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24"/>
  </p:notesMasterIdLst>
  <p:sldIdLst>
    <p:sldId id="256" r:id="rId2"/>
    <p:sldId id="308" r:id="rId3"/>
    <p:sldId id="356" r:id="rId4"/>
    <p:sldId id="357" r:id="rId5"/>
    <p:sldId id="358" r:id="rId6"/>
    <p:sldId id="311" r:id="rId7"/>
    <p:sldId id="312" r:id="rId8"/>
    <p:sldId id="359" r:id="rId9"/>
    <p:sldId id="313" r:id="rId10"/>
    <p:sldId id="360" r:id="rId11"/>
    <p:sldId id="314" r:id="rId12"/>
    <p:sldId id="361" r:id="rId13"/>
    <p:sldId id="362" r:id="rId14"/>
    <p:sldId id="363" r:id="rId15"/>
    <p:sldId id="365" r:id="rId16"/>
    <p:sldId id="364" r:id="rId17"/>
    <p:sldId id="366" r:id="rId18"/>
    <p:sldId id="367" r:id="rId19"/>
    <p:sldId id="368" r:id="rId20"/>
    <p:sldId id="369" r:id="rId21"/>
    <p:sldId id="347" r:id="rId22"/>
    <p:sldId id="353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526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5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6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%20VF\Downloads\planilhaRENOV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%20VF\Downloads\planilhaRENOVO%20(3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803149606294E-2"/>
          <c:y val="7.8644784786517069E-2"/>
          <c:w val="0.86791444416222163"/>
          <c:h val="0.82342284137559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[planilhaRENOVO.xls]Indicadores!$C$4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[planilhaRENOVO.xls]Indicadores!$D$3:$G$3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[planilhaRENOVO.xls]Indicadores!$D$4:$G$4</c:f>
              <c:numCache>
                <c:formatCode>0.0%</c:formatCode>
                <c:ptCount val="4"/>
                <c:pt idx="0">
                  <c:v>0.22307692307692309</c:v>
                </c:pt>
                <c:pt idx="1">
                  <c:v>0.3923076923076923</c:v>
                </c:pt>
                <c:pt idx="2">
                  <c:v>0.59230769230769231</c:v>
                </c:pt>
                <c:pt idx="3">
                  <c:v>0.81538461538461537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13856"/>
        <c:axId val="87212288"/>
      </c:barChart>
      <c:catAx>
        <c:axId val="8721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212288"/>
        <c:crosses val="autoZero"/>
        <c:auto val="1"/>
        <c:lblAlgn val="ctr"/>
        <c:lblOffset val="100"/>
        <c:noMultiLvlLbl val="0"/>
      </c:catAx>
      <c:valAx>
        <c:axId val="872122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21385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0.21428571428571427</c:v>
                </c:pt>
                <c:pt idx="1">
                  <c:v>0.18181818181818182</c:v>
                </c:pt>
                <c:pt idx="2">
                  <c:v>0.18181818181818182</c:v>
                </c:pt>
                <c:pt idx="3">
                  <c:v>0.18181818181818182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92952"/>
        <c:axId val="178093344"/>
      </c:barChart>
      <c:catAx>
        <c:axId val="178092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093344"/>
        <c:crosses val="autoZero"/>
        <c:auto val="1"/>
        <c:lblAlgn val="ctr"/>
        <c:lblOffset val="100"/>
        <c:noMultiLvlLbl val="0"/>
      </c:catAx>
      <c:valAx>
        <c:axId val="1780933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09295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0.65517241379310343</c:v>
                </c:pt>
                <c:pt idx="1">
                  <c:v>0.78431372549019607</c:v>
                </c:pt>
                <c:pt idx="2">
                  <c:v>0.8571428571428571</c:v>
                </c:pt>
                <c:pt idx="3">
                  <c:v>0.89622641509433965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94128"/>
        <c:axId val="178094520"/>
      </c:barChart>
      <c:catAx>
        <c:axId val="17809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094520"/>
        <c:crosses val="autoZero"/>
        <c:auto val="1"/>
        <c:lblAlgn val="ctr"/>
        <c:lblOffset val="100"/>
        <c:noMultiLvlLbl val="0"/>
      </c:catAx>
      <c:valAx>
        <c:axId val="1780945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09412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'[planilhaRENOVO (4).xls]Indicadores'!$S$37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'[planilhaRENOVO (4).xls]Indicadores'!$T$36:$W$36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'[planilhaRENOVO (4).xls]Indicadores'!$T$37:$W$37</c:f>
              <c:numCache>
                <c:formatCode>0.0%</c:formatCode>
                <c:ptCount val="4"/>
                <c:pt idx="0">
                  <c:v>0.55555555555555558</c:v>
                </c:pt>
                <c:pt idx="1">
                  <c:v>0.75</c:v>
                </c:pt>
                <c:pt idx="2">
                  <c:v>0.85</c:v>
                </c:pt>
                <c:pt idx="3">
                  <c:v>0.875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95304"/>
        <c:axId val="178095696"/>
      </c:barChart>
      <c:catAx>
        <c:axId val="178095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095696"/>
        <c:crosses val="autoZero"/>
        <c:auto val="1"/>
        <c:lblAlgn val="ctr"/>
        <c:lblOffset val="100"/>
        <c:noMultiLvlLbl val="0"/>
      </c:catAx>
      <c:valAx>
        <c:axId val="1780956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09530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0.10344827586206896</c:v>
                </c:pt>
                <c:pt idx="1">
                  <c:v>0.41176470588235292</c:v>
                </c:pt>
                <c:pt idx="2">
                  <c:v>0.61038961038961037</c:v>
                </c:pt>
                <c:pt idx="3">
                  <c:v>0.71698113207547165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43896"/>
        <c:axId val="178744288"/>
      </c:barChart>
      <c:catAx>
        <c:axId val="178743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744288"/>
        <c:crosses val="autoZero"/>
        <c:auto val="1"/>
        <c:lblAlgn val="ctr"/>
        <c:lblOffset val="100"/>
        <c:noMultiLvlLbl val="0"/>
      </c:catAx>
      <c:valAx>
        <c:axId val="1787442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74389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'[planilhaRENOVO (4).xls]Indicadores'!$S$43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'[planilhaRENOVO (4).xls]Indicadores'!$T$42:$W$42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'[planilhaRENOVO (4).xls]Indicadores'!$T$43:$W$43</c:f>
              <c:numCache>
                <c:formatCode>0.0%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0.55000000000000004</c:v>
                </c:pt>
                <c:pt idx="3">
                  <c:v>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45072"/>
        <c:axId val="178745464"/>
      </c:barChart>
      <c:catAx>
        <c:axId val="17874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745464"/>
        <c:crosses val="autoZero"/>
        <c:auto val="1"/>
        <c:lblAlgn val="ctr"/>
        <c:lblOffset val="100"/>
        <c:noMultiLvlLbl val="0"/>
      </c:catAx>
      <c:valAx>
        <c:axId val="1787454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74507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0.96078431372549022</c:v>
                </c:pt>
                <c:pt idx="2">
                  <c:v>0.97402597402597402</c:v>
                </c:pt>
                <c:pt idx="3">
                  <c:v>0.98113207547169812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46248"/>
        <c:axId val="178746640"/>
      </c:barChart>
      <c:catAx>
        <c:axId val="178746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746640"/>
        <c:crosses val="autoZero"/>
        <c:auto val="1"/>
        <c:lblAlgn val="ctr"/>
        <c:lblOffset val="100"/>
        <c:noMultiLvlLbl val="0"/>
      </c:catAx>
      <c:valAx>
        <c:axId val="1787466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74624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0.88888888888888884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137384"/>
        <c:axId val="179137776"/>
      </c:barChart>
      <c:catAx>
        <c:axId val="179137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9137776"/>
        <c:crosses val="autoZero"/>
        <c:auto val="1"/>
        <c:lblAlgn val="ctr"/>
        <c:lblOffset val="100"/>
        <c:noMultiLvlLbl val="0"/>
      </c:catAx>
      <c:valAx>
        <c:axId val="1791377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913738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'[planilhaRENOVO (4).xls]Indicadores'!$C$65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'[planilhaRENOVO (4).xls]Indicadores'!$D$64:$G$64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'[planilhaRENOVO (4).xls]Indicadores'!$D$65:$G$65</c:f>
              <c:numCache>
                <c:formatCode>0.0%</c:formatCode>
                <c:ptCount val="4"/>
                <c:pt idx="0">
                  <c:v>0.20689655172413793</c:v>
                </c:pt>
                <c:pt idx="1">
                  <c:v>0.11764705882352941</c:v>
                </c:pt>
                <c:pt idx="2">
                  <c:v>7.792207792207792E-2</c:v>
                </c:pt>
                <c:pt idx="3">
                  <c:v>5.6603773584905662E-2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138560"/>
        <c:axId val="179138952"/>
      </c:barChart>
      <c:catAx>
        <c:axId val="1791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9138952"/>
        <c:crosses val="autoZero"/>
        <c:auto val="1"/>
        <c:lblAlgn val="ctr"/>
        <c:lblOffset val="100"/>
        <c:noMultiLvlLbl val="0"/>
      </c:catAx>
      <c:valAx>
        <c:axId val="1791389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913856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'[planilhaRENOVO (4).xls]Indicadores'!$S$65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'[planilhaRENOVO (4).xls]Indicadores'!$T$64:$W$64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'[planilhaRENOVO (4).xls]Indicadores'!$T$65:$W$65</c:f>
              <c:numCache>
                <c:formatCode>0.0%</c:formatCode>
                <c:ptCount val="4"/>
                <c:pt idx="0">
                  <c:v>0.1111111111111111</c:v>
                </c:pt>
                <c:pt idx="1">
                  <c:v>8.3333333333333329E-2</c:v>
                </c:pt>
                <c:pt idx="2">
                  <c:v>0.05</c:v>
                </c:pt>
                <c:pt idx="3">
                  <c:v>4.1666666666666664E-2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139736"/>
        <c:axId val="179140128"/>
      </c:barChart>
      <c:catAx>
        <c:axId val="179139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9140128"/>
        <c:crosses val="autoZero"/>
        <c:auto val="1"/>
        <c:lblAlgn val="ctr"/>
        <c:lblOffset val="100"/>
        <c:noMultiLvlLbl val="0"/>
      </c:catAx>
      <c:valAx>
        <c:axId val="1791401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913973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7335218275166"/>
          <c:y val="4.3345331833520809E-2"/>
          <c:w val="0.86322664781724834"/>
          <c:h val="0.82783727034120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[planilhaRENOVO.xls]Indicadores!$S$4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[planilhaRENOVO.xls]Indicadores!$T$3:$W$3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[planilhaRENOVO.xls]Indicadores!$T$4:$W$4</c:f>
              <c:numCache>
                <c:formatCode>0.0%</c:formatCode>
                <c:ptCount val="4"/>
                <c:pt idx="0">
                  <c:v>0.36</c:v>
                </c:pt>
                <c:pt idx="1">
                  <c:v>0.48</c:v>
                </c:pt>
                <c:pt idx="2">
                  <c:v>0.8</c:v>
                </c:pt>
                <c:pt idx="3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507824"/>
        <c:axId val="177508216"/>
      </c:barChart>
      <c:catAx>
        <c:axId val="17750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508216"/>
        <c:crosses val="autoZero"/>
        <c:auto val="1"/>
        <c:lblAlgn val="ctr"/>
        <c:lblOffset val="100"/>
        <c:noMultiLvlLbl val="0"/>
      </c:catAx>
      <c:valAx>
        <c:axId val="1775082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5078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[planilhaRENOVO.xls]Indicadores!$C$10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[planilhaRENOVO.xls]Indicadores!$D$9:$G$9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[planilhaRENOVO.xls]Indicadores!$D$10:$G$10</c:f>
              <c:numCache>
                <c:formatCode>0.0%</c:formatCode>
                <c:ptCount val="4"/>
                <c:pt idx="0">
                  <c:v>0.86206896551724133</c:v>
                </c:pt>
                <c:pt idx="1">
                  <c:v>0.92156862745098034</c:v>
                </c:pt>
                <c:pt idx="2">
                  <c:v>0.94805194805194803</c:v>
                </c:pt>
                <c:pt idx="3">
                  <c:v>0.96226415094339623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509000"/>
        <c:axId val="177509392"/>
      </c:barChart>
      <c:catAx>
        <c:axId val="177509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509392"/>
        <c:crosses val="autoZero"/>
        <c:auto val="1"/>
        <c:lblAlgn val="ctr"/>
        <c:lblOffset val="100"/>
        <c:noMultiLvlLbl val="0"/>
      </c:catAx>
      <c:valAx>
        <c:axId val="177509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50900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[planilhaRENOVO.xls]Indicadores!$S$10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[planilhaRENOVO.xls]Indicadores!$T$9:$W$9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[planilhaRENOVO.xls]Indicadores!$T$10:$W$10</c:f>
              <c:numCache>
                <c:formatCode>0.0%</c:formatCode>
                <c:ptCount val="4"/>
                <c:pt idx="0">
                  <c:v>0.88888888888888884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510176"/>
        <c:axId val="177510568"/>
      </c:barChart>
      <c:catAx>
        <c:axId val="17751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510568"/>
        <c:crosses val="autoZero"/>
        <c:auto val="1"/>
        <c:lblAlgn val="ctr"/>
        <c:lblOffset val="100"/>
        <c:noMultiLvlLbl val="0"/>
      </c:catAx>
      <c:valAx>
        <c:axId val="1775105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51017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82766174640669E-2"/>
          <c:y val="2.4234786809736817E-2"/>
          <c:w val="0.88375699479162784"/>
          <c:h val="0.85642181825004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[planilhaRENOVO.xls]Indicadores!$C$15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[planilhaRENOVO.xls]Indicadores!$D$14:$G$14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[planilhaRENOVO.xls]Indicadores!$D$15:$G$15</c:f>
              <c:numCache>
                <c:formatCode>0.0%</c:formatCode>
                <c:ptCount val="4"/>
                <c:pt idx="0">
                  <c:v>0.44827586206896552</c:v>
                </c:pt>
                <c:pt idx="1">
                  <c:v>0.45098039215686275</c:v>
                </c:pt>
                <c:pt idx="2">
                  <c:v>0.4935064935064935</c:v>
                </c:pt>
                <c:pt idx="3">
                  <c:v>0.46226415094339623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63400"/>
        <c:axId val="178163792"/>
      </c:barChart>
      <c:catAx>
        <c:axId val="17816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163792"/>
        <c:crosses val="autoZero"/>
        <c:auto val="1"/>
        <c:lblAlgn val="ctr"/>
        <c:lblOffset val="100"/>
        <c:noMultiLvlLbl val="0"/>
      </c:catAx>
      <c:valAx>
        <c:axId val="178163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16340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'[planilhaRENOVO (3).xls]Indicadores'!$S$15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'[planilhaRENOVO (3).xls]Indicadores'!$T$14:$W$14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'[planilhaRENOVO (3).xls]Indicadores'!$T$15:$W$15</c:f>
              <c:numCache>
                <c:formatCode>0.0%</c:formatCode>
                <c:ptCount val="4"/>
                <c:pt idx="0">
                  <c:v>0.1111111111111111</c:v>
                </c:pt>
                <c:pt idx="1">
                  <c:v>0.33333333333333331</c:v>
                </c:pt>
                <c:pt idx="2">
                  <c:v>0.4</c:v>
                </c:pt>
                <c:pt idx="3">
                  <c:v>0.45833333333333331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12680"/>
        <c:axId val="87214248"/>
      </c:barChart>
      <c:catAx>
        <c:axId val="87212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214248"/>
        <c:crosses val="autoZero"/>
        <c:auto val="1"/>
        <c:lblAlgn val="ctr"/>
        <c:lblOffset val="100"/>
        <c:noMultiLvlLbl val="0"/>
      </c:catAx>
      <c:valAx>
        <c:axId val="872142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21268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'[planilhaRENOVO (3).xls]Indicadores'!$C$21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'[planilhaRENOVO (3).xls]Indicadores'!$D$20:$G$20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'[planilhaRENOVO (3).xls]Indicadores'!$D$21:$G$21</c:f>
              <c:numCache>
                <c:formatCode>0.0%</c:formatCode>
                <c:ptCount val="4"/>
                <c:pt idx="0">
                  <c:v>0.62068965517241381</c:v>
                </c:pt>
                <c:pt idx="1">
                  <c:v>0.60784313725490191</c:v>
                </c:pt>
                <c:pt idx="2">
                  <c:v>0.63636363636363635</c:v>
                </c:pt>
                <c:pt idx="3">
                  <c:v>0.65094339622641506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64576"/>
        <c:axId val="178164968"/>
      </c:barChart>
      <c:catAx>
        <c:axId val="1781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164968"/>
        <c:crosses val="autoZero"/>
        <c:auto val="1"/>
        <c:lblAlgn val="ctr"/>
        <c:lblOffset val="100"/>
        <c:noMultiLvlLbl val="0"/>
      </c:catAx>
      <c:valAx>
        <c:axId val="178164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16457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0.625</c:v>
                </c:pt>
                <c:pt idx="1">
                  <c:v>0.66666666666666663</c:v>
                </c:pt>
                <c:pt idx="2">
                  <c:v>0.7</c:v>
                </c:pt>
                <c:pt idx="3">
                  <c:v>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65752"/>
        <c:axId val="178166144"/>
      </c:barChart>
      <c:catAx>
        <c:axId val="178165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166144"/>
        <c:crosses val="autoZero"/>
        <c:auto val="1"/>
        <c:lblAlgn val="ctr"/>
        <c:lblOffset val="100"/>
        <c:noMultiLvlLbl val="0"/>
      </c:catAx>
      <c:valAx>
        <c:axId val="1781661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16575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'[planilhaRENOVO (4).xls]Indicadores'!$C$27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'[planilhaRENOVO (4).xls]Indicadores'!$D$26:$G$26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'[planilhaRENOVO (4).xls]Indicadores'!$D$27:$G$27</c:f>
              <c:numCache>
                <c:formatCode>0.0%</c:formatCode>
                <c:ptCount val="4"/>
                <c:pt idx="0">
                  <c:v>0.17241379310344829</c:v>
                </c:pt>
                <c:pt idx="1">
                  <c:v>9.8039215686274508E-2</c:v>
                </c:pt>
                <c:pt idx="2">
                  <c:v>6.4935064935064929E-2</c:v>
                </c:pt>
                <c:pt idx="3">
                  <c:v>4.716981132075472E-2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66928"/>
        <c:axId val="178092168"/>
      </c:barChart>
      <c:catAx>
        <c:axId val="17816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092168"/>
        <c:crosses val="autoZero"/>
        <c:auto val="1"/>
        <c:lblAlgn val="ctr"/>
        <c:lblOffset val="100"/>
        <c:noMultiLvlLbl val="0"/>
      </c:catAx>
      <c:valAx>
        <c:axId val="178092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16692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38D-111C-421F-87AE-5D5C98B532AD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F09E-54CE-4C0D-9334-A727B19CE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9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Aqui</a:t>
            </a:r>
            <a:r>
              <a:rPr lang="pt-BR" baseline="0" dirty="0" smtClean="0"/>
              <a:t> tu podes falar o slide e mencionar que as doenças HAS e DM atingem um grande contingente populacional, causam morbimortalidade e impactam negativamente a qualidade de vida das pessoas e por isso, qualquer atuação é bem vinda. Depois tu comentas e como é a nossa realidade – passa para outro slide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3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92FD-A755-4450-B422-F70FE7928CF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33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17AD-F926-4A02-A17F-D3817455C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9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C9592-9AAD-4B26-9297-DCAE442085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53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5E6E-DF50-4478-8304-32A9F1A13FB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34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EFAF-A6BD-404A-B8AF-CC3B224E91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29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D4C7E-D590-470B-88A0-A794075A175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85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56694-EF79-4150-8116-47374930851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795A-DA2B-4FA1-9F85-BC1D531D84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72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F7CF8-CC4C-4862-B12C-2083793BB9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7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3854D-1DDB-4D6A-AF4D-48EC7DBD1EC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46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B33EB-ED29-444A-828E-4E8931BD07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68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5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787"/>
            <a:ext cx="910428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7649" name="Picture 12"/>
          <p:cNvPicPr>
            <a:picLocks noChangeAspect="1" noChangeArrowheads="1"/>
          </p:cNvPicPr>
          <p:nvPr/>
        </p:nvPicPr>
        <p:blipFill rotWithShape="1">
          <a:blip r:embed="rId2"/>
          <a:srcRect l="6361" t="17719" r="52043" b="63577"/>
          <a:stretch/>
        </p:blipFill>
        <p:spPr bwMode="auto">
          <a:xfrm>
            <a:off x="50880" y="27787"/>
            <a:ext cx="6136180" cy="1550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280400" cy="1727200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MELHORIA DA ATENÇÃO AOS HIPERTENSOS E </a:t>
            </a:r>
            <a:r>
              <a:rPr lang="pt-BR" sz="2800" b="1" dirty="0" smtClean="0">
                <a:solidFill>
                  <a:srgbClr val="002060"/>
                </a:solidFill>
              </a:rPr>
              <a:t>/OU DIABÉTICOS </a:t>
            </a:r>
            <a:r>
              <a:rPr lang="pt-BR" sz="2800" b="1" dirty="0">
                <a:solidFill>
                  <a:srgbClr val="002060"/>
                </a:solidFill>
              </a:rPr>
              <a:t>DA UBS LAGOA DA PALHA, LAGOA DE PEDRAS/RN</a:t>
            </a:r>
            <a:endParaRPr lang="pt-BR" sz="28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3975" y="4426433"/>
            <a:ext cx="911825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José Medeiros Nascimento Do Nascimento Filho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Orientadora (T5G7): Fabiana Vargas Ferreira</a:t>
            </a: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i="1" dirty="0" smtClean="0">
                <a:solidFill>
                  <a:srgbClr val="002060"/>
                </a:solidFill>
                <a:latin typeface="+mn-lt"/>
              </a:rPr>
              <a:t>Natal, 2015</a:t>
            </a:r>
            <a:endParaRPr lang="pt-BR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7652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319" y="312154"/>
            <a:ext cx="12239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4527" y="336447"/>
            <a:ext cx="1548752" cy="10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2884" y="260648"/>
            <a:ext cx="9028171" cy="10548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1 - Ampliar a cobertura a hipertensos e/ou diabéticos</a:t>
            </a:r>
            <a:endParaRPr lang="pt-BR" sz="2800" dirty="0" smtClean="0">
              <a:solidFill>
                <a:srgbClr val="00206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286341569"/>
              </p:ext>
            </p:extLst>
          </p:nvPr>
        </p:nvGraphicFramePr>
        <p:xfrm>
          <a:off x="251520" y="1556793"/>
          <a:ext cx="54726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903641" y="1916832"/>
            <a:ext cx="3240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Pré-Intervenção:19%;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Meta: 60%;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9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12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20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4: 24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Dificuldades</a:t>
            </a:r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96136" y="5229200"/>
            <a:ext cx="3347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002060"/>
                </a:solidFill>
                <a:latin typeface="+mn-lt"/>
              </a:rPr>
              <a:t>Cobertura do programa de atenção </a:t>
            </a: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ao diabético na </a:t>
            </a:r>
            <a:r>
              <a:rPr lang="pt-BR" sz="1400" dirty="0">
                <a:solidFill>
                  <a:srgbClr val="002060"/>
                </a:solidFill>
                <a:latin typeface="+mn-lt"/>
              </a:rPr>
              <a:t>unidade de saúde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8757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2 - Melhorar a </a:t>
            </a:r>
            <a:r>
              <a:rPr lang="pt-BR" sz="2800" u="sng" dirty="0" smtClean="0">
                <a:solidFill>
                  <a:srgbClr val="002060"/>
                </a:solidFill>
              </a:rPr>
              <a:t>qualidade do atendimento aos hipertensos </a:t>
            </a:r>
            <a:r>
              <a:rPr lang="pt-BR" sz="2800" u="sng" dirty="0">
                <a:solidFill>
                  <a:srgbClr val="002060"/>
                </a:solidFill>
              </a:rPr>
              <a:t>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dirty="0"/>
              <a:t> </a:t>
            </a: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* </a:t>
            </a:r>
            <a:r>
              <a:rPr lang="pt-BR" sz="2800" dirty="0" smtClean="0">
                <a:solidFill>
                  <a:srgbClr val="002060"/>
                </a:solidFill>
              </a:rPr>
              <a:t>Exame clínico apropriado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87269176"/>
              </p:ext>
            </p:extLst>
          </p:nvPr>
        </p:nvGraphicFramePr>
        <p:xfrm>
          <a:off x="179512" y="2492896"/>
          <a:ext cx="46805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74732502"/>
              </p:ext>
            </p:extLst>
          </p:nvPr>
        </p:nvGraphicFramePr>
        <p:xfrm>
          <a:off x="4560817" y="4293096"/>
          <a:ext cx="4486275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ipse 7"/>
          <p:cNvSpPr/>
          <p:nvPr/>
        </p:nvSpPr>
        <p:spPr>
          <a:xfrm>
            <a:off x="4932040" y="2132856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804248" y="3573016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9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8757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2 - Melhorar a </a:t>
            </a:r>
            <a:r>
              <a:rPr lang="pt-BR" sz="2800" u="sng" dirty="0" smtClean="0">
                <a:solidFill>
                  <a:srgbClr val="002060"/>
                </a:solidFill>
              </a:rPr>
              <a:t>qualidade do atendimento aos hipertensos </a:t>
            </a:r>
            <a:r>
              <a:rPr lang="pt-BR" sz="2800" u="sng" dirty="0">
                <a:solidFill>
                  <a:srgbClr val="002060"/>
                </a:solidFill>
              </a:rPr>
              <a:t>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dirty="0"/>
              <a:t> </a:t>
            </a: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* </a:t>
            </a:r>
            <a:r>
              <a:rPr lang="pt-BR" sz="2800" dirty="0" smtClean="0">
                <a:solidFill>
                  <a:srgbClr val="002060"/>
                </a:solidFill>
              </a:rPr>
              <a:t>Exames Complementares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788024" y="2030475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7596336" y="3140968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26499516"/>
              </p:ext>
            </p:extLst>
          </p:nvPr>
        </p:nvGraphicFramePr>
        <p:xfrm>
          <a:off x="0" y="2694113"/>
          <a:ext cx="4932040" cy="289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879461797"/>
              </p:ext>
            </p:extLst>
          </p:nvPr>
        </p:nvGraphicFramePr>
        <p:xfrm>
          <a:off x="4667250" y="3885608"/>
          <a:ext cx="4476750" cy="283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83568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DIFICULDADES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41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8757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2 - Melhorar a </a:t>
            </a:r>
            <a:r>
              <a:rPr lang="pt-BR" sz="2800" u="sng" dirty="0" smtClean="0">
                <a:solidFill>
                  <a:srgbClr val="002060"/>
                </a:solidFill>
              </a:rPr>
              <a:t>qualidade do atendimento aos hipertensos </a:t>
            </a:r>
            <a:r>
              <a:rPr lang="pt-BR" sz="2800" u="sng" dirty="0">
                <a:solidFill>
                  <a:srgbClr val="002060"/>
                </a:solidFill>
              </a:rPr>
              <a:t>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dirty="0"/>
              <a:t> </a:t>
            </a: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* </a:t>
            </a:r>
            <a:r>
              <a:rPr lang="pt-BR" sz="2800" dirty="0" smtClean="0">
                <a:solidFill>
                  <a:srgbClr val="002060"/>
                </a:solidFill>
              </a:rPr>
              <a:t>Prescrição de Medicamentos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788024" y="2030475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7596336" y="3284984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DIFICULDADES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862148652"/>
              </p:ext>
            </p:extLst>
          </p:nvPr>
        </p:nvGraphicFramePr>
        <p:xfrm>
          <a:off x="37797" y="2579935"/>
          <a:ext cx="4714875" cy="322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390613531"/>
              </p:ext>
            </p:extLst>
          </p:nvPr>
        </p:nvGraphicFramePr>
        <p:xfrm>
          <a:off x="4427984" y="4019442"/>
          <a:ext cx="4572000" cy="283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13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8757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2 - Melhorar a </a:t>
            </a:r>
            <a:r>
              <a:rPr lang="pt-BR" sz="2800" u="sng" dirty="0" smtClean="0">
                <a:solidFill>
                  <a:srgbClr val="002060"/>
                </a:solidFill>
              </a:rPr>
              <a:t>qualidade do atendimento aos hipertensos </a:t>
            </a:r>
            <a:r>
              <a:rPr lang="pt-BR" sz="2800" u="sng" dirty="0">
                <a:solidFill>
                  <a:srgbClr val="002060"/>
                </a:solidFill>
              </a:rPr>
              <a:t>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dirty="0"/>
              <a:t> </a:t>
            </a: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* </a:t>
            </a:r>
            <a:r>
              <a:rPr lang="pt-BR" sz="2800" dirty="0" smtClean="0">
                <a:solidFill>
                  <a:srgbClr val="002060"/>
                </a:solidFill>
              </a:rPr>
              <a:t>Avaliação Odontológica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7236296" y="2238743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228184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DIFICULDADES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57366373"/>
              </p:ext>
            </p:extLst>
          </p:nvPr>
        </p:nvGraphicFramePr>
        <p:xfrm>
          <a:off x="1475656" y="2750555"/>
          <a:ext cx="5760640" cy="321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49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8757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3 </a:t>
            </a:r>
            <a:r>
              <a:rPr lang="pt-BR" sz="2800" u="sng" dirty="0">
                <a:solidFill>
                  <a:srgbClr val="002060"/>
                </a:solidFill>
              </a:rPr>
              <a:t>- Melhorar a </a:t>
            </a:r>
            <a:r>
              <a:rPr lang="pt-BR" sz="2800" u="sng" dirty="0" smtClean="0">
                <a:solidFill>
                  <a:srgbClr val="002060"/>
                </a:solidFill>
              </a:rPr>
              <a:t>adesão de hipertensos </a:t>
            </a:r>
            <a:r>
              <a:rPr lang="pt-BR" sz="2800" u="sng" dirty="0">
                <a:solidFill>
                  <a:srgbClr val="002060"/>
                </a:solidFill>
              </a:rPr>
              <a:t>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 ao programa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dirty="0"/>
              <a:t> </a:t>
            </a: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*</a:t>
            </a:r>
            <a:r>
              <a:rPr lang="pt-BR" sz="2800" dirty="0">
                <a:solidFill>
                  <a:srgbClr val="002060"/>
                </a:solidFill>
              </a:rPr>
              <a:t>Buscar </a:t>
            </a:r>
            <a:r>
              <a:rPr lang="pt-BR" sz="2800" dirty="0" smtClean="0">
                <a:solidFill>
                  <a:srgbClr val="002060"/>
                </a:solidFill>
              </a:rPr>
              <a:t>hipertensos </a:t>
            </a:r>
            <a:r>
              <a:rPr lang="pt-BR" sz="2800" dirty="0">
                <a:solidFill>
                  <a:srgbClr val="002060"/>
                </a:solidFill>
              </a:rPr>
              <a:t>e diabéticos faltosos às consultas na unidade de saúde conforme a periodicidade recomendada.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804248" y="2924944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228184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DIFICULDADES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33998582"/>
              </p:ext>
            </p:extLst>
          </p:nvPr>
        </p:nvGraphicFramePr>
        <p:xfrm>
          <a:off x="827584" y="3465364"/>
          <a:ext cx="6048672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8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8757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4 – Melhorar o registro das informações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dirty="0"/>
              <a:t> </a:t>
            </a:r>
            <a:r>
              <a:rPr lang="pt-BR" sz="2800" dirty="0" smtClean="0">
                <a:solidFill>
                  <a:srgbClr val="002060"/>
                </a:solidFill>
              </a:rPr>
              <a:t>*Manter ficha de acompanhamento.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788024" y="1556792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519981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DIFICULDADES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189974869"/>
              </p:ext>
            </p:extLst>
          </p:nvPr>
        </p:nvGraphicFramePr>
        <p:xfrm>
          <a:off x="0" y="1556793"/>
          <a:ext cx="47160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755776306"/>
              </p:ext>
            </p:extLst>
          </p:nvPr>
        </p:nvGraphicFramePr>
        <p:xfrm>
          <a:off x="4414998" y="3933056"/>
          <a:ext cx="4562475" cy="2772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Elipse 12"/>
          <p:cNvSpPr/>
          <p:nvPr/>
        </p:nvSpPr>
        <p:spPr>
          <a:xfrm>
            <a:off x="7596336" y="3140968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0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487574"/>
            <a:ext cx="86409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5 – Mapear hipertensos e/dou diabéticos de risco para doença cardiovascular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 </a:t>
            </a:r>
            <a:r>
              <a:rPr lang="pt-BR" sz="2800" dirty="0" smtClean="0">
                <a:solidFill>
                  <a:srgbClr val="002060"/>
                </a:solidFill>
              </a:rPr>
              <a:t>*Realizar estratificação do risco cardiovascular.</a:t>
            </a:r>
            <a:endParaRPr lang="pt-BR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66717075"/>
              </p:ext>
            </p:extLst>
          </p:nvPr>
        </p:nvGraphicFramePr>
        <p:xfrm>
          <a:off x="185496" y="1934284"/>
          <a:ext cx="4746543" cy="279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4932040" y="1959932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85885064"/>
              </p:ext>
            </p:extLst>
          </p:nvPr>
        </p:nvGraphicFramePr>
        <p:xfrm>
          <a:off x="4572001" y="3645024"/>
          <a:ext cx="4248472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ipse 6"/>
          <p:cNvSpPr/>
          <p:nvPr/>
        </p:nvSpPr>
        <p:spPr>
          <a:xfrm>
            <a:off x="7668344" y="2924944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560" y="55172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DIFICULDADES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6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487574"/>
            <a:ext cx="86409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6 – Promover a saúde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 </a:t>
            </a:r>
            <a:r>
              <a:rPr lang="pt-BR" sz="2800" dirty="0" smtClean="0">
                <a:solidFill>
                  <a:srgbClr val="002060"/>
                </a:solidFill>
              </a:rPr>
              <a:t>* Orientação nutricional, prática de atividade física regular, tabagismo e higiene bucal.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644008" y="2204864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7668344" y="3140968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969524638"/>
              </p:ext>
            </p:extLst>
          </p:nvPr>
        </p:nvGraphicFramePr>
        <p:xfrm>
          <a:off x="104377" y="2024844"/>
          <a:ext cx="4479199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615561711"/>
              </p:ext>
            </p:extLst>
          </p:nvPr>
        </p:nvGraphicFramePr>
        <p:xfrm>
          <a:off x="4499992" y="3904061"/>
          <a:ext cx="4581525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83568" y="53012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Orientação Nutricional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61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487574"/>
            <a:ext cx="86409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6 – Promover a saúde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 </a:t>
            </a:r>
            <a:r>
              <a:rPr lang="pt-BR" sz="2800" dirty="0" smtClean="0">
                <a:solidFill>
                  <a:srgbClr val="002060"/>
                </a:solidFill>
              </a:rPr>
              <a:t>* Orientação nutricional, prática de atividade física regular, tabagismo e higiene bucal.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490631" y="2045059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7668344" y="3284984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3568" y="53012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Orientação sobre Higiene Bucal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234803526"/>
              </p:ext>
            </p:extLst>
          </p:nvPr>
        </p:nvGraphicFramePr>
        <p:xfrm>
          <a:off x="228780" y="2204864"/>
          <a:ext cx="41764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913654945"/>
              </p:ext>
            </p:extLst>
          </p:nvPr>
        </p:nvGraphicFramePr>
        <p:xfrm>
          <a:off x="4283968" y="4018327"/>
          <a:ext cx="4648200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85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95" y="-109373"/>
            <a:ext cx="2962672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Introdução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025659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+mn-lt"/>
              </a:rPr>
              <a:t>** As doenças crônicas não transmissíveis (DCNT) têm etiologia multifatorial e se desenvolvem no decorrer da vida e são de longa duração;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+mn-lt"/>
              </a:rPr>
              <a:t>** São consideradas um Problema de Saúde Pública e já são responsáveis por 72% das mortes no Brasil;</a:t>
            </a:r>
            <a:endParaRPr lang="pt-BR" sz="20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+mn-lt"/>
              </a:rPr>
              <a:t>** Das 57 milhões de mortes previstas no mundo para 2008, 36 milhões são pelas DCNT;</a:t>
            </a:r>
            <a:endParaRPr lang="pt-BR" sz="20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+mn-lt"/>
              </a:rPr>
              <a:t>** Exemplos de DCNT: Diabetes Mellitus, Hipertensão Arterial Sistêmica, Neoplasias, Cardiovasculares – todas com tratamentos disponíveis.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http://www.cve.saude.sp.gov.br/GIF/Dic_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14886"/>
            <a:ext cx="2644899" cy="19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56395" y="6381328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+mn-lt"/>
              </a:rPr>
              <a:t>Lancet, 2011; WHO 2012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5496" y="-10596"/>
            <a:ext cx="892899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Atividades desenvolvidas durante a INTERVENÇÃO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 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3168"/>
            <a:ext cx="4248472" cy="3418433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31" y="543168"/>
            <a:ext cx="4248472" cy="32149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" y="3783754"/>
            <a:ext cx="3855296" cy="28914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24" y="3666450"/>
            <a:ext cx="4346372" cy="31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8" y="-143841"/>
            <a:ext cx="2962672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Discussão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768" y="1124744"/>
            <a:ext cx="8719720" cy="494888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Importância para a </a:t>
            </a:r>
            <a:r>
              <a:rPr lang="pt-BR" b="1" dirty="0" smtClean="0">
                <a:solidFill>
                  <a:srgbClr val="FF0000"/>
                </a:solidFill>
              </a:rPr>
              <a:t>equipe, serviço e comunidade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Capacitação (ACS) e Qualificação;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União e atuação multidisciplinar;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Organização e Satisfação;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Dificuldades de adesão; realização de exames;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Saúde Bucal. </a:t>
            </a:r>
          </a:p>
          <a:p>
            <a:endParaRPr lang="pt-BR" sz="2800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75" y="4797152"/>
            <a:ext cx="292532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258816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Reflexão Crítica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Dificuldades </a:t>
            </a:r>
            <a:r>
              <a:rPr lang="pt-BR" sz="2800" dirty="0" smtClean="0">
                <a:solidFill>
                  <a:srgbClr val="002060"/>
                </a:solidFill>
              </a:rPr>
              <a:t>pessoais;</a:t>
            </a:r>
            <a:endParaRPr lang="pt-BR" sz="2800" dirty="0">
              <a:solidFill>
                <a:srgbClr val="002060"/>
              </a:solidFill>
            </a:endParaRPr>
          </a:p>
          <a:p>
            <a:endParaRPr lang="pt-BR" sz="2800" dirty="0">
              <a:solidFill>
                <a:srgbClr val="002060"/>
              </a:solidFill>
            </a:endParaRPr>
          </a:p>
          <a:p>
            <a:r>
              <a:rPr lang="pt-BR" sz="2800" dirty="0">
                <a:solidFill>
                  <a:srgbClr val="002060"/>
                </a:solidFill>
              </a:rPr>
              <a:t>Dificuldades acadêmicas – oportunidade de </a:t>
            </a:r>
            <a:r>
              <a:rPr lang="pt-BR" sz="2800" dirty="0" smtClean="0">
                <a:solidFill>
                  <a:srgbClr val="002060"/>
                </a:solidFill>
              </a:rPr>
              <a:t>superação;</a:t>
            </a:r>
            <a:endParaRPr lang="pt-BR" sz="2800" dirty="0">
              <a:solidFill>
                <a:srgbClr val="002060"/>
              </a:solidFill>
            </a:endParaRPr>
          </a:p>
          <a:p>
            <a:endParaRPr lang="pt-BR" sz="2800" dirty="0">
              <a:solidFill>
                <a:srgbClr val="002060"/>
              </a:solidFill>
            </a:endParaRPr>
          </a:p>
          <a:p>
            <a:r>
              <a:rPr lang="pt-BR" sz="2800" dirty="0">
                <a:solidFill>
                  <a:srgbClr val="002060"/>
                </a:solidFill>
              </a:rPr>
              <a:t> Melhora na </a:t>
            </a:r>
            <a:r>
              <a:rPr lang="pt-BR" sz="2800" dirty="0" smtClean="0">
                <a:solidFill>
                  <a:srgbClr val="002060"/>
                </a:solidFill>
              </a:rPr>
              <a:t>metodologia;</a:t>
            </a:r>
            <a:endParaRPr lang="pt-BR" sz="2800" dirty="0">
              <a:solidFill>
                <a:srgbClr val="002060"/>
              </a:solidFill>
            </a:endParaRPr>
          </a:p>
          <a:p>
            <a:endParaRPr lang="pt-BR" sz="2800" dirty="0">
              <a:solidFill>
                <a:srgbClr val="002060"/>
              </a:solidFill>
            </a:endParaRPr>
          </a:p>
          <a:p>
            <a:r>
              <a:rPr lang="pt-BR" sz="2800" dirty="0">
                <a:solidFill>
                  <a:srgbClr val="002060"/>
                </a:solidFill>
              </a:rPr>
              <a:t> Qualidade excelente do </a:t>
            </a:r>
            <a:r>
              <a:rPr lang="pt-BR" sz="2800" dirty="0" smtClean="0">
                <a:solidFill>
                  <a:srgbClr val="002060"/>
                </a:solidFill>
              </a:rPr>
              <a:t>curso;</a:t>
            </a:r>
          </a:p>
          <a:p>
            <a:endParaRPr lang="pt-BR" sz="2800" dirty="0">
              <a:solidFill>
                <a:srgbClr val="002060"/>
              </a:solidFill>
            </a:endParaRPr>
          </a:p>
          <a:p>
            <a:r>
              <a:rPr lang="pt-BR" sz="2800" dirty="0" smtClean="0">
                <a:solidFill>
                  <a:srgbClr val="002060"/>
                </a:solidFill>
              </a:rPr>
              <a:t>Saúde da Família.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96988"/>
            <a:ext cx="2016224" cy="22117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94" y="188640"/>
            <a:ext cx="3182354" cy="23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" y="-11272"/>
            <a:ext cx="9144000" cy="6874149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 rot="8605607">
            <a:off x="6175785" y="1760449"/>
            <a:ext cx="1440873" cy="2291618"/>
          </a:xfrm>
          <a:prstGeom prst="downArrow">
            <a:avLst>
              <a:gd name="adj1" fmla="val 23077"/>
              <a:gd name="adj2" fmla="val 288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osca 4"/>
          <p:cNvSpPr/>
          <p:nvPr/>
        </p:nvSpPr>
        <p:spPr>
          <a:xfrm>
            <a:off x="7092281" y="3645024"/>
            <a:ext cx="1512168" cy="1368152"/>
          </a:xfrm>
          <a:prstGeom prst="donut">
            <a:avLst>
              <a:gd name="adj" fmla="val 1285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81418" y="1170545"/>
            <a:ext cx="360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+mn-lt"/>
              </a:rPr>
              <a:t>Agreste Potiguar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+mn-lt"/>
              </a:rPr>
              <a:t>Cidade polo: Santo Antônio</a:t>
            </a:r>
            <a:endParaRPr lang="pt-BR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0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7515" y="105147"/>
            <a:ext cx="8496944" cy="10541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3200" dirty="0" smtClean="0">
                <a:solidFill>
                  <a:srgbClr val="002060"/>
                </a:solidFill>
                <a:latin typeface="+mn-lt"/>
              </a:rPr>
              <a:t>A Lagoa da Palha e sua ruralidade</a:t>
            </a:r>
            <a:endParaRPr lang="pt-BR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38" y="3789040"/>
            <a:ext cx="4803121" cy="2942400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" y="1101781"/>
            <a:ext cx="4689211" cy="281352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860032" y="980728"/>
            <a:ext cx="5493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+mn-lt"/>
              </a:rPr>
              <a:t>Município – </a:t>
            </a:r>
            <a:r>
              <a:rPr lang="pt-BR" b="1" dirty="0" smtClean="0">
                <a:solidFill>
                  <a:srgbClr val="002060"/>
                </a:solidFill>
                <a:latin typeface="+mn-lt"/>
              </a:rPr>
              <a:t>Lagoa de Pedras </a:t>
            </a:r>
            <a:r>
              <a:rPr lang="pt-BR" dirty="0" smtClean="0">
                <a:latin typeface="+mn-lt"/>
              </a:rPr>
              <a:t>– RN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n-lt"/>
              </a:rPr>
              <a:t>População (IBGE, 2014): 7500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n-lt"/>
              </a:rPr>
              <a:t>51% sexo Masculino;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n-lt"/>
              </a:rPr>
              <a:t>IDH: 0,55;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n-lt"/>
              </a:rPr>
              <a:t>Taxa de analfabetismo: 36,7%;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n-lt"/>
              </a:rPr>
              <a:t>3 equipes de Estratégia Saúde da Família.</a:t>
            </a:r>
            <a:endParaRPr lang="pt-BR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4612306"/>
            <a:ext cx="40834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002060"/>
                </a:solidFill>
                <a:latin typeface="+mn-lt"/>
              </a:rPr>
              <a:t>UBS Lagoa da Palha</a:t>
            </a:r>
            <a:r>
              <a:rPr lang="pt-BR" dirty="0" smtClean="0">
                <a:latin typeface="+mn-lt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n-lt"/>
              </a:rPr>
              <a:t>Localização: Rural;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n-lt"/>
              </a:rPr>
              <a:t>População da área de abrangência: 2200.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8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+mn-lt"/>
              </a:rPr>
              <a:t>Por que escolher a ação programática HAS e/ou DM para a população</a:t>
            </a:r>
            <a:r>
              <a:rPr lang="pt-BR" sz="2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pt-BR" sz="24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 descr="http://www.portalguaira.com/wp-content/uploads/2014/08/TAXA-DE-CRESCIMENTO-POPUL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937023" cy="19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3395" y="1462132"/>
            <a:ext cx="884281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Caderno de Ações Programáticas –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Pré</a:t>
            </a: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-Intervenção: </a:t>
            </a:r>
            <a:r>
              <a:rPr lang="pt-BR" sz="2000" dirty="0" smtClean="0">
                <a:latin typeface="+mn-lt"/>
              </a:rPr>
              <a:t>usuários com HAS (456, cobertura de 29%) e para usuários com DM (130, cobertura de 19%);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Registros praticamente inexistentes;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Sem grupos de educação, prevenção e promoção à saúde;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Necessidade de participação de toda a equipe para ofertar atenção e assistência mais qualificadas (conflitos);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Necessidade de capacitar a equipe de acordo com os protocolos oficiais do Ministério da Saúde.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75" y="204211"/>
            <a:ext cx="3641576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 Geral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91084"/>
            <a:ext cx="8964488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 </a:t>
            </a:r>
            <a:r>
              <a:rPr lang="pt-BR" sz="2800" dirty="0"/>
              <a:t>Melhorar a qualidade da atenção e assistência prestada aos Hipertensos e/ou Diabéticos na Estratégia de Saúde da Família na área de abrangência da Unidade Básica Lagoa da Palha, no município de Lagoa de Pedras / RN. </a:t>
            </a:r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3101330" cy="23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608512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Objetivos Específicos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1</a:t>
            </a:r>
            <a:r>
              <a:rPr lang="pt-BR" dirty="0"/>
              <a:t>. Ampliar a cobertura a hipertensos e/ou </a:t>
            </a:r>
            <a:r>
              <a:rPr lang="pt-BR" dirty="0" smtClean="0"/>
              <a:t>diabéticos;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2. Melhorar </a:t>
            </a:r>
            <a:r>
              <a:rPr lang="pt-BR" dirty="0" smtClean="0"/>
              <a:t>a qualidade da atenção a hipertensos e/ou diabéticos;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3. Melhorar a </a:t>
            </a:r>
            <a:r>
              <a:rPr lang="pt-BR" dirty="0" smtClean="0"/>
              <a:t>adesão de hipertensos e/ou diabéticos ao programa;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4. Melhorar o registro das </a:t>
            </a:r>
            <a:r>
              <a:rPr lang="pt-BR" dirty="0" smtClean="0"/>
              <a:t>informações;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5. Mapear hipertensos </a:t>
            </a:r>
            <a:r>
              <a:rPr lang="pt-BR" dirty="0" smtClean="0"/>
              <a:t>e/ou </a:t>
            </a:r>
            <a:r>
              <a:rPr lang="pt-BR" dirty="0"/>
              <a:t>diabéticos de risco para doença </a:t>
            </a:r>
            <a:r>
              <a:rPr lang="pt-BR" dirty="0" smtClean="0"/>
              <a:t>cardiovascular;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6. </a:t>
            </a:r>
            <a:r>
              <a:rPr lang="pt-BR" dirty="0" smtClean="0"/>
              <a:t>Promover a saúde de hipertensos e/ou diabéticos.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36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274638"/>
            <a:ext cx="4608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4000" b="1" dirty="0" smtClean="0">
                <a:solidFill>
                  <a:srgbClr val="002060"/>
                </a:solidFill>
              </a:rPr>
              <a:t>Metodologia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716" y="1779687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</a:rPr>
              <a:t>Uso da Ficha Espelho, Planilha de Coleta de Dados, Panfletos do Ministério da Saúde e uso de Protocolos Oficiais (Cadernos 36 e 37);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</a:rPr>
              <a:t>Convite à participação dos membros da equipe, incluindo saúde bucal;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</a:rPr>
              <a:t>Controle e monitoramento (registro) das atividades;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</a:rPr>
              <a:t>Realização de grupos para educação, prevenção e promoção (caminhada, alimentação saudável);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</a:rPr>
              <a:t>Qualificação da atenção e assistência.</a:t>
            </a:r>
            <a:endParaRPr lang="pt-BR" sz="24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96" y="108497"/>
            <a:ext cx="2267744" cy="1700808"/>
          </a:xfrm>
          <a:prstGeom prst="rect">
            <a:avLst/>
          </a:prstGeom>
        </p:spPr>
      </p:pic>
      <p:pic>
        <p:nvPicPr>
          <p:cNvPr id="4098" name="Picture 2" descr="https://encrypted-tbn3.gstatic.com/images?q=tbn:ANd9GcRJ7ybL4RsGsJNJKFxUt_eaDwMzW-qlA6kvZP9Elfxr-zYSv5dy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73" y="113261"/>
            <a:ext cx="1430670" cy="17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831632" y="59492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Intervenção – Julho até Novembro de 2014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8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55" y="-162272"/>
            <a:ext cx="8946232" cy="92697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Metas, estimativas, Objetivos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1054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1 - Ampliar a cobertura a hipertensos 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774924439"/>
              </p:ext>
            </p:extLst>
          </p:nvPr>
        </p:nvGraphicFramePr>
        <p:xfrm>
          <a:off x="175100" y="1865689"/>
          <a:ext cx="60486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5952" y="2124848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Pré-Intervenção:29%;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Meta: 60%;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29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51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77 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4: 106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Dificuldades</a:t>
            </a:r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28184" y="5229200"/>
            <a:ext cx="2915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002060"/>
                </a:solidFill>
                <a:latin typeface="+mn-lt"/>
              </a:rPr>
              <a:t>Cobertura do programa de atenção ao hipertenso na unidade de saúde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</TotalTime>
  <Words>878</Words>
  <Application>Microsoft Office PowerPoint</Application>
  <PresentationFormat>Apresentação na tela (4:3)</PresentationFormat>
  <Paragraphs>152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Verdana</vt:lpstr>
      <vt:lpstr>Tema do Office</vt:lpstr>
      <vt:lpstr>MELHORIA DA ATENÇÃO AOS HIPERTENSOS E /OU DIABÉTICOS DA UBS LAGOA DA PALHA, LAGOA DE PEDRAS/RN</vt:lpstr>
      <vt:lpstr>Introdução</vt:lpstr>
      <vt:lpstr>Apresentação do PowerPoint</vt:lpstr>
      <vt:lpstr>Apresentação do PowerPoint</vt:lpstr>
      <vt:lpstr>Apresentação do PowerPoint</vt:lpstr>
      <vt:lpstr>Objetivo Geral</vt:lpstr>
      <vt:lpstr>Objetivos Específicos</vt:lpstr>
      <vt:lpstr>Apresentação do PowerPoint</vt:lpstr>
      <vt:lpstr>Metas, estimativas, Objetivos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Reflexão Crítica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aos adultos portadores de Hipertensão Arterial Sistêmica e/ou Diabetes Mellitus na Unidade de Saúde de Nova Natal 2, Natal, Rio Grande do Norte</dc:title>
  <dc:creator>Daniel Gementi</dc:creator>
  <cp:lastModifiedBy>Medeiros</cp:lastModifiedBy>
  <cp:revision>172</cp:revision>
  <dcterms:created xsi:type="dcterms:W3CDTF">2012-09-11T02:40:43Z</dcterms:created>
  <dcterms:modified xsi:type="dcterms:W3CDTF">2015-06-18T10:09:05Z</dcterms:modified>
</cp:coreProperties>
</file>