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008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CFB62-880D-4750-9453-632866AF0B78}" type="datetimeFigureOut">
              <a:rPr lang="pt-BR" smtClean="0"/>
              <a:t>18/08/2015</a:t>
            </a:fld>
            <a:endParaRPr lang="pt-B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AACF-0895-426A-BB11-33CDDD2D92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88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ACF-0895-426A-BB11-33CDDD2D92E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84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83358" y="206062"/>
            <a:ext cx="5460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nº 7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95093" y="2044006"/>
            <a:ext cx="7637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de Conclusão de Curso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48000" y="26903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Rectángulo 6"/>
          <p:cNvSpPr/>
          <p:nvPr/>
        </p:nvSpPr>
        <p:spPr>
          <a:xfrm>
            <a:off x="1571223" y="3013501"/>
            <a:ext cx="9272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Atenção aos usuários com Hipertensão Arterial Sistêmica e/ou Diabetes Mellitus da ESF II,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das Missões/RS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65233" y="4789799"/>
            <a:ext cx="3687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Joyce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Reyte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Tomlinson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210191" y="5159131"/>
            <a:ext cx="4073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Analu Sparrenberger Manéa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290686" y="5697022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Pelotas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</p:txBody>
      </p:sp>
      <p:pic>
        <p:nvPicPr>
          <p:cNvPr id="10" name="Picture 7" descr="http://editaleconcurso.com.br/wp-content/uploads/2013/07/edital-inscri%C3%A7%C3%A3o-concurso-UFPel-Universidade-Federal-de-Pelotas-Rio-Grande-do-Sul-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0" y="299819"/>
            <a:ext cx="1394631" cy="12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://www.unasus.ufma.br/unasus_data/site/images/noticias/343c6170e0Aplicacao_Vertical_UNA-SUS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264" y="349233"/>
            <a:ext cx="1566236" cy="11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64525" y="1433015"/>
            <a:ext cx="10276765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população da área de abrangência da ESF II é de 2.200 habitantes aproximadamente. Para essa população, estão cadastrados 290 usuários hipertensos e 38 usuários diabéticos (ambos os grupos com 20 anos ou mais). A intervenção objetivou a qualificação da Atenção à Saúde dos hipertensos e diabéticos, na ESF II, São Paulo das Missões/RS</a:t>
            </a:r>
            <a:r>
              <a:rPr lang="pt-BR" dirty="0"/>
              <a:t>. 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378371" y="244366"/>
            <a:ext cx="11556125" cy="559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234"/>
            <a:ext cx="7217397" cy="396816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36978" y="320958"/>
            <a:ext cx="11013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 – Ampliar a cobertura do atendimento dos usuários hipertensos e diabéticos da área de abrangência.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36978" y="1162087"/>
            <a:ext cx="10345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1.1: Cadastrar 90% dos hipertensos da área 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abrangência.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6" name="Espaço Reservado para Texto 4"/>
          <p:cNvSpPr txBox="1">
            <a:spLocks/>
          </p:cNvSpPr>
          <p:nvPr/>
        </p:nvSpPr>
        <p:spPr>
          <a:xfrm>
            <a:off x="7149744" y="2348524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67 (23,1%)</a:t>
            </a:r>
          </a:p>
          <a:p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125 (43,1%)</a:t>
            </a:r>
          </a:p>
          <a:p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187 (64,5%)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73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964537"/>
            <a:ext cx="6041409" cy="36952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3206" y="686137"/>
            <a:ext cx="11327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1.2: Cadastrar 90% dos diabéticos da área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abrangência.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Texto 4"/>
          <p:cNvSpPr txBox="1">
            <a:spLocks/>
          </p:cNvSpPr>
          <p:nvPr/>
        </p:nvSpPr>
        <p:spPr>
          <a:xfrm>
            <a:off x="7149744" y="2248316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12 (31,6%)</a:t>
            </a:r>
          </a:p>
          <a:p>
            <a:pPr marL="0" indent="0">
              <a:buNone/>
            </a:pP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26 (68,4%)</a:t>
            </a:r>
          </a:p>
          <a:p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34 (89,5%)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988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30" y="1831304"/>
            <a:ext cx="4633414" cy="315263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0030" y="261644"/>
            <a:ext cx="10754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 – Melhorar a qualidade na atenção aos usuários hipertensos e diabéticos. 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 e 2.2: Realizar exame clínico apropriado em 100% dos hipertensos e diabéticos.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868" y="1831304"/>
            <a:ext cx="5107575" cy="3098377"/>
          </a:xfrm>
          <a:prstGeom prst="rect">
            <a:avLst/>
          </a:prstGeom>
        </p:spPr>
      </p:pic>
      <p:sp>
        <p:nvSpPr>
          <p:cNvPr id="7" name="Espaço Reservado para Texto 4"/>
          <p:cNvSpPr txBox="1">
            <a:spLocks/>
          </p:cNvSpPr>
          <p:nvPr/>
        </p:nvSpPr>
        <p:spPr>
          <a:xfrm>
            <a:off x="1277007" y="5151259"/>
            <a:ext cx="3708660" cy="15017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43 (64.2%)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74 (59,2%)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96 (51,3%)</a:t>
            </a:r>
          </a:p>
          <a:p>
            <a:pPr>
              <a:lnSpc>
                <a:spcPct val="120000"/>
              </a:lnSpc>
            </a:pPr>
            <a:endParaRPr lang="pt-BR" sz="1800" dirty="0"/>
          </a:p>
        </p:txBody>
      </p:sp>
      <p:sp>
        <p:nvSpPr>
          <p:cNvPr id="8" name="Espaço Reservado para Texto 4"/>
          <p:cNvSpPr txBox="1">
            <a:spLocks/>
          </p:cNvSpPr>
          <p:nvPr/>
        </p:nvSpPr>
        <p:spPr>
          <a:xfrm>
            <a:off x="6777064" y="5151258"/>
            <a:ext cx="3708660" cy="15017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9 (75%)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19 (73,1%)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22 (64,7%)</a:t>
            </a:r>
          </a:p>
          <a:p>
            <a:pPr>
              <a:lnSpc>
                <a:spcPct val="120000"/>
              </a:lnSpc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6073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05218" y="298998"/>
            <a:ext cx="10617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2.3: Garantir a 100% dos hipertensos a realização de exames complementares em dia de acordo com o protocolo.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72" y="2028105"/>
            <a:ext cx="5657369" cy="3726309"/>
          </a:xfrm>
          <a:prstGeom prst="rect">
            <a:avLst/>
          </a:prstGeom>
        </p:spPr>
      </p:pic>
      <p:sp>
        <p:nvSpPr>
          <p:cNvPr id="7" name="Espaço Reservado para Texto 4"/>
          <p:cNvSpPr txBox="1">
            <a:spLocks/>
          </p:cNvSpPr>
          <p:nvPr/>
        </p:nvSpPr>
        <p:spPr>
          <a:xfrm>
            <a:off x="7149744" y="2248316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28 (41,8%)</a:t>
            </a:r>
          </a:p>
          <a:p>
            <a:pPr marL="0" indent="0">
              <a:buNone/>
            </a:pP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60 (48%)</a:t>
            </a:r>
          </a:p>
          <a:p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85 (45,5%)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845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101" y="268643"/>
            <a:ext cx="10454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2.4: Garantir a 100% dos diabéticos a realização de exames complementares em dia de acordo com o protocolo.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70" y="1872051"/>
            <a:ext cx="5956545" cy="3283274"/>
          </a:xfrm>
          <a:prstGeom prst="rect">
            <a:avLst/>
          </a:prstGeom>
        </p:spPr>
      </p:pic>
      <p:sp>
        <p:nvSpPr>
          <p:cNvPr id="5" name="Espaço Reservado para Texto 4"/>
          <p:cNvSpPr txBox="1">
            <a:spLocks/>
          </p:cNvSpPr>
          <p:nvPr/>
        </p:nvSpPr>
        <p:spPr>
          <a:xfrm>
            <a:off x="7349049" y="2090661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7 (58,3%)</a:t>
            </a:r>
          </a:p>
          <a:p>
            <a:pPr marL="0" indent="0">
              <a:buNone/>
            </a:pP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17 (65,4%)</a:t>
            </a:r>
          </a:p>
          <a:p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24 (67,6%)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861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59809" y="328611"/>
            <a:ext cx="103040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2.7 e 2.8: Realizar avaliação da necessidade de atendimento odontológico em 100% dos hipertensos e diabéticos.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0" y="1775805"/>
            <a:ext cx="6373505" cy="29370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713" y="1775805"/>
            <a:ext cx="4967785" cy="2800580"/>
          </a:xfrm>
          <a:prstGeom prst="rect">
            <a:avLst/>
          </a:prstGeom>
        </p:spPr>
      </p:pic>
      <p:sp>
        <p:nvSpPr>
          <p:cNvPr id="9" name="Espaço Reservado para Texto 4"/>
          <p:cNvSpPr txBox="1">
            <a:spLocks/>
          </p:cNvSpPr>
          <p:nvPr/>
        </p:nvSpPr>
        <p:spPr>
          <a:xfrm>
            <a:off x="1277007" y="4835949"/>
            <a:ext cx="3708660" cy="15017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55 (82,1%)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112 (89,6%)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146 (78,1%)</a:t>
            </a:r>
          </a:p>
          <a:p>
            <a:pPr>
              <a:lnSpc>
                <a:spcPct val="120000"/>
              </a:lnSpc>
            </a:pPr>
            <a:endParaRPr lang="pt-BR" sz="1800" dirty="0"/>
          </a:p>
        </p:txBody>
      </p:sp>
      <p:sp>
        <p:nvSpPr>
          <p:cNvPr id="10" name="Espaço Reservado para Texto 4"/>
          <p:cNvSpPr txBox="1">
            <a:spLocks/>
          </p:cNvSpPr>
          <p:nvPr/>
        </p:nvSpPr>
        <p:spPr>
          <a:xfrm>
            <a:off x="7165275" y="4879179"/>
            <a:ext cx="3708660" cy="15017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10 (83,3%)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24 (92,3%)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 29 (85,3%)</a:t>
            </a:r>
          </a:p>
          <a:p>
            <a:pPr>
              <a:lnSpc>
                <a:spcPct val="120000"/>
              </a:lnSpc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943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7796" y="130595"/>
            <a:ext cx="11054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3 - Melhorar a adesão dos hipertensos e diabéticos ao Programa. 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3.1 e 3.2: Buscar 100% dos hipertensos e diabéticos faltosos às consultas na unidade de saúde conforme a periodicidade recomendada.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3" y="1605052"/>
            <a:ext cx="4999517" cy="25285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418" y="1605051"/>
            <a:ext cx="4774501" cy="2528573"/>
          </a:xfrm>
          <a:prstGeom prst="rect">
            <a:avLst/>
          </a:prstGeom>
        </p:spPr>
      </p:pic>
      <p:sp>
        <p:nvSpPr>
          <p:cNvPr id="7" name="Espaço Reservado para Texto 4"/>
          <p:cNvSpPr txBox="1">
            <a:spLocks/>
          </p:cNvSpPr>
          <p:nvPr/>
        </p:nvSpPr>
        <p:spPr>
          <a:xfrm>
            <a:off x="1277007" y="4835949"/>
            <a:ext cx="3708660" cy="15017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31 (53,4%) 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72 (75,8%)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116 (82,9%)</a:t>
            </a:r>
          </a:p>
          <a:p>
            <a:pPr>
              <a:lnSpc>
                <a:spcPct val="120000"/>
              </a:lnSpc>
            </a:pPr>
            <a:endParaRPr lang="pt-BR" sz="1800" dirty="0"/>
          </a:p>
        </p:txBody>
      </p:sp>
      <p:sp>
        <p:nvSpPr>
          <p:cNvPr id="8" name="Espaço Reservado para Texto 4"/>
          <p:cNvSpPr txBox="1">
            <a:spLocks/>
          </p:cNvSpPr>
          <p:nvPr/>
        </p:nvSpPr>
        <p:spPr>
          <a:xfrm>
            <a:off x="7373007" y="4835948"/>
            <a:ext cx="3708660" cy="15017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4 (40%)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9 (56,3%)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16 (69,6%)</a:t>
            </a:r>
          </a:p>
          <a:p>
            <a:pPr>
              <a:lnSpc>
                <a:spcPct val="120000"/>
              </a:lnSpc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501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1779" y="1011661"/>
            <a:ext cx="103404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4 - Melhorar o registro das informações na Unidade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e 4.2: Manter ficha de acompanhamento de 100% dos hipertensos e/ou diabéticos cadastrados na unidade de saúde. 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Conseguiu-se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atualizar os registros do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(100%)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diabéticos cadastrados, atingindo a meta proposta. 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9545" y="197657"/>
            <a:ext cx="11493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5 - Mapear hipertensos e diabéticos para avaliação de risco cardiovascular. 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e 5.2: Realizar estratificação do risco cardiovascular em 100% dos hipertensos e diabéticos cadastrados na unidade de saúde.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1989370"/>
            <a:ext cx="5104262" cy="25497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690" y="1989369"/>
            <a:ext cx="5048613" cy="2549717"/>
          </a:xfrm>
          <a:prstGeom prst="rect">
            <a:avLst/>
          </a:prstGeom>
        </p:spPr>
      </p:pic>
      <p:sp>
        <p:nvSpPr>
          <p:cNvPr id="7" name="Espaço Reservado para Texto 4"/>
          <p:cNvSpPr txBox="1">
            <a:spLocks/>
          </p:cNvSpPr>
          <p:nvPr/>
        </p:nvSpPr>
        <p:spPr>
          <a:xfrm>
            <a:off x="1277007" y="4835949"/>
            <a:ext cx="3708660" cy="15017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18 (26,9%) 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37 (29,6%)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55 (29,4%)</a:t>
            </a:r>
          </a:p>
          <a:p>
            <a:pPr>
              <a:lnSpc>
                <a:spcPct val="120000"/>
              </a:lnSpc>
            </a:pPr>
            <a:endParaRPr lang="pt-BR" sz="1800" dirty="0"/>
          </a:p>
        </p:txBody>
      </p:sp>
      <p:sp>
        <p:nvSpPr>
          <p:cNvPr id="8" name="Espaço Reservado para Texto 4"/>
          <p:cNvSpPr txBox="1">
            <a:spLocks/>
          </p:cNvSpPr>
          <p:nvPr/>
        </p:nvSpPr>
        <p:spPr>
          <a:xfrm>
            <a:off x="7236666" y="4835949"/>
            <a:ext cx="3708660" cy="15017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4 (33,3%) 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10 (38,5%)</a:t>
            </a:r>
          </a:p>
          <a:p>
            <a:pPr>
              <a:lnSpc>
                <a:spcPct val="120000"/>
              </a:lnSpc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13 (38,2%)</a:t>
            </a:r>
          </a:p>
          <a:p>
            <a:pPr>
              <a:lnSpc>
                <a:spcPct val="120000"/>
              </a:lnSpc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141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46374" y="244365"/>
            <a:ext cx="6637471" cy="821029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INTRODUÇAO </a:t>
            </a:r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1" y="1340290"/>
            <a:ext cx="10673254" cy="517086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Hipertensão Arterial (HAS) e Diabetes Mellitus (DM)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estão entre as primeiras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relacionadas às doenças cardiovasculares e principalmente, pelos fatores de risco associados como obesidade, sedentarismo, hábitos alimentares não saudáveis e álcool (BRASIL, 2010). Sendo estes também os principais fatores de risco de nosso município, São Paulo das Missões, constituindo um dos principais problemas na atenção básica de saúde.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5426" y="488666"/>
            <a:ext cx="102722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 – Promover a saúde de hipertensos e diabéticos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6.1, 6.2, 6.3, 6.4, 6.5, 6.6: Garantir orientação nutricional sobre alimentação saudável a 100% dos hipertensos e diabéticos, garantir orientação sobre prática regular de atividade física, sobre os riscos do tabagismo e orientações sobre higiene bucal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55426" y="3766487"/>
            <a:ext cx="10272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relação à proporção de hipertensos e diabéticos que receberam orientações em saúde, destacamos que atingimos as metas de 100% dos usuários portadores de HAS e/ou DM receberam as orientações necessárias ao longo dos três meses da intervenção.</a:t>
            </a:r>
          </a:p>
        </p:txBody>
      </p:sp>
    </p:spTree>
    <p:extLst>
      <p:ext uri="{BB962C8B-B14F-4D97-AF65-F5344CB8AC3E}">
        <p14:creationId xmlns:p14="http://schemas.microsoft.com/office/powerpoint/2010/main" val="42293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9855" y="307831"/>
            <a:ext cx="11252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DA INTERVENÇAO PARA A EQUIPE, PARA  O SERVICIO, E PARA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COMUNIDADE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68822" y="1932814"/>
            <a:ext cx="1091366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intervenção,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de tornar-se parte da nossa rotina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diária, foi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passo decisivo para nossa equipe trabalhar mais unida e com um mesmo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pensamento.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Proporcionou a ampliação da cobertura da atenção aos usuários portadores de HAS e/ou DM da área de abrangência.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9544" y="124932"/>
            <a:ext cx="1152459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Favoreceu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realização de várias atividades de promoção da saúde para garantir a orientação aos pacientes sobre a importância da nutrição, exercícios físicos e higiene bucal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Exigiu que a equipe se capacitasse para seguir as recomendações do Ministério da Saúde relativas ao rastreamento, diagnóstico, tratamento e monitoramento da Hipertensão e Diabetes.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Provocando tanto impacto que chegou formar parte de nosso trabalho diário, enfocando na importância do trabalho integrado dos profissionais da saúde, e incorporando-se também a todos os programas municipais que tenham como objetivo a mudança da qualidade de vida dos pacientes.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23331" y="109899"/>
            <a:ext cx="1060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do processo de </a:t>
            </a:r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25670" y="1024132"/>
            <a:ext cx="11493062" cy="611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começar 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especialização pensei que não ia dar certo porque em nosso país o sistema de aprendizagem é muito diferente. Mas não foi assim, cada dia fui conhecendo mais o jeito de ensino 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distância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foi uma nova experiência.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Ajudou a interagir com nossos orientadores e colegas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muita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para alcançar os objetivos propostos pelo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curso, 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nossos conhecimentos sobre a pratica  profissional.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Garantiu materiais de estudos ótimos.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28048" y="572406"/>
            <a:ext cx="105360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Brasil. Ministério da Saúde. Estratégias para o cuidado da pessoa com doença crônica: diabetes mellitus. Brasília: Ministério da Saúde, 2013.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Brasil. Ministério da Saúde. Estratégias para o cuidado da pessoa com doença crônica: hipertensão arterial sistêmica. Brasília: Ministério da Saúde, 2013.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3" y="0"/>
            <a:ext cx="11109278" cy="34801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3" y="3480180"/>
            <a:ext cx="11109278" cy="33778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618912" y="3244334"/>
            <a:ext cx="2077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1434" y="1434662"/>
            <a:ext cx="1120928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Extensão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 de 223,886 km², com uma população de 6.364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(IBGE, 2010);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Maioria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população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zona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rural,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4.165 habitantes, sendo a população residente urbana, 2.199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habitantes;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hospital geral (36 leitos);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UBS com 02 equipes da estratégia de saúde da família – ESF I (zona urbana) e ESF II (zona rural);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8371" y="244366"/>
            <a:ext cx="11556125" cy="953814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8514" y="209331"/>
            <a:ext cx="8534401" cy="97308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Caracterização da </a:t>
            </a:r>
            <a:r>
              <a:rPr lang="pt-BR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ubs</a:t>
            </a:r>
            <a:endParaRPr lang="pt-B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84213" y="1277007"/>
            <a:ext cx="11171456" cy="5360276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da ESF II, responsável por 2.200 usuários, atendendo a população da zona rural;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médica do Programa mais Médicos; 01 enfermeira e 01 técnica de enfermagem; 01 dentista 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à HAS e ao DM, a estimativa do Caderno de Ações Programáticas do número de hipertensos na área é de 492, e 141 o número de diabéticos.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cadastrados 290 (59%) pacientes hipertensos acompanhados e 38 (27%) diabéticos. Estes dados representam uma baixa cobertura se comparados à estimativa do CAP. 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194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370" y="1993515"/>
            <a:ext cx="112565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Melhorar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Atenção aos usuários com Hipertensão Arterial Sistêmica e/ou Diabetes Mellitus da área de cobertura da ESF II no Município de São Paulo das Missões – RS.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378371" y="721273"/>
            <a:ext cx="11556125" cy="9538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</p:txBody>
      </p:sp>
    </p:spTree>
    <p:extLst>
      <p:ext uri="{BB962C8B-B14F-4D97-AF65-F5344CB8AC3E}">
        <p14:creationId xmlns:p14="http://schemas.microsoft.com/office/powerpoint/2010/main" val="32289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7329" y="1072055"/>
            <a:ext cx="109182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►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estruturado para ser desenvolvido no período 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semanas, com foco nos usuários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diabéticos maiores de 20 anos residentes na área de abrangência 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UBS;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foram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 como referência os “Cadernos de Atenção Básica nº 36 e 37” instituído pelo Ministério da Saúde, no ano 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2013;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longo destes quatro meses, as ações serão desenvolvidas com base em quatro eixos pedagógicos: (1) Organização e gestão do serviço, (2) Monitoramento e avaliação, (3) Engajamento público, (4) Qualificação da prática clínica.</a:t>
            </a:r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378371" y="244366"/>
            <a:ext cx="11556125" cy="827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86039" y="948690"/>
            <a:ext cx="107407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equipe sobre o protocolo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e DM;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agentes de saúde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busca ativa dos pacientes;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Estabelecimento do papel de cada profissional na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intervenção;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Cadastramento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pacientes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toda área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abrangência;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clínico;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dos pacientes hipertensos e diabéticos faltosos às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78371" y="244366"/>
            <a:ext cx="11556125" cy="827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8740" y="1187356"/>
            <a:ext cx="112457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 com os líderes das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tx1"/>
              </a:buClr>
              <a:buFont typeface="Arial" pitchFamily="34" charset="0"/>
              <a:buChar char="►"/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hipertensos 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diabéticos;</a:t>
            </a:r>
          </a:p>
          <a:p>
            <a:pPr marL="457200" indent="-457200" algn="just">
              <a:buClr>
                <a:schemeClr val="tx1"/>
              </a:buClr>
              <a:buFont typeface="Arial" pitchFamily="34" charset="0"/>
              <a:buChar char="►"/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tx1"/>
              </a:buClr>
              <a:buFont typeface="Arial" pitchFamily="34" charset="0"/>
              <a:buChar char="►"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da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s-E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tx1"/>
              </a:buClr>
              <a:buFont typeface="Arial" pitchFamily="34" charset="0"/>
              <a:buChar char="►"/>
            </a:pPr>
            <a:endParaRPr lang="es-E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tx1"/>
              </a:buClr>
              <a:buFont typeface="Arial" pitchFamily="34" charset="0"/>
              <a:buChar char="►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das visitas domiciliares com ACS.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6854" y="947859"/>
            <a:ext cx="1101374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apoiou-se 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 de HAS e DM do Ministério da Saúde, de 2013 (Caderno 37 HAS e caderno 36 DM, 2013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Utilizamos os prontuários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 individual dos usuários portadores de HAS e/ou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DM;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Trabalhou-se com 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espelho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planilha de coleta de dados disponibilizada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curso;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clínico aos hipertensos e/ou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foi  realizado pela médica e a enfermeira; 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feitas às capacitações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na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própria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UBS, com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horas mensais ao final do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expediente.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►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78371" y="244366"/>
            <a:ext cx="11556125" cy="559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732</TotalTime>
  <Words>1575</Words>
  <Application>Microsoft Office PowerPoint</Application>
  <PresentationFormat>Personalizar</PresentationFormat>
  <Paragraphs>143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Sector</vt:lpstr>
      <vt:lpstr>Apresentação do PowerPoint</vt:lpstr>
      <vt:lpstr>INTRODUÇAO </vt:lpstr>
      <vt:lpstr>Caracterização do Município</vt:lpstr>
      <vt:lpstr>Caracterização da ubs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INTRODUÇAO</dc:title>
  <dc:creator>JOICE</dc:creator>
  <cp:lastModifiedBy>Lavínia Boaventura</cp:lastModifiedBy>
  <cp:revision>88</cp:revision>
  <dcterms:created xsi:type="dcterms:W3CDTF">2015-07-29T21:13:05Z</dcterms:created>
  <dcterms:modified xsi:type="dcterms:W3CDTF">2015-08-18T23:06:04Z</dcterms:modified>
</cp:coreProperties>
</file>