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85" r:id="rId8"/>
    <p:sldId id="264" r:id="rId9"/>
    <p:sldId id="286" r:id="rId10"/>
    <p:sldId id="287" r:id="rId11"/>
    <p:sldId id="265" r:id="rId12"/>
    <p:sldId id="288" r:id="rId13"/>
    <p:sldId id="266" r:id="rId14"/>
    <p:sldId id="289" r:id="rId15"/>
    <p:sldId id="267" r:id="rId16"/>
    <p:sldId id="290" r:id="rId17"/>
    <p:sldId id="268" r:id="rId18"/>
    <p:sldId id="269" r:id="rId19"/>
    <p:sldId id="283" r:id="rId20"/>
    <p:sldId id="270" r:id="rId21"/>
    <p:sldId id="271" r:id="rId22"/>
    <p:sldId id="272" r:id="rId23"/>
    <p:sldId id="282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57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43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29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19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96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07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11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49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44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03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A6BB5-C196-4E85-8058-A73F550C5956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B372-14AD-40DF-A922-0EF494D6D0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88913"/>
            <a:ext cx="6858000" cy="2160587"/>
          </a:xfrm>
        </p:spPr>
        <p:txBody>
          <a:bodyPr anchor="t"/>
          <a:lstStyle/>
          <a:p>
            <a:pPr algn="l"/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x-none" sz="2000" b="1" smtClean="0"/>
              <a:t>UNIVERSIDADE </a:t>
            </a:r>
            <a:r>
              <a:rPr lang="x-none" sz="2000" b="1"/>
              <a:t>ABERTA DO SUS-UNASUS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x-none" sz="2000" b="1"/>
              <a:t>UNIVERSIDADE FEDERAL DE PELOTAS - UFPEL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x-none" sz="2000" b="1"/>
              <a:t>DEPARTAMENTO DE MEDICINA SOCIAL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x-none" sz="2000" b="1"/>
              <a:t>ESPECIALIZAÇÃO EM SAÚDE DA FAMÍLIA - EaD</a:t>
            </a:r>
            <a:endParaRPr lang="pt-BR" sz="2000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08920"/>
            <a:ext cx="7381899" cy="3008375"/>
          </a:xfrm>
          <a:ln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rtlCol="0">
            <a:normAutofit fontScale="77500" lnSpcReduction="20000"/>
            <a:scene3d>
              <a:camera prst="orthographicFront"/>
              <a:lightRig rig="freezing" dir="t">
                <a:rot lat="0" lon="0" rev="1200000"/>
              </a:lightRig>
            </a:scene3d>
            <a:sp3d extrusionH="57150">
              <a:bevelT w="38100" h="38100"/>
            </a:sp3d>
          </a:bodyPr>
          <a:lstStyle/>
          <a:p>
            <a:pPr>
              <a:lnSpc>
                <a:spcPct val="170000"/>
              </a:lnSpc>
              <a:defRPr/>
            </a:pPr>
            <a:r>
              <a:rPr lang="pt-BR" sz="3000" b="1" dirty="0">
                <a:solidFill>
                  <a:schemeClr val="tx1"/>
                </a:solidFill>
              </a:rPr>
              <a:t>QUALIFICAÇÃO DAS AÇÕES PARA DETECÇÃO PRECOCE DO CÂNCER DE COLO DE ÚTERO E CONTROLE DO CÂNCER DE MAMA NA UBS MÓDULO 33, EM PARNAÍBA/ </a:t>
            </a:r>
            <a:r>
              <a:rPr lang="pt-BR" sz="3000" b="1" dirty="0" smtClean="0">
                <a:solidFill>
                  <a:schemeClr val="tx1"/>
                </a:solidFill>
              </a:rPr>
              <a:t>PI</a:t>
            </a:r>
            <a:endParaRPr lang="pt-BR" sz="3000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000" dirty="0" smtClean="0">
                <a:solidFill>
                  <a:schemeClr val="tx1"/>
                </a:solidFill>
              </a:rPr>
              <a:t>                               	       </a:t>
            </a:r>
            <a:r>
              <a:rPr lang="pt-BR" sz="2400" dirty="0" smtClean="0">
                <a:solidFill>
                  <a:schemeClr val="tx1"/>
                </a:solidFill>
              </a:rPr>
              <a:t>      </a:t>
            </a:r>
            <a:r>
              <a:rPr lang="pt-BR" sz="2600" dirty="0" smtClean="0">
                <a:solidFill>
                  <a:schemeClr val="tx1"/>
                </a:solidFill>
              </a:rPr>
              <a:t>   João Batista Machado de Sá Neto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600" dirty="0">
                <a:solidFill>
                  <a:schemeClr val="tx1"/>
                </a:solidFill>
              </a:rPr>
              <a:t> </a:t>
            </a:r>
            <a:r>
              <a:rPr lang="pt-BR" sz="2600" dirty="0" smtClean="0">
                <a:solidFill>
                  <a:schemeClr val="tx1"/>
                </a:solidFill>
              </a:rPr>
              <a:t>                                        Orientadora: Vânia Priamo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58020" y="6124074"/>
            <a:ext cx="37861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200" dirty="0"/>
              <a:t>Pelotas/RS, </a:t>
            </a:r>
            <a:r>
              <a:rPr lang="pt-PT" sz="2200" dirty="0" smtClean="0"/>
              <a:t>2014</a:t>
            </a:r>
            <a:endParaRPr lang="pt-BR" sz="2200" dirty="0"/>
          </a:p>
        </p:txBody>
      </p:sp>
      <p:pic>
        <p:nvPicPr>
          <p:cNvPr id="2054" name="irc_mi" descr="Descrição: Descrição: http://www.minhapos.com.br/data/artigos/images/ufp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58417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194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628800"/>
            <a:ext cx="424847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753" y="1628800"/>
            <a:ext cx="4594225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7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>
                <a:sym typeface="Wingdings"/>
              </a:rPr>
              <a:t></a:t>
            </a:r>
            <a:r>
              <a:rPr lang="pt-BR" b="1" dirty="0"/>
              <a:t>Objetivo</a:t>
            </a:r>
            <a:r>
              <a:rPr lang="pt-BR" dirty="0"/>
              <a:t>: </a:t>
            </a:r>
            <a:r>
              <a:rPr lang="pt-BR" sz="2800" dirty="0"/>
              <a:t>Melhorar a qualidade do atendimento das mulheres que realizam detecção precoce de câncer de colo de útero e de mama na unidade de saúde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b="1" dirty="0">
                <a:sym typeface="Wingdings"/>
              </a:rPr>
              <a:t></a:t>
            </a:r>
            <a:r>
              <a:rPr lang="pt-BR" b="1" dirty="0"/>
              <a:t>Meta</a:t>
            </a:r>
            <a:r>
              <a:rPr lang="pt-BR" dirty="0"/>
              <a:t>: </a:t>
            </a:r>
            <a:r>
              <a:rPr lang="pt-BR" sz="2800" dirty="0"/>
              <a:t>3.1. Obter 80% de coleta de amostras satisfatórias do exame </a:t>
            </a:r>
            <a:r>
              <a:rPr lang="pt-BR" sz="2800" dirty="0" err="1"/>
              <a:t>citopatológico</a:t>
            </a:r>
            <a:r>
              <a:rPr lang="pt-BR" sz="2800" dirty="0"/>
              <a:t> de colo uterino.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01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056784" cy="44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7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>
                <a:sym typeface="Wingdings"/>
              </a:rPr>
              <a:t></a:t>
            </a:r>
            <a:r>
              <a:rPr lang="pt-BR" b="1" dirty="0"/>
              <a:t>Objetivo</a:t>
            </a:r>
            <a:r>
              <a:rPr lang="pt-BR" dirty="0"/>
              <a:t>: </a:t>
            </a:r>
            <a:r>
              <a:rPr lang="pt-BR" sz="2800" dirty="0"/>
              <a:t>Melhorar registros das </a:t>
            </a:r>
            <a:r>
              <a:rPr lang="pt-BR" sz="2800" dirty="0" smtClean="0"/>
              <a:t>informações.</a:t>
            </a:r>
            <a:endParaRPr lang="pt-BR" sz="2800" dirty="0"/>
          </a:p>
          <a:p>
            <a:pPr marL="0" indent="0" algn="just">
              <a:buNone/>
            </a:pPr>
            <a:endParaRPr lang="pt-BR" b="1" dirty="0" smtClean="0">
              <a:sym typeface="Wingdings"/>
            </a:endParaRPr>
          </a:p>
          <a:p>
            <a:pPr marL="0" indent="0" algn="just">
              <a:buNone/>
            </a:pPr>
            <a:r>
              <a:rPr lang="pt-BR" b="1" dirty="0" smtClean="0">
                <a:sym typeface="Wingdings"/>
              </a:rPr>
              <a:t></a:t>
            </a:r>
            <a:r>
              <a:rPr lang="pt-BR" b="1" dirty="0"/>
              <a:t>Meta</a:t>
            </a:r>
            <a:r>
              <a:rPr lang="pt-BR" dirty="0"/>
              <a:t>: </a:t>
            </a:r>
            <a:r>
              <a:rPr lang="pt-BR" sz="2800" dirty="0"/>
              <a:t>4.1. Manter registro da coleta de exame </a:t>
            </a:r>
            <a:r>
              <a:rPr lang="pt-BR" sz="2800" dirty="0" err="1"/>
              <a:t>citopatológico</a:t>
            </a:r>
            <a:r>
              <a:rPr lang="pt-BR" sz="2800" dirty="0"/>
              <a:t> de colo uterino e realização da mamografia em registro específico em 80% das mulheres cadastradas nos programas da unidade de saúde</a:t>
            </a:r>
            <a:r>
              <a:rPr lang="pt-BR" sz="2800" dirty="0" smtClean="0"/>
              <a:t>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78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7" y="1628800"/>
            <a:ext cx="4452793" cy="449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758" y="1628800"/>
            <a:ext cx="4462460" cy="452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76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>
                <a:sym typeface="Wingdings"/>
              </a:rPr>
              <a:t></a:t>
            </a:r>
            <a:r>
              <a:rPr lang="pt-BR" b="1" dirty="0"/>
              <a:t>Objetivo</a:t>
            </a:r>
            <a:r>
              <a:rPr lang="pt-BR" dirty="0"/>
              <a:t>: </a:t>
            </a:r>
            <a:r>
              <a:rPr lang="pt-BR" sz="2800" dirty="0"/>
              <a:t>Mapear as mulheres de risco para câncer de colo de útero e de </a:t>
            </a:r>
            <a:r>
              <a:rPr lang="pt-BR" sz="2800" dirty="0" smtClean="0"/>
              <a:t>mama.</a:t>
            </a:r>
            <a:endParaRPr lang="pt-BR" sz="2800" dirty="0"/>
          </a:p>
          <a:p>
            <a:pPr marL="0" indent="0" algn="just">
              <a:buNone/>
            </a:pPr>
            <a:endParaRPr lang="pt-BR" b="1" dirty="0" smtClean="0">
              <a:sym typeface="Wingdings"/>
            </a:endParaRPr>
          </a:p>
          <a:p>
            <a:pPr marL="0" indent="0" algn="just">
              <a:buNone/>
            </a:pPr>
            <a:r>
              <a:rPr lang="pt-BR" b="1" dirty="0" smtClean="0">
                <a:sym typeface="Wingdings"/>
              </a:rPr>
              <a:t></a:t>
            </a:r>
            <a:r>
              <a:rPr lang="pt-BR" b="1" dirty="0"/>
              <a:t>Meta</a:t>
            </a:r>
            <a:r>
              <a:rPr lang="pt-BR" dirty="0"/>
              <a:t>:</a:t>
            </a:r>
            <a:r>
              <a:rPr lang="pt-BR" sz="2800" dirty="0"/>
              <a:t> 5.1. Realizar avaliação de risco (ou pesquisar sinais de alerta para identificação de câncer de colo de útero e de mama) em 80% das mulheres nas faixas etárias-alvo.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05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28800"/>
            <a:ext cx="44958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45554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1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>
                <a:sym typeface="Wingdings"/>
              </a:rPr>
              <a:t></a:t>
            </a:r>
            <a:r>
              <a:rPr lang="pt-BR" b="1" dirty="0"/>
              <a:t>Objetivo</a:t>
            </a:r>
            <a:r>
              <a:rPr lang="pt-BR" dirty="0"/>
              <a:t>: </a:t>
            </a:r>
            <a:r>
              <a:rPr lang="pt-BR" sz="2800" dirty="0"/>
              <a:t>Promover a saúde das mulheres que realizam detecção precoce de câncer de colo de útero e de mama na unidade de saúde</a:t>
            </a:r>
          </a:p>
          <a:p>
            <a:pPr marL="0" indent="0" algn="just">
              <a:buNone/>
            </a:pPr>
            <a:endParaRPr lang="pt-BR" b="1" dirty="0" smtClean="0">
              <a:sym typeface="Wingdings"/>
            </a:endParaRPr>
          </a:p>
          <a:p>
            <a:pPr marL="0" indent="0" algn="just">
              <a:buNone/>
            </a:pPr>
            <a:r>
              <a:rPr lang="pt-BR" b="1" dirty="0" smtClean="0">
                <a:sym typeface="Wingdings"/>
              </a:rPr>
              <a:t></a:t>
            </a:r>
            <a:r>
              <a:rPr lang="pt-BR" b="1" dirty="0"/>
              <a:t>Meta</a:t>
            </a:r>
            <a:r>
              <a:rPr lang="pt-BR" dirty="0"/>
              <a:t>:</a:t>
            </a:r>
            <a:r>
              <a:rPr lang="pt-BR" sz="2800" dirty="0"/>
              <a:t> 6.1. Orientar 100% das mulheres cadastradas sobre doenças sexualmente transmissíveis (DST) e fatores de risco para câncer de colo de útero e de mama.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62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70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439248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4415731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2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34481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14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 smtClean="0"/>
              <a:t>Estrutura da Apresentação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• </a:t>
            </a:r>
            <a:r>
              <a:rPr lang="pt-BR" dirty="0"/>
              <a:t>Introdução</a:t>
            </a:r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dirty="0" smtClean="0"/>
              <a:t>Objetivo geral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• Metodologia</a:t>
            </a:r>
          </a:p>
          <a:p>
            <a:pPr marL="0" indent="0">
              <a:buNone/>
            </a:pPr>
            <a:r>
              <a:rPr lang="pt-BR" dirty="0"/>
              <a:t>• Objetivos</a:t>
            </a:r>
          </a:p>
          <a:p>
            <a:pPr marL="0" indent="0">
              <a:buNone/>
            </a:pPr>
            <a:r>
              <a:rPr lang="pt-BR" dirty="0"/>
              <a:t>• Metas</a:t>
            </a:r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dirty="0" smtClean="0"/>
              <a:t>Resultado para cada meta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• Discussão</a:t>
            </a:r>
          </a:p>
          <a:p>
            <a:pPr marL="0" indent="0">
              <a:buNone/>
            </a:pPr>
            <a:r>
              <a:rPr lang="pt-BR" dirty="0"/>
              <a:t>• </a:t>
            </a:r>
            <a:r>
              <a:rPr lang="pt-BR" dirty="0" smtClean="0"/>
              <a:t>Reflexão crítica sobre seu processo pessoal de aprendizagem e na implementação da intervenção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44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• Indicadores em relação a metas e situação anterior.</a:t>
            </a:r>
            <a:endParaRPr lang="pt-BR" sz="2800" dirty="0"/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• </a:t>
            </a:r>
            <a:r>
              <a:rPr lang="pt-BR" sz="2800" dirty="0" smtClean="0"/>
              <a:t>Os </a:t>
            </a:r>
            <a:r>
              <a:rPr lang="pt-BR" sz="2800" dirty="0"/>
              <a:t>resultados encontrados mostraram que muitas das mulheres não tinham seus exames de prevenção em dia e acompanhamento necessário.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910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• </a:t>
            </a:r>
            <a:r>
              <a:rPr lang="pt-BR" sz="2800" dirty="0" smtClean="0"/>
              <a:t>Importância </a:t>
            </a:r>
            <a:r>
              <a:rPr lang="pt-BR" sz="2800" dirty="0" smtClean="0"/>
              <a:t>da intervenção para a equipe, para o serviço e para a </a:t>
            </a:r>
            <a:r>
              <a:rPr lang="pt-BR" sz="2800" dirty="0" smtClean="0"/>
              <a:t>comunidade.</a:t>
            </a:r>
            <a:endParaRPr lang="pt-BR" sz="2800" dirty="0"/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• Nível </a:t>
            </a:r>
            <a:r>
              <a:rPr lang="pt-BR" sz="2800" dirty="0" smtClean="0"/>
              <a:t>de incorporação da intervenção à rotina do serviço </a:t>
            </a:r>
            <a:r>
              <a:rPr lang="pt-BR" sz="2800" dirty="0" smtClean="0"/>
              <a:t>e </a:t>
            </a:r>
            <a:r>
              <a:rPr lang="pt-BR" sz="2800" dirty="0" smtClean="0"/>
              <a:t>mudanças </a:t>
            </a:r>
            <a:r>
              <a:rPr lang="pt-BR" sz="2800" dirty="0" smtClean="0"/>
              <a:t>que pretendia </a:t>
            </a:r>
            <a:r>
              <a:rPr lang="pt-BR" sz="2800" dirty="0" smtClean="0"/>
              <a:t>fazer para viabilizar sua continuidade após o término do </a:t>
            </a:r>
            <a:r>
              <a:rPr lang="pt-BR" sz="2800" dirty="0" smtClean="0"/>
              <a:t>curso.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723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Reflexão crítica sobre seu processo</a:t>
            </a:r>
            <a:r>
              <a:rPr lang="pt-BR" b="1" dirty="0"/>
              <a:t> </a:t>
            </a:r>
            <a:r>
              <a:rPr lang="pt-BR" b="1" dirty="0" smtClean="0"/>
              <a:t>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Desenvolvimento </a:t>
            </a:r>
            <a:r>
              <a:rPr lang="pt-BR" sz="2800" dirty="0" smtClean="0"/>
              <a:t>do curso </a:t>
            </a:r>
            <a:r>
              <a:rPr lang="pt-BR" sz="2800" dirty="0" smtClean="0"/>
              <a:t>X Expectativas </a:t>
            </a:r>
            <a:r>
              <a:rPr lang="pt-BR" sz="2800" dirty="0" smtClean="0"/>
              <a:t>iniciais </a:t>
            </a:r>
            <a:r>
              <a:rPr lang="pt-BR" sz="2800" dirty="0" smtClean="0"/>
              <a:t>X </a:t>
            </a:r>
            <a:r>
              <a:rPr lang="pt-BR" sz="2800" dirty="0" smtClean="0"/>
              <a:t>significado do curso para </a:t>
            </a:r>
            <a:r>
              <a:rPr lang="pt-BR" sz="2800" dirty="0" smtClean="0"/>
              <a:t>a </a:t>
            </a:r>
            <a:r>
              <a:rPr lang="pt-BR" sz="2800" dirty="0" smtClean="0"/>
              <a:t>prática </a:t>
            </a:r>
            <a:r>
              <a:rPr lang="pt-BR" sz="2800" dirty="0" smtClean="0"/>
              <a:t>profissional.</a:t>
            </a:r>
            <a:endParaRPr lang="pt-BR" sz="2800" dirty="0"/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• </a:t>
            </a:r>
            <a:r>
              <a:rPr lang="pt-BR" sz="2800" dirty="0" smtClean="0"/>
              <a:t>A</a:t>
            </a:r>
            <a:r>
              <a:rPr lang="pt-BR" sz="2800" dirty="0" smtClean="0"/>
              <a:t>prendizados </a:t>
            </a:r>
            <a:r>
              <a:rPr lang="pt-BR" sz="2800" dirty="0" smtClean="0"/>
              <a:t>mais </a:t>
            </a:r>
            <a:r>
              <a:rPr lang="pt-BR" sz="2800" dirty="0" smtClean="0"/>
              <a:t>relevantes.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349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918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dirty="0"/>
              <a:t>• </a:t>
            </a:r>
            <a:r>
              <a:rPr lang="pt-BR" sz="2800" dirty="0" smtClean="0"/>
              <a:t>Importância da ação </a:t>
            </a:r>
            <a:r>
              <a:rPr lang="pt-BR" sz="2800" dirty="0" smtClean="0"/>
              <a:t>programática.</a:t>
            </a:r>
            <a:endParaRPr lang="pt-BR" sz="2800" dirty="0"/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• Parnaíba – PI </a:t>
            </a:r>
            <a:r>
              <a:rPr lang="pt-BR" sz="2800" dirty="0" smtClean="0">
                <a:sym typeface="Wingdings" pitchFamily="2" charset="2"/>
              </a:rPr>
              <a:t></a:t>
            </a:r>
            <a:r>
              <a:rPr lang="pt-BR" sz="2800" dirty="0" smtClean="0"/>
              <a:t> </a:t>
            </a:r>
            <a:r>
              <a:rPr lang="pt-BR" sz="2800" dirty="0"/>
              <a:t>120.000 habitantes (IBGE, 2010</a:t>
            </a:r>
            <a:r>
              <a:rPr lang="pt-BR" sz="2800" dirty="0" smtClean="0"/>
              <a:t>); </a:t>
            </a:r>
            <a:r>
              <a:rPr lang="pt-BR" sz="2800" dirty="0"/>
              <a:t>C</a:t>
            </a:r>
            <a:r>
              <a:rPr lang="pt-BR" sz="2800" dirty="0" smtClean="0"/>
              <a:t>om </a:t>
            </a:r>
            <a:r>
              <a:rPr lang="pt-BR" sz="2800" dirty="0"/>
              <a:t>um total de 36 Unidades Básicas de Saúde (UBS</a:t>
            </a:r>
            <a:r>
              <a:rPr lang="pt-BR" sz="2800" dirty="0" smtClean="0"/>
              <a:t>); </a:t>
            </a:r>
            <a:r>
              <a:rPr lang="pt-BR" sz="2800" dirty="0"/>
              <a:t>Está em fase de implantação uma equipe de Núcleos de Apoio à Saúde da Família na região.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• </a:t>
            </a:r>
            <a:r>
              <a:rPr lang="pt-BR" sz="2800" dirty="0" smtClean="0"/>
              <a:t>Caracterização de sua Unidade Básica de </a:t>
            </a:r>
            <a:r>
              <a:rPr lang="pt-BR" sz="2800" dirty="0" smtClean="0"/>
              <a:t>Saúde.</a:t>
            </a:r>
            <a:endParaRPr lang="pt-BR" sz="2800" dirty="0"/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• </a:t>
            </a:r>
            <a:r>
              <a:rPr lang="pt-BR" sz="2800" dirty="0" smtClean="0"/>
              <a:t>Situação da ação programática </a:t>
            </a:r>
            <a:r>
              <a:rPr lang="pt-BR" sz="2800" dirty="0" smtClean="0"/>
              <a:t>na </a:t>
            </a:r>
            <a:r>
              <a:rPr lang="pt-BR" sz="2800" dirty="0" smtClean="0"/>
              <a:t>Unidade antes da </a:t>
            </a:r>
            <a:r>
              <a:rPr lang="pt-BR" sz="2800" dirty="0" smtClean="0"/>
              <a:t>intervenção.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87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Melhorar </a:t>
            </a:r>
            <a:r>
              <a:rPr lang="pt-BR" dirty="0"/>
              <a:t>a detecção de câncer de colo do útero e controle do Câncer de mama na UBS Módulo 33 na cidade de </a:t>
            </a:r>
            <a:r>
              <a:rPr lang="pt-BR" dirty="0" smtClean="0"/>
              <a:t>Parnaíba/PI</a:t>
            </a:r>
            <a:r>
              <a:rPr lang="pt-BR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81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• </a:t>
            </a:r>
            <a:r>
              <a:rPr lang="pt-BR" sz="2800" dirty="0" smtClean="0"/>
              <a:t>Adotou </a:t>
            </a:r>
            <a:r>
              <a:rPr lang="pt-BR" sz="2800" dirty="0"/>
              <a:t>o Caderno de Atenção Básica Controle dos Cânceres de colo do útero e da mama do Ministério da Saúde, 2013. </a:t>
            </a:r>
            <a:r>
              <a:rPr lang="pt-BR" sz="2800" dirty="0" smtClean="0"/>
              <a:t>Foi utilizado </a:t>
            </a:r>
            <a:r>
              <a:rPr lang="pt-BR" sz="2800" dirty="0"/>
              <a:t>o prontuário e ficha de coleta do </a:t>
            </a:r>
            <a:r>
              <a:rPr lang="pt-BR" sz="2800" dirty="0" smtClean="0"/>
              <a:t>exame de </a:t>
            </a:r>
            <a:r>
              <a:rPr lang="pt-BR" sz="2800" dirty="0"/>
              <a:t>colo do útero disponíveis no município. </a:t>
            </a:r>
            <a:r>
              <a:rPr lang="pt-BR" sz="2800" dirty="0" smtClean="0"/>
              <a:t>Para </a:t>
            </a:r>
            <a:r>
              <a:rPr lang="pt-BR" sz="2800" dirty="0"/>
              <a:t>o acompanhamento mensal da intervenção será utilizada a planilha eletrônica de coleta de </a:t>
            </a:r>
            <a:r>
              <a:rPr lang="pt-BR" sz="2800" dirty="0" smtClean="0"/>
              <a:t>dados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253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ym typeface="Wingdings"/>
              </a:rPr>
              <a:t></a:t>
            </a:r>
            <a:r>
              <a:rPr lang="pt-BR" b="1" dirty="0"/>
              <a:t>Objetivo</a:t>
            </a:r>
            <a:r>
              <a:rPr lang="pt-BR" dirty="0"/>
              <a:t>: </a:t>
            </a:r>
            <a:r>
              <a:rPr lang="pt-BR" sz="3000" dirty="0"/>
              <a:t>Ampliar a cobertura de detecção precoce do câncer de colo e do câncer de mama.</a:t>
            </a:r>
          </a:p>
          <a:p>
            <a:pPr marL="0" indent="0" algn="just">
              <a:buNone/>
            </a:pPr>
            <a:endParaRPr lang="pt-BR" b="1" dirty="0" smtClean="0">
              <a:sym typeface="Wingdings"/>
            </a:endParaRPr>
          </a:p>
          <a:p>
            <a:pPr marL="0" indent="0" algn="just">
              <a:buNone/>
            </a:pPr>
            <a:r>
              <a:rPr lang="pt-BR" b="1" dirty="0" smtClean="0">
                <a:sym typeface="Wingdings"/>
              </a:rPr>
              <a:t></a:t>
            </a:r>
            <a:r>
              <a:rPr lang="pt-BR" b="1" dirty="0"/>
              <a:t>Meta</a:t>
            </a:r>
            <a:r>
              <a:rPr lang="pt-BR" dirty="0"/>
              <a:t>: </a:t>
            </a:r>
            <a:r>
              <a:rPr lang="pt-BR" sz="3000" dirty="0"/>
              <a:t>1.1. Ampliar a cobertura de detecção precoce do câncer de colo uterino das mulheres na faixa etária entre 25 e 64 anos de </a:t>
            </a:r>
            <a:r>
              <a:rPr lang="pt-BR" sz="3000" dirty="0" smtClean="0"/>
              <a:t>idade </a:t>
            </a:r>
            <a:r>
              <a:rPr lang="pt-BR" sz="3000" dirty="0" smtClean="0"/>
              <a:t>para </a:t>
            </a:r>
            <a:r>
              <a:rPr lang="pt-BR" sz="3000" dirty="0"/>
              <a:t>80</a:t>
            </a:r>
            <a:r>
              <a:rPr lang="pt-BR" sz="3000" dirty="0" smtClean="0"/>
              <a:t>%. 1.2 Ampliar </a:t>
            </a:r>
            <a:r>
              <a:rPr lang="pt-BR" sz="3000" dirty="0"/>
              <a:t>a cobertura de detecção precoce do câncer de mama das mulheres na faixa etária entre 50 e 69 anos de idade </a:t>
            </a:r>
            <a:r>
              <a:rPr lang="pt-BR" sz="3000" dirty="0" smtClean="0"/>
              <a:t>para </a:t>
            </a:r>
            <a:r>
              <a:rPr lang="pt-BR" sz="3000" dirty="0"/>
              <a:t>80%.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8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83934"/>
            <a:ext cx="4320480" cy="458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3934"/>
            <a:ext cx="4464497" cy="458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2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ym typeface="Wingdings"/>
              </a:rPr>
              <a:t></a:t>
            </a:r>
            <a:r>
              <a:rPr lang="pt-BR" b="1" dirty="0"/>
              <a:t>Objetivo</a:t>
            </a:r>
            <a:r>
              <a:rPr lang="pt-BR" dirty="0"/>
              <a:t>: </a:t>
            </a:r>
            <a:r>
              <a:rPr lang="pt-BR" sz="2800" dirty="0"/>
              <a:t>Melhorar a adesão das mulheres à realização de exame </a:t>
            </a:r>
            <a:r>
              <a:rPr lang="pt-BR" sz="2800" dirty="0" err="1"/>
              <a:t>citopatológico</a:t>
            </a:r>
            <a:r>
              <a:rPr lang="pt-BR" sz="2800" dirty="0"/>
              <a:t> de colo uterino e </a:t>
            </a:r>
            <a:r>
              <a:rPr lang="pt-BR" sz="2800" dirty="0" smtClean="0"/>
              <a:t>mamografia.</a:t>
            </a:r>
            <a:endParaRPr lang="pt-BR" sz="2800" dirty="0"/>
          </a:p>
          <a:p>
            <a:pPr marL="0" indent="0" algn="just">
              <a:buNone/>
            </a:pPr>
            <a:endParaRPr lang="pt-BR" b="1" dirty="0" smtClean="0">
              <a:sym typeface="Wingdings"/>
            </a:endParaRPr>
          </a:p>
          <a:p>
            <a:pPr marL="0" indent="0" algn="just">
              <a:buNone/>
            </a:pPr>
            <a:r>
              <a:rPr lang="pt-BR" b="1" dirty="0" smtClean="0">
                <a:sym typeface="Wingdings"/>
              </a:rPr>
              <a:t></a:t>
            </a:r>
            <a:r>
              <a:rPr lang="pt-BR" b="1" dirty="0"/>
              <a:t>Meta</a:t>
            </a:r>
            <a:r>
              <a:rPr lang="pt-BR" dirty="0"/>
              <a:t>: </a:t>
            </a:r>
            <a:r>
              <a:rPr lang="pt-BR" sz="2800" dirty="0"/>
              <a:t>2.1. Buscar 100% das mulheres que tiveram exame alterado e que não retornaram a unidade de saúde. </a:t>
            </a:r>
            <a:r>
              <a:rPr lang="pt-BR" sz="2800" dirty="0" smtClean="0"/>
              <a:t>2.2. Buscar </a:t>
            </a:r>
            <a:r>
              <a:rPr lang="pt-BR" sz="2800" dirty="0"/>
              <a:t>100%das mulheres que tiveram exame de mamografia alterado e que não retornaram a unidade de saúde</a:t>
            </a:r>
            <a:r>
              <a:rPr lang="pt-BR" sz="2800" dirty="0" smtClean="0"/>
              <a:t>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42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410445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4680520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89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691</Words>
  <Application>Microsoft Office PowerPoint</Application>
  <PresentationFormat>Apresentação na tela (4:3)</PresentationFormat>
  <Paragraphs>65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 UNIVERSIDADE ABERTA DO SUS-UNASUS UNIVERSIDADE FEDERAL DE PELOTAS - UFPEL DEPARTAMENTO DE MEDICINA SOCIAL ESPECIALIZAÇÃO EM SAÚDE DA FAMÍLIA - EaD</vt:lpstr>
      <vt:lpstr>Estrutura da Apresentação</vt:lpstr>
      <vt:lpstr>Introdução</vt:lpstr>
      <vt:lpstr>Objetivo</vt:lpstr>
      <vt:lpstr>Metodologia</vt:lpstr>
      <vt:lpstr>Objetivos, Metas e Resultados</vt:lpstr>
      <vt:lpstr>Apresentação do PowerPoint</vt:lpstr>
      <vt:lpstr>Objetivos, Metas e Resultados</vt:lpstr>
      <vt:lpstr>Apresentação do PowerPoint</vt:lpstr>
      <vt:lpstr>Apresentação do PowerPoint</vt:lpstr>
      <vt:lpstr>Objetivos, Metas e Resultados</vt:lpstr>
      <vt:lpstr>Apresentação do PowerPoint</vt:lpstr>
      <vt:lpstr>Objetivos, Metas e Resultados</vt:lpstr>
      <vt:lpstr>Apresentação do PowerPoint</vt:lpstr>
      <vt:lpstr>Objetivos, Metas e Resultados</vt:lpstr>
      <vt:lpstr>Apresentação do PowerPoint</vt:lpstr>
      <vt:lpstr>Objetivos, Metas e Resultados</vt:lpstr>
      <vt:lpstr>Apresentação do PowerPoint</vt:lpstr>
      <vt:lpstr>Apresentação do PowerPoint</vt:lpstr>
      <vt:lpstr>Resultados</vt:lpstr>
      <vt:lpstr>Discussão</vt:lpstr>
      <vt:lpstr>Reflexão crítica sobre seu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SUS-UNASUS UNIVERSIDADE FEDERAL DE PELOTAS - UFPEL DEPARTAMENTO DE MEDICINA SOCIAL ESPECIALIZAÇÃO EM SAÚDE DA FAMÍLIA - EaD</dc:title>
  <dc:creator>Joao</dc:creator>
  <cp:lastModifiedBy>Joao</cp:lastModifiedBy>
  <cp:revision>14</cp:revision>
  <dcterms:created xsi:type="dcterms:W3CDTF">2014-08-19T17:37:18Z</dcterms:created>
  <dcterms:modified xsi:type="dcterms:W3CDTF">2014-08-21T18:58:16Z</dcterms:modified>
</cp:coreProperties>
</file>