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74" r:id="rId4"/>
    <p:sldId id="308" r:id="rId5"/>
    <p:sldId id="273" r:id="rId6"/>
    <p:sldId id="276" r:id="rId7"/>
    <p:sldId id="277" r:id="rId8"/>
    <p:sldId id="309" r:id="rId9"/>
    <p:sldId id="278" r:id="rId10"/>
    <p:sldId id="310" r:id="rId11"/>
    <p:sldId id="296" r:id="rId12"/>
    <p:sldId id="311" r:id="rId13"/>
    <p:sldId id="297" r:id="rId14"/>
    <p:sldId id="275" r:id="rId15"/>
    <p:sldId id="315" r:id="rId16"/>
    <p:sldId id="312" r:id="rId17"/>
    <p:sldId id="316" r:id="rId18"/>
    <p:sldId id="307" r:id="rId19"/>
    <p:sldId id="313" r:id="rId20"/>
    <p:sldId id="314" r:id="rId21"/>
    <p:sldId id="291" r:id="rId22"/>
    <p:sldId id="292" r:id="rId23"/>
    <p:sldId id="293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3A65-399D-452B-B032-1E19A3DD0021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D2499-32EE-4D89-B72D-BCEB85E112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218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5197-22A8-4223-90B3-A0E3B466AF3B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B3EDA-46A0-4287-9B5A-B73A1D4E07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02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B06F-B67C-404E-88F6-1FA904722E00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93F47-6991-40A2-99CE-8F3804B1AFC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09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3434F-DB15-4F65-8757-89651E7FB113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C47AF-4D14-4D17-82E2-1E39FE55B5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51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5C67-A61B-4323-A6E4-CF93BFA62002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B146C-DE2A-4641-8CCC-826D95388C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755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5F8F-4DD1-4115-AD9B-873C83453F08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F0750-5F7E-4681-954E-AC2C9BC0CF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91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DCDD-DE79-42D0-905C-7D7A252A05B9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7790F-D8D1-4CEC-9740-0AECEC2500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13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FB76-03B7-4511-B302-4C3FB37A2718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7D781-7D7A-45B7-9F14-A83DC0B7D4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507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D660-A3D4-42FE-92B7-0521311E1A4B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011F-8BD6-44BE-9949-F641102EA1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465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C65D-B059-416D-9867-8A0F6AD459E1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FC452-1BF7-4065-9CB5-C1BB07AF68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596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66E8-06AD-47D1-818C-504E93430D68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D81A-4C17-4598-AD8E-EDF1F978A2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155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A16C6-67BA-463C-97F0-51BDE07EAD3F}" type="datetimeFigureOut">
              <a:rPr lang="pt-BR"/>
              <a:pPr>
                <a:defRPr/>
              </a:pPr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ED00184-947E-4D08-9134-D1CD0286F8A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Planilha_do_Microsoft_Excel_97-20031.xls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Planilha_do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png"/><Relationship Id="rId4" Type="http://schemas.openxmlformats.org/officeDocument/2006/relationships/oleObject" Target="../embeddings/Planilha_do_Microsoft_Excel_97-2003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4.xls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Planilha_do_Microsoft_Excel_97-20036.xls"/><Relationship Id="rId3" Type="http://schemas.openxmlformats.org/officeDocument/2006/relationships/image" Target="../media/image3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oleObject" Target="../embeddings/Planilha_do_Microsoft_Excel_97-20035.xls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179388" y="2997200"/>
            <a:ext cx="8856662" cy="1463675"/>
          </a:xfrm>
        </p:spPr>
        <p:txBody>
          <a:bodyPr/>
          <a:lstStyle/>
          <a:p>
            <a:pPr eaLnBrk="1" hangingPunct="1"/>
            <a:r>
              <a:rPr lang="pt-BR" altLang="pt-BR" sz="24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MELHORIA DA ATENÇÃO À SAÚDE DE HIPERTENSOS E/OU DIABÉTICOS NA UBS/ESF GASPAR BARTHOLOMAY EM SANTA CRUZ DO SUL/RS</a:t>
            </a:r>
            <a:endParaRPr lang="pt-BR" altLang="pt-BR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2052" name="Picture 5" descr="541803_321830107928344_164592428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60350"/>
            <a:ext cx="11636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ítulo 1"/>
          <p:cNvSpPr txBox="1">
            <a:spLocks/>
          </p:cNvSpPr>
          <p:nvPr/>
        </p:nvSpPr>
        <p:spPr bwMode="auto">
          <a:xfrm>
            <a:off x="1908175" y="1773238"/>
            <a:ext cx="52562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pt-BR" sz="2400" b="1">
                <a:latin typeface="Arial" charset="0"/>
              </a:rPr>
              <a:t>Juan Carlos Esquivel Guerra</a:t>
            </a:r>
            <a:endParaRPr lang="pt-BR" altLang="pt-BR" sz="2400">
              <a:latin typeface="Arial" charset="0"/>
            </a:endParaRPr>
          </a:p>
        </p:txBody>
      </p:sp>
      <p:sp>
        <p:nvSpPr>
          <p:cNvPr id="2054" name="Título 1"/>
          <p:cNvSpPr txBox="1">
            <a:spLocks/>
          </p:cNvSpPr>
          <p:nvPr/>
        </p:nvSpPr>
        <p:spPr bwMode="auto">
          <a:xfrm>
            <a:off x="611188" y="4652963"/>
            <a:ext cx="79930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" charset="0"/>
              </a:rPr>
              <a:t>Orientador: Prof. Manoel Messias Santos Alves</a:t>
            </a:r>
            <a:endParaRPr lang="pt-BR" altLang="pt-BR" sz="2400">
              <a:latin typeface="Arial" charset="0"/>
            </a:endParaRPr>
          </a:p>
        </p:txBody>
      </p:sp>
      <p:sp>
        <p:nvSpPr>
          <p:cNvPr id="2055" name="Título 1"/>
          <p:cNvSpPr txBox="1">
            <a:spLocks/>
          </p:cNvSpPr>
          <p:nvPr/>
        </p:nvSpPr>
        <p:spPr bwMode="auto">
          <a:xfrm>
            <a:off x="3348038" y="6021388"/>
            <a:ext cx="2303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rial" charset="0"/>
              </a:rPr>
              <a:t>Pelotas, 2015</a:t>
            </a:r>
            <a:endParaRPr lang="pt-BR" altLang="pt-BR" sz="2400">
              <a:latin typeface="Arial" charset="0"/>
            </a:endParaRPr>
          </a:p>
        </p:txBody>
      </p:sp>
      <p:sp>
        <p:nvSpPr>
          <p:cNvPr id="2056" name="Título 1"/>
          <p:cNvSpPr>
            <a:spLocks noGrp="1"/>
          </p:cNvSpPr>
          <p:nvPr>
            <p:ph type="ctrTitle"/>
          </p:nvPr>
        </p:nvSpPr>
        <p:spPr>
          <a:xfrm>
            <a:off x="1565275" y="158750"/>
            <a:ext cx="6967538" cy="1325563"/>
          </a:xfrm>
        </p:spPr>
        <p:txBody>
          <a:bodyPr/>
          <a:lstStyle/>
          <a:p>
            <a:pPr algn="l" eaLnBrk="1" hangingPunct="1"/>
            <a:r>
              <a:rPr lang="pt-BR" altLang="pt-BR" sz="2400" b="1" smtClean="0">
                <a:latin typeface="Arial" charset="0"/>
                <a:cs typeface="Arial" charset="0"/>
              </a:rPr>
              <a:t>Universidade Federal de Pelotas</a:t>
            </a:r>
            <a:r>
              <a:rPr lang="pt-BR" altLang="pt-BR" sz="2400" smtClean="0">
                <a:latin typeface="Arial" charset="0"/>
                <a:cs typeface="Arial" charset="0"/>
              </a:rPr>
              <a:t/>
            </a:r>
            <a:br>
              <a:rPr lang="pt-BR" altLang="pt-BR" sz="2400" smtClean="0">
                <a:latin typeface="Arial" charset="0"/>
                <a:cs typeface="Arial" charset="0"/>
              </a:rPr>
            </a:br>
            <a:r>
              <a:rPr lang="pt-BR" altLang="pt-BR" sz="2400" b="1" smtClean="0">
                <a:latin typeface="Arial" charset="0"/>
                <a:cs typeface="Arial" charset="0"/>
              </a:rPr>
              <a:t>Departamento de Medicina Social</a:t>
            </a:r>
            <a:r>
              <a:rPr lang="pt-BR" altLang="pt-BR" sz="2400" smtClean="0">
                <a:latin typeface="Arial" charset="0"/>
                <a:cs typeface="Arial" charset="0"/>
              </a:rPr>
              <a:t/>
            </a:r>
            <a:br>
              <a:rPr lang="pt-BR" altLang="pt-BR" sz="2400" smtClean="0">
                <a:latin typeface="Arial" charset="0"/>
                <a:cs typeface="Arial" charset="0"/>
              </a:rPr>
            </a:br>
            <a:r>
              <a:rPr lang="pt-BR" altLang="pt-BR" sz="2400" b="1" smtClean="0">
                <a:latin typeface="Arial" charset="0"/>
                <a:cs typeface="Arial" charset="0"/>
              </a:rPr>
              <a:t>Curso de Especialização em Saúde da Família</a:t>
            </a:r>
            <a:endParaRPr lang="pt-BR" altLang="pt-BR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1125538"/>
            <a:ext cx="8497887" cy="5472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Eixo de organização e gestão do serviço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no acolhimento;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Definição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funções específicas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de toda a equipe;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Registro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organização dos dados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pacientes;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Organização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das visitas domiciliares.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981075"/>
            <a:ext cx="8497887" cy="54721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Eixo de engajamento público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Divulgação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à população sobre a existência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Oportunidade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a comunidade sugerir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Contado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líderes comunitários;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Incentivar 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comunidade para solicitar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 gestor municipal melhorias e regularização da UBS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981075"/>
            <a:ext cx="8497887" cy="54721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Eixo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de qualificação da prática clínica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Capacitação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Melhoria na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qualidade dos registros dos dados clínicos dos pacientes.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Objetivos Específicos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125538"/>
            <a:ext cx="8280400" cy="5472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 cobertura aos hipertensos e/ou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985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a hipertensos e/ou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diabéticos;</a:t>
            </a:r>
          </a:p>
          <a:p>
            <a:pPr marL="6985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adesão de hipertensos e/ou diabéticos ao programa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HIPERDIA;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informações;</a:t>
            </a:r>
          </a:p>
          <a:p>
            <a:pPr marL="6985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cardiovascular;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diabéticos.</a:t>
            </a:r>
          </a:p>
          <a:p>
            <a:pPr marL="1270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5364" name="Espaço Reservado para Conteúdo 2"/>
          <p:cNvSpPr txBox="1">
            <a:spLocks/>
          </p:cNvSpPr>
          <p:nvPr/>
        </p:nvSpPr>
        <p:spPr bwMode="auto">
          <a:xfrm>
            <a:off x="539750" y="1089025"/>
            <a:ext cx="81359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b="1">
                <a:latin typeface="Arial" charset="0"/>
              </a:rPr>
              <a:t>Cadastrar 80% dos hipertensos da área de abrangência no Programa de Atenção à Hipertensão Arterial e à Diabetes Mellitus da unidade de saúde;</a:t>
            </a:r>
          </a:p>
        </p:txBody>
      </p:sp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5367" name="Retângulo 6"/>
          <p:cNvSpPr>
            <a:spLocks noChangeArrowheads="1"/>
          </p:cNvSpPr>
          <p:nvPr/>
        </p:nvSpPr>
        <p:spPr bwMode="auto">
          <a:xfrm>
            <a:off x="539750" y="1989138"/>
            <a:ext cx="820261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charset="0"/>
              </a:rPr>
              <a:t>Antes o quantitativo de hipertensos correspondia a 268 usuários. Esse quantitativo aumentou para 380 hipertensos. </a:t>
            </a:r>
          </a:p>
        </p:txBody>
      </p:sp>
      <p:sp>
        <p:nvSpPr>
          <p:cNvPr id="15368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69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5370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5371" name="Gráfico 29"/>
          <p:cNvGraphicFramePr>
            <a:graphicFrameLocks/>
          </p:cNvGraphicFramePr>
          <p:nvPr/>
        </p:nvGraphicFramePr>
        <p:xfrm>
          <a:off x="1281113" y="6080125"/>
          <a:ext cx="2914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Gráfico" r:id="rId5" imgW="2920237" imgH="329213" progId="Excel.Chart.8">
                  <p:embed/>
                </p:oleObj>
              </mc:Choice>
              <mc:Fallback>
                <p:oleObj name="Gráfico" r:id="rId5" imgW="2920237" imgH="329213" progId="Excel.Char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6080125"/>
                        <a:ext cx="29146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395288" y="6294438"/>
            <a:ext cx="7777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charset="0"/>
                <a:cs typeface="Times New Roman" pitchFamily="18" charset="0"/>
              </a:rPr>
              <a:t>Figura 1: Cobertura do programa de aten</a:t>
            </a:r>
            <a:r>
              <a:rPr lang="pt-BR" altLang="pt-BR" sz="1600">
                <a:cs typeface="Times New Roman" pitchFamily="18" charset="0"/>
              </a:rPr>
              <a:t>ç</a:t>
            </a:r>
            <a:r>
              <a:rPr lang="pt-BR" altLang="pt-BR" sz="1600">
                <a:latin typeface="Arial" charset="0"/>
                <a:cs typeface="Times New Roman" pitchFamily="18" charset="0"/>
              </a:rPr>
              <a:t>ão ao hipertenso na unidade de sa</a:t>
            </a:r>
            <a:r>
              <a:rPr lang="pt-BR" altLang="pt-BR" sz="1600">
                <a:cs typeface="Times New Roman" pitchFamily="18" charset="0"/>
              </a:rPr>
              <a:t>ú</a:t>
            </a:r>
            <a:r>
              <a:rPr lang="pt-BR" altLang="pt-BR" sz="1600">
                <a:latin typeface="Arial" charset="0"/>
                <a:cs typeface="Times New Roman" pitchFamily="18" charset="0"/>
              </a:rPr>
              <a:t>de.</a:t>
            </a:r>
            <a:endParaRPr lang="pt-BR" altLang="pt-BR" sz="1600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6390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6391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6392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6393" name="Gráfico 19"/>
          <p:cNvGraphicFramePr>
            <a:graphicFrameLocks/>
          </p:cNvGraphicFramePr>
          <p:nvPr/>
        </p:nvGraphicFramePr>
        <p:xfrm>
          <a:off x="307975" y="3573463"/>
          <a:ext cx="406241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Gráfico" r:id="rId4" imgW="4072481" imgH="2712955" progId="Excel.Chart.8">
                  <p:embed/>
                </p:oleObj>
              </mc:Choice>
              <mc:Fallback>
                <p:oleObj name="Gráfico" r:id="rId4" imgW="4072481" imgH="2712955" progId="Excel.Chart.8">
                  <p:embed/>
                  <p:pic>
                    <p:nvPicPr>
                      <p:cNvPr id="0" name="Gráfico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573463"/>
                        <a:ext cx="4062413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Gráfico 29"/>
          <p:cNvGraphicFramePr>
            <a:graphicFrameLocks/>
          </p:cNvGraphicFramePr>
          <p:nvPr/>
        </p:nvGraphicFramePr>
        <p:xfrm>
          <a:off x="133350" y="3695700"/>
          <a:ext cx="406241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Gráfico" r:id="rId7" imgW="4072481" imgH="2712955" progId="Excel.Chart.8">
                  <p:embed/>
                </p:oleObj>
              </mc:Choice>
              <mc:Fallback>
                <p:oleObj name="Gráfico" r:id="rId7" imgW="4072481" imgH="2712955" progId="Excel.Char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3695700"/>
                        <a:ext cx="4062413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5" name="Imagen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30325"/>
            <a:ext cx="6985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7412" name="Espaço Reservado para Conteúdo 2"/>
          <p:cNvSpPr txBox="1">
            <a:spLocks/>
          </p:cNvSpPr>
          <p:nvPr/>
        </p:nvSpPr>
        <p:spPr bwMode="auto">
          <a:xfrm>
            <a:off x="539750" y="1065213"/>
            <a:ext cx="813593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 b="1">
                <a:latin typeface="Arial" charset="0"/>
              </a:rPr>
              <a:t>Cadastrar 80% dos diabéticos da área de abrangência no Programa de Atenção à Hipertensão Arterial e à Diabetes Mellitus da unidade de saúde;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95288" y="6310313"/>
            <a:ext cx="77771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rial" charset="0"/>
                <a:cs typeface="Times New Roman" pitchFamily="18" charset="0"/>
              </a:rPr>
              <a:t>Figura 1: Cobertura do programa de aten</a:t>
            </a:r>
            <a:r>
              <a:rPr lang="pt-BR" altLang="pt-BR" sz="1400">
                <a:cs typeface="Times New Roman" pitchFamily="18" charset="0"/>
              </a:rPr>
              <a:t>ç</a:t>
            </a:r>
            <a:r>
              <a:rPr lang="pt-BR" altLang="pt-BR" sz="1400">
                <a:latin typeface="Arial" charset="0"/>
                <a:cs typeface="Times New Roman" pitchFamily="18" charset="0"/>
              </a:rPr>
              <a:t>ão aos diabéticos na unidade de sa</a:t>
            </a:r>
            <a:r>
              <a:rPr lang="pt-BR" altLang="pt-BR" sz="1400">
                <a:cs typeface="Times New Roman" pitchFamily="18" charset="0"/>
              </a:rPr>
              <a:t>ú</a:t>
            </a:r>
            <a:r>
              <a:rPr lang="pt-BR" altLang="pt-BR" sz="1400">
                <a:latin typeface="Arial" charset="0"/>
                <a:cs typeface="Times New Roman" pitchFamily="18" charset="0"/>
              </a:rPr>
              <a:t>de.</a:t>
            </a:r>
            <a:endParaRPr lang="pt-BR" altLang="pt-BR" sz="1400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7416" name="Retângulo 6"/>
          <p:cNvSpPr>
            <a:spLocks noChangeArrowheads="1"/>
          </p:cNvSpPr>
          <p:nvPr/>
        </p:nvSpPr>
        <p:spPr bwMode="auto">
          <a:xfrm>
            <a:off x="539750" y="1989138"/>
            <a:ext cx="8202613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400">
                <a:latin typeface="Arial" charset="0"/>
              </a:rPr>
              <a:t>Antes o quantitativo de diabéticos correspondia a 52 usuários. Esse quantitativo aumentou para 106 diabéticos. </a:t>
            </a:r>
          </a:p>
        </p:txBody>
      </p:sp>
      <p:sp>
        <p:nvSpPr>
          <p:cNvPr id="17417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7418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7419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7420" name="Gráfico 29"/>
          <p:cNvGraphicFramePr>
            <a:graphicFrameLocks/>
          </p:cNvGraphicFramePr>
          <p:nvPr/>
        </p:nvGraphicFramePr>
        <p:xfrm>
          <a:off x="133350" y="3695700"/>
          <a:ext cx="406241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Gráfico" r:id="rId5" imgW="4072481" imgH="2712955" progId="Excel.Chart.8">
                  <p:embed/>
                </p:oleObj>
              </mc:Choice>
              <mc:Fallback>
                <p:oleObj name="Gráfico" r:id="rId5" imgW="4072481" imgH="2712955" progId="Excel.Char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3695700"/>
                        <a:ext cx="4062413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8013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395288" y="6294438"/>
            <a:ext cx="77771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charset="0"/>
                <a:cs typeface="Times New Roman" pitchFamily="18" charset="0"/>
              </a:rPr>
              <a:t>Figura 1: Cobertura do programa de aten</a:t>
            </a:r>
            <a:r>
              <a:rPr lang="pt-BR" altLang="pt-BR" sz="1600">
                <a:cs typeface="Times New Roman" pitchFamily="18" charset="0"/>
              </a:rPr>
              <a:t>ç</a:t>
            </a:r>
            <a:r>
              <a:rPr lang="pt-BR" altLang="pt-BR" sz="1600">
                <a:latin typeface="Arial" charset="0"/>
                <a:cs typeface="Times New Roman" pitchFamily="18" charset="0"/>
              </a:rPr>
              <a:t>ão aos diabéticos na unidade de sa</a:t>
            </a:r>
            <a:r>
              <a:rPr lang="pt-BR" altLang="pt-BR" sz="1600">
                <a:cs typeface="Times New Roman" pitchFamily="18" charset="0"/>
              </a:rPr>
              <a:t>ú</a:t>
            </a:r>
            <a:r>
              <a:rPr lang="pt-BR" altLang="pt-BR" sz="1600">
                <a:latin typeface="Arial" charset="0"/>
                <a:cs typeface="Times New Roman" pitchFamily="18" charset="0"/>
              </a:rPr>
              <a:t>de.</a:t>
            </a:r>
            <a:endParaRPr lang="pt-BR" altLang="pt-BR" sz="1600"/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8439" name="Retângulo 14"/>
          <p:cNvSpPr>
            <a:spLocks noChangeArrowheads="1"/>
          </p:cNvSpPr>
          <p:nvPr/>
        </p:nvSpPr>
        <p:spPr bwMode="auto">
          <a:xfrm>
            <a:off x="1881188" y="47609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8440" name="Retângulo 15"/>
          <p:cNvSpPr>
            <a:spLocks noChangeArrowheads="1"/>
          </p:cNvSpPr>
          <p:nvPr/>
        </p:nvSpPr>
        <p:spPr bwMode="auto">
          <a:xfrm>
            <a:off x="2759075" y="470376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sp>
        <p:nvSpPr>
          <p:cNvPr id="18441" name="Retângulo 18"/>
          <p:cNvSpPr>
            <a:spLocks noChangeArrowheads="1"/>
          </p:cNvSpPr>
          <p:nvPr/>
        </p:nvSpPr>
        <p:spPr bwMode="auto">
          <a:xfrm>
            <a:off x="6180138" y="4773613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</a:rPr>
              <a:t> </a:t>
            </a:r>
          </a:p>
        </p:txBody>
      </p:sp>
      <p:graphicFrame>
        <p:nvGraphicFramePr>
          <p:cNvPr id="18442" name="Gráfico 19"/>
          <p:cNvGraphicFramePr>
            <a:graphicFrameLocks/>
          </p:cNvGraphicFramePr>
          <p:nvPr/>
        </p:nvGraphicFramePr>
        <p:xfrm>
          <a:off x="307975" y="3573463"/>
          <a:ext cx="406241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Gráfico" r:id="rId5" imgW="4072481" imgH="2712955" progId="Excel.Chart.8">
                  <p:embed/>
                </p:oleObj>
              </mc:Choice>
              <mc:Fallback>
                <p:oleObj name="Gráfico" r:id="rId5" imgW="4072481" imgH="2712955" progId="Excel.Chart.8">
                  <p:embed/>
                  <p:pic>
                    <p:nvPicPr>
                      <p:cNvPr id="0" name="Gráfico 1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3573463"/>
                        <a:ext cx="4062413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3" name="Gráfico 29"/>
          <p:cNvGraphicFramePr>
            <a:graphicFrameLocks/>
          </p:cNvGraphicFramePr>
          <p:nvPr/>
        </p:nvGraphicFramePr>
        <p:xfrm>
          <a:off x="133350" y="3695700"/>
          <a:ext cx="4062413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Gráfico" r:id="rId8" imgW="4072481" imgH="2712955" progId="Excel.Chart.8">
                  <p:embed/>
                </p:oleObj>
              </mc:Choice>
              <mc:Fallback>
                <p:oleObj name="Gráfico" r:id="rId8" imgW="4072481" imgH="2712955" progId="Excel.Chart.8">
                  <p:embed/>
                  <p:pic>
                    <p:nvPicPr>
                      <p:cNvPr id="0" name="Gráfico 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3695700"/>
                        <a:ext cx="4062413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4" name="Imagen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14450"/>
            <a:ext cx="691197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ço Reservado para Conteúdo 2"/>
          <p:cNvSpPr txBox="1">
            <a:spLocks/>
          </p:cNvSpPr>
          <p:nvPr/>
        </p:nvSpPr>
        <p:spPr bwMode="auto">
          <a:xfrm>
            <a:off x="539750" y="1055688"/>
            <a:ext cx="80645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Realizar exame clínico apropriado em 100% dos hipertensos e diabéticos;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Garantir a 100% dos hipertensos e diabéticos a realização de exames complementares em dia de acordo com o protocolo;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Priorizar a prescrição de medicamentos da farmácia popular para 100% dos hipertensos e diabéticos cadastrados na unidade de saúde;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Realizar avaliação da necessidade de atendimento odontológico em 100% dos hipertensos e diabéticos;</a:t>
            </a:r>
          </a:p>
          <a:p>
            <a:pPr algn="just" eaLnBrk="1" hangingPunct="1"/>
            <a:endParaRPr lang="pt-BR" altLang="pt-BR" sz="2400">
              <a:latin typeface="Arial" charset="0"/>
            </a:endParaRPr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  <a:cs typeface="Times New Roman" pitchFamily="18" charset="0"/>
            </a:endParaRPr>
          </a:p>
        </p:txBody>
      </p:sp>
      <p:sp>
        <p:nvSpPr>
          <p:cNvPr id="19462" name="Título 1"/>
          <p:cNvSpPr>
            <a:spLocks noGrp="1"/>
          </p:cNvSpPr>
          <p:nvPr>
            <p:ph type="title"/>
          </p:nvPr>
        </p:nvSpPr>
        <p:spPr>
          <a:xfrm>
            <a:off x="457200" y="373063"/>
            <a:ext cx="8229600" cy="60801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ço Reservado para Conteúdo 2"/>
          <p:cNvSpPr txBox="1">
            <a:spLocks/>
          </p:cNvSpPr>
          <p:nvPr/>
        </p:nvSpPr>
        <p:spPr bwMode="auto">
          <a:xfrm>
            <a:off x="539750" y="1055688"/>
            <a:ext cx="80645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Buscar 100% do hipertenso e diabéticos faltoso às consultas na unidade de saúde conforme a periodicidade recomendada;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Manter ficha de acompanhamento de 100% dos hipertensos cadastrados na unidade de saúde;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Realizar estratificação do risco cardiovascular em 100% dos hipertensos e diabéticos cadastrados na unidade de saúde;</a:t>
            </a:r>
          </a:p>
          <a:p>
            <a:pPr algn="just" eaLnBrk="1" hangingPunct="1">
              <a:lnSpc>
                <a:spcPct val="150000"/>
              </a:lnSpc>
            </a:pPr>
            <a:endParaRPr lang="pt-BR" altLang="pt-BR" sz="2400">
              <a:latin typeface="Arial" charset="0"/>
            </a:endParaRPr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  <a:cs typeface="Times New Roman" pitchFamily="18" charset="0"/>
            </a:endParaRPr>
          </a:p>
        </p:txBody>
      </p:sp>
      <p:sp>
        <p:nvSpPr>
          <p:cNvPr id="20486" name="Título 1"/>
          <p:cNvSpPr>
            <a:spLocks noGrp="1"/>
          </p:cNvSpPr>
          <p:nvPr>
            <p:ph type="title"/>
          </p:nvPr>
        </p:nvSpPr>
        <p:spPr>
          <a:xfrm>
            <a:off x="457200" y="373063"/>
            <a:ext cx="8229600" cy="60801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</a:t>
            </a:r>
          </a:p>
        </p:txBody>
      </p:sp>
      <p:sp>
        <p:nvSpPr>
          <p:cNvPr id="307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367188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400" smtClean="0">
                <a:latin typeface="Arial" charset="0"/>
                <a:cs typeface="Arial" charset="0"/>
              </a:rPr>
              <a:t>Importância da ação programática escolhida para realizar a intervenção;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smtClean="0">
                <a:latin typeface="Arial" charset="0"/>
                <a:cs typeface="Arial" charset="0"/>
              </a:rPr>
              <a:t>Caracterização do município Santa Cruz do Sul.</a:t>
            </a:r>
          </a:p>
        </p:txBody>
      </p:sp>
      <p:pic>
        <p:nvPicPr>
          <p:cNvPr id="307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80645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Espaço Reservado para Conteúdo 2"/>
          <p:cNvSpPr txBox="1">
            <a:spLocks/>
          </p:cNvSpPr>
          <p:nvPr/>
        </p:nvSpPr>
        <p:spPr bwMode="auto">
          <a:xfrm>
            <a:off x="539750" y="1055688"/>
            <a:ext cx="80645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Garantir orientação nutricional sobre alimentação saudável a 100% dos hipertensos e diabéticos;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Garantir orientação em relação à prática de atividade física regular a 100% dos pacientes hipertensos e diabéticos;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Garantir orientação sobre os riscos do tabagismo a 100% dos pacientes hipertensos e diabéticos;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>
                <a:latin typeface="Arial" charset="0"/>
              </a:rPr>
              <a:t>Garantir orientações sobre higiene bucal a 100% dos usuários hipertensos e diabéticos.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/>
          </a:p>
          <a:p>
            <a:pPr algn="just" eaLnBrk="1" hangingPunct="1"/>
            <a:endParaRPr lang="pt-BR" altLang="pt-BR" sz="24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  <a:cs typeface="Times New Roman" pitchFamily="18" charset="0"/>
            </a:endParaRPr>
          </a:p>
        </p:txBody>
      </p:sp>
      <p:sp>
        <p:nvSpPr>
          <p:cNvPr id="21510" name="Título 1"/>
          <p:cNvSpPr>
            <a:spLocks noGrp="1"/>
          </p:cNvSpPr>
          <p:nvPr>
            <p:ph type="title"/>
          </p:nvPr>
        </p:nvSpPr>
        <p:spPr>
          <a:xfrm>
            <a:off x="457200" y="373063"/>
            <a:ext cx="8229600" cy="60801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Discussão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750" y="1484313"/>
            <a:ext cx="8064500" cy="5040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Importância da intervenção: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Para a equipe;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Para o serviço;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Para a comunidade.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 Incorporação da intervenção à rotina do serviço;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 Adaptações necessárias.</a:t>
            </a:r>
            <a:endParaRPr lang="pt-BR" sz="2400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2253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2537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Reflexão crítica sobre o processo pessoal de aprendizagem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750" y="1484313"/>
            <a:ext cx="8064500" cy="5040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Expectativas iniciais;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Prática profissional: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Melhoria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na prática clínica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- Trabalho 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multidisciplinar.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itchFamily="34" charset="0"/>
                <a:cs typeface="Arial" panose="020B0604020202020204" pitchFamily="34" charset="0"/>
              </a:rPr>
              <a:t>Aprendizados mais relevantes: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Troca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de experiências entre colegas e orientadores;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Material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pedagógico excelente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;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- Importância </a:t>
            </a: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das ações </a:t>
            </a:r>
            <a:r>
              <a:rPr lang="pt-BR" sz="2400" dirty="0" smtClean="0">
                <a:latin typeface="Arial" pitchFamily="34" charset="0"/>
                <a:cs typeface="Arial" panose="020B0604020202020204" pitchFamily="34" charset="0"/>
              </a:rPr>
              <a:t>educativas/preventivas.</a:t>
            </a:r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203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619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latin typeface="Arial" charset="0"/>
                <a:cs typeface="Times New Roman" pitchFamily="18" charset="0"/>
              </a:rPr>
              <a:t>  </a:t>
            </a:r>
            <a:endParaRPr lang="pt-BR" altLang="pt-BR" sz="1800">
              <a:latin typeface="Arial" charset="0"/>
            </a:endParaRPr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713"/>
            <a:ext cx="47752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668713"/>
            <a:ext cx="43688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ítulo 1"/>
          <p:cNvSpPr>
            <a:spLocks noGrp="1"/>
          </p:cNvSpPr>
          <p:nvPr>
            <p:ph type="title"/>
          </p:nvPr>
        </p:nvSpPr>
        <p:spPr>
          <a:xfrm>
            <a:off x="1331913" y="2708275"/>
            <a:ext cx="6335712" cy="1296988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Arial" charset="0"/>
                <a:cs typeface="Arial" charset="0"/>
              </a:rPr>
              <a:t>Obrigado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125538"/>
            <a:ext cx="8280400" cy="5399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Santa Cruz do Sul - Localização: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encosta inferior nordeste do Rio Grande do Sul, a 155 Km de Porto Alegre;</a:t>
            </a:r>
          </a:p>
          <a:p>
            <a:pPr marL="3556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total: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119 997 habitantes (IBGE, 2010);</a:t>
            </a:r>
          </a:p>
          <a:p>
            <a:pPr marL="3556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Extensão territorial: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795,53 km².</a:t>
            </a:r>
          </a:p>
          <a:p>
            <a:pPr marL="627063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ítulo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125538"/>
            <a:ext cx="8280400" cy="53990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de Saúde: </a:t>
            </a: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Secretaria Municipal de Saúde;</a:t>
            </a: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Doze Unidades Básicas de Saúde;</a:t>
            </a: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Um núcleo de Apoio Saúde da Família;</a:t>
            </a: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Três Centros de Atenção Psicossocial;</a:t>
            </a: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Rede de atendimento de urgências, hospitalar, saúde a trabalhador, e atenção a doenças sexualmente transmissíveis.</a:t>
            </a: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8313" y="1268413"/>
            <a:ext cx="8280400" cy="5184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	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ESF Gaspar Bartholomay :</a:t>
            </a:r>
          </a:p>
          <a:p>
            <a:pPr marL="804863" indent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Periferia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cidade;</a:t>
            </a:r>
          </a:p>
          <a:p>
            <a:pPr marL="804863" indent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Famílias: 730;</a:t>
            </a:r>
          </a:p>
          <a:p>
            <a:pPr marL="804863" indent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Pessoas: 2819 (SIAB, 2014);</a:t>
            </a:r>
          </a:p>
          <a:p>
            <a:pPr marL="804863" indent="0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01 equipe de ESF.</a:t>
            </a:r>
          </a:p>
          <a:p>
            <a:pPr marL="355600" indent="-35560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na UBS antes da intervenção.</a:t>
            </a:r>
          </a:p>
          <a:p>
            <a:pPr marL="3556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Objetivo Geral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1800" y="1412875"/>
            <a:ext cx="8280400" cy="2808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Melhorar a atenção á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saúde de hipertensos e diabéticos na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área de abrangência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 Gaspar Bartholomay, em Santa Cruz do Sul/RS.</a:t>
            </a:r>
          </a:p>
          <a:p>
            <a:pPr marL="127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Principais 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acordo com os eixos pedagógicos) </a:t>
            </a:r>
            <a:endParaRPr lang="pt-BR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Espaço Reservado para Conteúdo 2"/>
          <p:cNvSpPr txBox="1">
            <a:spLocks/>
          </p:cNvSpPr>
          <p:nvPr/>
        </p:nvSpPr>
        <p:spPr bwMode="auto">
          <a:xfrm>
            <a:off x="395288" y="1484313"/>
            <a:ext cx="84978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Divulgação na comunidade;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Capacitação dos profissionais;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Monitoramento do número de hipertensos e diabéticos cadastrados no HIPERDIA;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Contato com lideranças comunitárias;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Garantir o registro dos hipertensos e diabéticos;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Principais </a:t>
            </a: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 acordo com os eixos pedagógicos) </a:t>
            </a:r>
            <a:endParaRPr lang="pt-BR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Espaço Reservado para Conteúdo 2"/>
          <p:cNvSpPr txBox="1">
            <a:spLocks/>
          </p:cNvSpPr>
          <p:nvPr/>
        </p:nvSpPr>
        <p:spPr bwMode="auto">
          <a:xfrm>
            <a:off x="395288" y="1484313"/>
            <a:ext cx="84978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Atendimento clínico dos hipertensos e diabéticos;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Avaliação e estratificação de risco cardiovascular;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Grupos de hipertensos e diabéticos;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Busca ativa dos hipertensos e diabéticos faltosos às consultas;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pt-BR" altLang="pt-BR" sz="2400">
                <a:latin typeface="Arial" charset="0"/>
              </a:rPr>
              <a:t>Monitoramento das intervenções.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ARQUIVOS\Documents\FACULDADES!!!!!!!\UFPEL\UNIDADE 4 - Avaliação da Intervenção\Avaliação da Intervenção 07\Sem Título-122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algn="l" eaLnBrk="1" hangingPunct="1"/>
            <a:r>
              <a:rPr lang="pt-BR" altLang="pt-BR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95288" y="1125538"/>
            <a:ext cx="8497887" cy="5472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Eixo de monitoramento e avaliação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Manuais Técnicos, ficha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Cadastro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HIPERDIA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Análise dos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prontuários clínicos e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fichas-espelhos;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- Monitoramento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semanal das ações programáticas.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901</Words>
  <Application>Microsoft Office PowerPoint</Application>
  <PresentationFormat>Apresentação na tela (4:3)</PresentationFormat>
  <Paragraphs>154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Tema do Office</vt:lpstr>
      <vt:lpstr>Gráfico</vt:lpstr>
      <vt:lpstr>Universidade Federal de Pelotas Departamento de Medicina Social Curso de Especialização em Saúde da Família</vt:lpstr>
      <vt:lpstr>Introdução</vt:lpstr>
      <vt:lpstr>Introdução – Local do estudo</vt:lpstr>
      <vt:lpstr>Introdução – Local do estudo</vt:lpstr>
      <vt:lpstr>Introdução – Local do estudo</vt:lpstr>
      <vt:lpstr>Objetivo Geral</vt:lpstr>
      <vt:lpstr>Metodologia – Principais Ações  (de acordo com os eixos pedagógicos) </vt:lpstr>
      <vt:lpstr>Metodologia – Principais Ações  (de acordo com os eixos pedagógicos) </vt:lpstr>
      <vt:lpstr>Metodologia – Logística</vt:lpstr>
      <vt:lpstr>Metodologia – Logística</vt:lpstr>
      <vt:lpstr>Metodologia – Logística</vt:lpstr>
      <vt:lpstr>Metodologia – Logística</vt:lpstr>
      <vt:lpstr>Objetivos Específicos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Metas – Resultados</vt:lpstr>
      <vt:lpstr>Discussão </vt:lpstr>
      <vt:lpstr>Reflexão crítica sobre o processo pessoal de aprendizagem 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Messias</dc:creator>
  <cp:lastModifiedBy>Vera</cp:lastModifiedBy>
  <cp:revision>148</cp:revision>
  <dcterms:created xsi:type="dcterms:W3CDTF">2014-03-26T00:15:51Z</dcterms:created>
  <dcterms:modified xsi:type="dcterms:W3CDTF">2015-08-18T00:13:19Z</dcterms:modified>
</cp:coreProperties>
</file>