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6" r:id="rId9"/>
    <p:sldId id="269" r:id="rId10"/>
    <p:sldId id="270" r:id="rId11"/>
    <p:sldId id="271" r:id="rId12"/>
    <p:sldId id="272" r:id="rId13"/>
    <p:sldId id="268" r:id="rId14"/>
    <p:sldId id="274" r:id="rId15"/>
    <p:sldId id="275" r:id="rId16"/>
    <p:sldId id="276" r:id="rId17"/>
    <p:sldId id="277" r:id="rId18"/>
    <p:sldId id="278" r:id="rId19"/>
    <p:sldId id="262" r:id="rId20"/>
    <p:sldId id="279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Planilha_do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45321350915014"/>
          <c:y val="8.9384387307387028E-2"/>
          <c:w val="0.66969052975520915"/>
          <c:h val="0.699793299999497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0.44000000000000006</c:v>
                </c:pt>
                <c:pt idx="1">
                  <c:v>0.8</c:v>
                </c:pt>
                <c:pt idx="2">
                  <c:v>0.96000000000000008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325824"/>
        <c:axId val="272326384"/>
      </c:barChart>
      <c:catAx>
        <c:axId val="27232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26384"/>
        <c:crosses val="autoZero"/>
        <c:auto val="1"/>
        <c:lblAlgn val="ctr"/>
        <c:lblOffset val="100"/>
        <c:noMultiLvlLbl val="0"/>
      </c:catAx>
      <c:valAx>
        <c:axId val="2723263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25824"/>
        <c:crosses val="autoZero"/>
        <c:crossBetween val="between"/>
        <c:majorUnit val="0.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0761872308838"/>
          <c:y val="0.15870324803149638"/>
          <c:w val="0.62949952169060963"/>
          <c:h val="0.57851596922539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Adesão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96%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0.97000000000000008</c:v>
                </c:pt>
                <c:pt idx="1">
                  <c:v>0.95000000000000007</c:v>
                </c:pt>
                <c:pt idx="2" formatCode="0.0%">
                  <c:v>0</c:v>
                </c:pt>
                <c:pt idx="3" formatCode="0.0%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328624"/>
        <c:axId val="272329184"/>
      </c:barChart>
      <c:catAx>
        <c:axId val="27232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29184"/>
        <c:crosses val="autoZero"/>
        <c:auto val="1"/>
        <c:lblAlgn val="ctr"/>
        <c:lblOffset val="100"/>
        <c:noMultiLvlLbl val="0"/>
      </c:catAx>
      <c:valAx>
        <c:axId val="2723291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2862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7480591023522"/>
          <c:y val="5.166451361753583E-2"/>
          <c:w val="0.66509851468836967"/>
          <c:h val="0.569188200490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331424"/>
        <c:axId val="272331984"/>
      </c:barChart>
      <c:catAx>
        <c:axId val="27233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31984"/>
        <c:crosses val="autoZero"/>
        <c:auto val="1"/>
        <c:lblAlgn val="ctr"/>
        <c:lblOffset val="100"/>
        <c:noMultiLvlLbl val="0"/>
      </c:catAx>
      <c:valAx>
        <c:axId val="272331984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33142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7480591023522"/>
          <c:y val="7.2828386652961818E-2"/>
          <c:w val="0.66509851468837011"/>
          <c:h val="0.5480243274554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875632"/>
        <c:axId val="272876192"/>
      </c:barChart>
      <c:catAx>
        <c:axId val="272875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876192"/>
        <c:crosses val="autoZero"/>
        <c:auto val="1"/>
        <c:lblAlgn val="ctr"/>
        <c:lblOffset val="100"/>
        <c:noMultiLvlLbl val="0"/>
      </c:catAx>
      <c:valAx>
        <c:axId val="27287619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8756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3073865019049"/>
          <c:y val="0.1701822026159214"/>
          <c:w val="0.66509851468837011"/>
          <c:h val="0.569188200490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878432"/>
        <c:axId val="272878992"/>
      </c:barChart>
      <c:catAx>
        <c:axId val="27287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878992"/>
        <c:crosses val="autoZero"/>
        <c:auto val="1"/>
        <c:lblAlgn val="ctr"/>
        <c:lblOffset val="100"/>
        <c:noMultiLvlLbl val="0"/>
      </c:catAx>
      <c:valAx>
        <c:axId val="272878992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8784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3073865019049"/>
          <c:y val="0.10331046149752716"/>
          <c:w val="0.66509851468837078"/>
          <c:h val="0.569188200490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 formatCode="0%">
                  <c:v>0.87000000000000011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881232"/>
        <c:axId val="273444368"/>
      </c:barChart>
      <c:catAx>
        <c:axId val="272881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3444368"/>
        <c:crosses val="autoZero"/>
        <c:auto val="1"/>
        <c:lblAlgn val="ctr"/>
        <c:lblOffset val="100"/>
        <c:noMultiLvlLbl val="0"/>
      </c:catAx>
      <c:valAx>
        <c:axId val="27344436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288123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3073865019049"/>
          <c:y val="0.11515613272381379"/>
          <c:w val="0.74922525611234725"/>
          <c:h val="0.63691259420423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66.7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446608"/>
        <c:axId val="273447168"/>
      </c:barChart>
      <c:catAx>
        <c:axId val="27344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3447168"/>
        <c:crosses val="autoZero"/>
        <c:auto val="1"/>
        <c:lblAlgn val="ctr"/>
        <c:lblOffset val="100"/>
        <c:noMultiLvlLbl val="0"/>
      </c:catAx>
      <c:valAx>
        <c:axId val="27344716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7344660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0.21183</cdr:x>
      <cdr:y>0</cdr:y>
    </cdr:from>
    <cdr:to>
      <cdr:x>0.36567</cdr:x>
      <cdr:y>0.09524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86894" y="-857232"/>
          <a:ext cx="571481" cy="285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100%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0.21155</cdr:x>
      <cdr:y>0</cdr:y>
    </cdr:from>
    <cdr:to>
      <cdr:x>0.36539</cdr:x>
      <cdr:y>0.09524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85848" y="-2500306"/>
          <a:ext cx="571481" cy="285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100%</a:t>
          </a:r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0.19231</cdr:x>
      <cdr:y>0.07143</cdr:y>
    </cdr:from>
    <cdr:to>
      <cdr:x>0.34615</cdr:x>
      <cdr:y>0.16667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14389" y="214318"/>
          <a:ext cx="571481" cy="285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100%</a:t>
          </a:r>
          <a:endParaRPr lang="pt-B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0.2163</cdr:x>
      <cdr:y>0.10564</cdr:y>
    </cdr:from>
    <cdr:to>
      <cdr:x>0.40861</cdr:x>
      <cdr:y>0.2485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36124" y="363684"/>
          <a:ext cx="743392" cy="491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87,5%</a:t>
          </a:r>
          <a:endParaRPr lang="pt-BR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0.21538</cdr:x>
      <cdr:y>0.02381</cdr:y>
    </cdr:from>
    <cdr:to>
      <cdr:x>0.36922</cdr:x>
      <cdr:y>0.11905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00107" y="71432"/>
          <a:ext cx="571481" cy="285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dirty="0" smtClean="0"/>
            <a:t>66,7</a:t>
          </a:r>
          <a:r>
            <a:rPr lang="pt-BR" sz="1100" dirty="0" smtClean="0"/>
            <a:t>%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DF6C3-56B0-41AB-80E1-4664E7386B42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61AF1-6EAA-45DA-A9AE-24FC222EE10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32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BD4620-794D-4D47-87D3-B225CF2F528E}" type="datetimeFigureOut">
              <a:rPr lang="pt-BR" smtClean="0"/>
              <a:pPr/>
              <a:t>15/08/2015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38DD0F-28BA-4A6E-BF23-26D1544FF2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4546" y="3357562"/>
            <a:ext cx="6143668" cy="100013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JUAN CARLOS MÁRQUEZ  CEBALLOS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1670" y="492919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 LUCIANA VALADÃO ALVES KEBIAN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728" y="2000240"/>
            <a:ext cx="69294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QUALIFICAÇÃO DA ATENÇÃO AO PRÉ-NATAL E PUERPÉRIO NA UBS/ESF SÍLVIO LEITE, BOA VISTA/RR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000496" y="6143644"/>
            <a:ext cx="205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BOA VISTA, 2015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2239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96" y="285728"/>
            <a:ext cx="13096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357158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UNIVERSIDADE FEDERAL DE PELOTAS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DEPARTAMENTO DE MEDICINA SOCIAL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5072098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Realizar Avaliação de Risco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87849811"/>
              </p:ext>
            </p:extLst>
          </p:nvPr>
        </p:nvGraphicFramePr>
        <p:xfrm>
          <a:off x="214282" y="857232"/>
          <a:ext cx="371477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1"/>
          <p:cNvSpPr txBox="1"/>
          <p:nvPr/>
        </p:nvSpPr>
        <p:spPr>
          <a:xfrm>
            <a:off x="1604098" y="826257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1" name="CaixaDeTexto 1"/>
          <p:cNvSpPr txBox="1"/>
          <p:nvPr/>
        </p:nvSpPr>
        <p:spPr>
          <a:xfrm>
            <a:off x="2892069" y="857232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2" name="CaixaDeTexto 1"/>
          <p:cNvSpPr txBox="1"/>
          <p:nvPr/>
        </p:nvSpPr>
        <p:spPr>
          <a:xfrm>
            <a:off x="2257683" y="823840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143372" y="192880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saúde no pré-natal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723276925"/>
              </p:ext>
            </p:extLst>
          </p:nvPr>
        </p:nvGraphicFramePr>
        <p:xfrm>
          <a:off x="4403196" y="2516824"/>
          <a:ext cx="371477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ixaDeTexto 1"/>
          <p:cNvSpPr txBox="1"/>
          <p:nvPr/>
        </p:nvSpPr>
        <p:spPr>
          <a:xfrm>
            <a:off x="5750737" y="2516824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8" name="CaixaDeTexto 1"/>
          <p:cNvSpPr txBox="1"/>
          <p:nvPr/>
        </p:nvSpPr>
        <p:spPr>
          <a:xfrm>
            <a:off x="6357950" y="2516824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9" name="CaixaDeTexto 1"/>
          <p:cNvSpPr txBox="1"/>
          <p:nvPr/>
        </p:nvSpPr>
        <p:spPr>
          <a:xfrm>
            <a:off x="1652566" y="1223946"/>
            <a:ext cx="571504" cy="2857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pt-BR" sz="1100" dirty="0"/>
          </a:p>
        </p:txBody>
      </p:sp>
      <p:sp>
        <p:nvSpPr>
          <p:cNvPr id="21" name="CaixaDeTexto 1"/>
          <p:cNvSpPr txBox="1"/>
          <p:nvPr/>
        </p:nvSpPr>
        <p:spPr>
          <a:xfrm>
            <a:off x="7092280" y="2516824"/>
            <a:ext cx="571504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6" name="Elipse 15"/>
          <p:cNvSpPr/>
          <p:nvPr/>
        </p:nvSpPr>
        <p:spPr>
          <a:xfrm>
            <a:off x="2649740" y="712545"/>
            <a:ext cx="979771" cy="26561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6868196" y="2403035"/>
            <a:ext cx="979771" cy="26561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4282" y="422110"/>
            <a:ext cx="4929222" cy="57150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Ampliar a cobertura do puerpério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107784" y="643355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PUERPÉRIO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65323399"/>
              </p:ext>
            </p:extLst>
          </p:nvPr>
        </p:nvGraphicFramePr>
        <p:xfrm>
          <a:off x="214282" y="929956"/>
          <a:ext cx="3714776" cy="386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643042" y="1142984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7" name="CaixaDeTexto 1"/>
          <p:cNvSpPr txBox="1"/>
          <p:nvPr/>
        </p:nvSpPr>
        <p:spPr>
          <a:xfrm>
            <a:off x="2214546" y="1142984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8" name="CaixaDeTexto 1"/>
          <p:cNvSpPr txBox="1"/>
          <p:nvPr/>
        </p:nvSpPr>
        <p:spPr>
          <a:xfrm>
            <a:off x="2857488" y="1142984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29058" y="1643050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qualidade da atenção as Puérperas na Unidade de Saúde.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497980477"/>
              </p:ext>
            </p:extLst>
          </p:nvPr>
        </p:nvGraphicFramePr>
        <p:xfrm>
          <a:off x="4378818" y="2350936"/>
          <a:ext cx="3865589" cy="41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ixaDeTexto 1"/>
          <p:cNvSpPr txBox="1"/>
          <p:nvPr/>
        </p:nvSpPr>
        <p:spPr>
          <a:xfrm>
            <a:off x="7000892" y="2514571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4" name="CaixaDeTexto 1"/>
          <p:cNvSpPr txBox="1"/>
          <p:nvPr/>
        </p:nvSpPr>
        <p:spPr>
          <a:xfrm>
            <a:off x="6379380" y="2486007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15" name="CaixaDeTexto 1"/>
          <p:cNvSpPr txBox="1"/>
          <p:nvPr/>
        </p:nvSpPr>
        <p:spPr>
          <a:xfrm>
            <a:off x="5786469" y="2486007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sz="1100" dirty="0" smtClean="0"/>
              <a:t>100%</a:t>
            </a:r>
            <a:endParaRPr lang="pt-BR" sz="1100" dirty="0"/>
          </a:p>
        </p:txBody>
      </p:sp>
      <p:sp>
        <p:nvSpPr>
          <p:cNvPr id="2" name="Elipse 1"/>
          <p:cNvSpPr/>
          <p:nvPr/>
        </p:nvSpPr>
        <p:spPr>
          <a:xfrm>
            <a:off x="2665920" y="993614"/>
            <a:ext cx="979771" cy="365957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6807710" y="2408540"/>
            <a:ext cx="1148666" cy="33247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862" y="139143"/>
            <a:ext cx="5041521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/>
              <a:t>P</a:t>
            </a:r>
            <a:r>
              <a:rPr lang="pt-BR" dirty="0" smtClean="0"/>
              <a:t>uérperas </a:t>
            </a:r>
            <a:r>
              <a:rPr lang="pt-BR" dirty="0"/>
              <a:t>faltosas à consulta que receberam busca ativa.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17419191"/>
              </p:ext>
            </p:extLst>
          </p:nvPr>
        </p:nvGraphicFramePr>
        <p:xfrm>
          <a:off x="285720" y="928670"/>
          <a:ext cx="371477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1"/>
          <p:cNvSpPr txBox="1"/>
          <p:nvPr/>
        </p:nvSpPr>
        <p:spPr>
          <a:xfrm>
            <a:off x="2418142" y="2857490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0,0</a:t>
            </a:r>
            <a:r>
              <a:rPr lang="pt-BR" sz="1100" dirty="0" smtClean="0"/>
              <a:t>%</a:t>
            </a:r>
            <a:endParaRPr lang="pt-BR" sz="1100" dirty="0"/>
          </a:p>
        </p:txBody>
      </p:sp>
      <p:sp>
        <p:nvSpPr>
          <p:cNvPr id="9" name="CaixaDeTexto 1"/>
          <p:cNvSpPr txBox="1"/>
          <p:nvPr/>
        </p:nvSpPr>
        <p:spPr>
          <a:xfrm>
            <a:off x="3147246" y="2857490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0,0</a:t>
            </a:r>
            <a:r>
              <a:rPr lang="pt-BR" sz="1100" dirty="0" smtClean="0"/>
              <a:t>%</a:t>
            </a:r>
            <a:endParaRPr lang="pt-BR" sz="1100" dirty="0"/>
          </a:p>
        </p:txBody>
      </p:sp>
      <p:sp>
        <p:nvSpPr>
          <p:cNvPr id="10" name="CaixaDeTexto 1"/>
          <p:cNvSpPr txBox="1"/>
          <p:nvPr/>
        </p:nvSpPr>
        <p:spPr>
          <a:xfrm>
            <a:off x="1750222" y="2857490"/>
            <a:ext cx="571481" cy="28575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0,0</a:t>
            </a:r>
            <a:r>
              <a:rPr lang="pt-BR" sz="1100" dirty="0" smtClean="0"/>
              <a:t>%</a:t>
            </a:r>
            <a:endParaRPr lang="pt-BR" sz="1100" dirty="0"/>
          </a:p>
        </p:txBody>
      </p:sp>
      <p:sp>
        <p:nvSpPr>
          <p:cNvPr id="11" name="Retângulo 10"/>
          <p:cNvSpPr/>
          <p:nvPr/>
        </p:nvSpPr>
        <p:spPr>
          <a:xfrm>
            <a:off x="4283495" y="1201253"/>
            <a:ext cx="42890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saúde das puérperas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Imagem 15" descr="IMG_29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00306"/>
            <a:ext cx="4071966" cy="21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m 16" descr="IMG_29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862" y="3655299"/>
            <a:ext cx="3582450" cy="23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4500562" y="464344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Fonte: Ação para gestantes e puérperas.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68862" y="6083776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Fonte: Ação para gestantes e puérperas.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sz="quarter" idx="1"/>
          </p:nvPr>
        </p:nvSpPr>
        <p:spPr>
          <a:xfrm>
            <a:off x="714348" y="500042"/>
            <a:ext cx="7467600" cy="487375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UBS depois da intervenção</a:t>
            </a:r>
          </a:p>
          <a:p>
            <a:pPr>
              <a:buFont typeface="Arial" charset="0"/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algn="just"/>
            <a:r>
              <a:rPr lang="pt-BR" dirty="0" smtClean="0"/>
              <a:t>Registros </a:t>
            </a:r>
            <a:r>
              <a:rPr lang="pt-BR" dirty="0"/>
              <a:t>a</a:t>
            </a:r>
            <a:r>
              <a:rPr lang="pt-BR" dirty="0" smtClean="0"/>
              <a:t>tualizados;</a:t>
            </a:r>
          </a:p>
          <a:p>
            <a:pPr algn="just"/>
            <a:r>
              <a:rPr lang="pt-BR" dirty="0" smtClean="0"/>
              <a:t>Melhor atendimento </a:t>
            </a:r>
            <a:r>
              <a:rPr lang="pt-BR" dirty="0"/>
              <a:t>d</a:t>
            </a:r>
            <a:r>
              <a:rPr lang="pt-BR" dirty="0" smtClean="0"/>
              <a:t>a equipe;</a:t>
            </a:r>
          </a:p>
          <a:p>
            <a:pPr algn="just"/>
            <a:r>
              <a:rPr lang="pt-BR" dirty="0" smtClean="0"/>
              <a:t>Melhora na adesão </a:t>
            </a:r>
            <a:r>
              <a:rPr lang="pt-BR" dirty="0"/>
              <a:t>à</a:t>
            </a:r>
            <a:r>
              <a:rPr lang="pt-BR" dirty="0" smtClean="0"/>
              <a:t>s consultas; </a:t>
            </a:r>
            <a:endParaRPr lang="pt-BR" dirty="0" smtClean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Melhora no atendimento odontológico da gestante, pois apresenta filiações com dois UBS.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cs typeface="Arial" pitchFamily="34" charset="0"/>
              </a:rPr>
              <a:t>DISCUSSÃO</a:t>
            </a:r>
            <a:endParaRPr lang="pt-BR" sz="2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15939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A importância da intervenção para a equipe: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Capacitação;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Melhoria na Integração Interpessoal;</a:t>
            </a:r>
          </a:p>
          <a:p>
            <a:endParaRPr lang="pt-BR" dirty="0" smtClean="0"/>
          </a:p>
          <a:p>
            <a:r>
              <a:rPr lang="pt-BR" dirty="0" smtClean="0"/>
              <a:t>Aperfeiçoamento de atividades;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importância da intervenção para o serviço: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28596" y="1785926"/>
            <a:ext cx="7959828" cy="41593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Melhoria na qualidade das consultas;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Organização do serviço;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Agendamento mais organizado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compartilhado;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Exemplo de modelo a seguir para outros programas;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lang="pt-BR" sz="2400" baseline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Acessibilidade;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143932" cy="4873752"/>
          </a:xfrm>
        </p:spPr>
        <p:txBody>
          <a:bodyPr/>
          <a:lstStyle/>
          <a:p>
            <a:pPr algn="ctr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importância da intervenção para o comunidade: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Conhecer o programa dos serviços da UBS;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Compreensão da população sobre as consultas prioritárias;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Melhoria no acolhimento;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031836" cy="4873752"/>
          </a:xfrm>
        </p:spPr>
        <p:txBody>
          <a:bodyPr/>
          <a:lstStyle/>
          <a:p>
            <a:pPr algn="ctr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Incorporação da intervenção a rotina do serviço e próximos passos.</a:t>
            </a:r>
          </a:p>
          <a:p>
            <a:pPr algn="ctr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Já incorporado;</a:t>
            </a:r>
          </a:p>
          <a:p>
            <a:endParaRPr lang="pt-BR" dirty="0" smtClean="0"/>
          </a:p>
          <a:p>
            <a:r>
              <a:rPr lang="pt-BR" dirty="0" smtClean="0"/>
              <a:t>Divulgação dos serviços a comunidade;</a:t>
            </a:r>
          </a:p>
          <a:p>
            <a:endParaRPr lang="pt-BR" dirty="0" smtClean="0"/>
          </a:p>
          <a:p>
            <a:r>
              <a:rPr lang="pt-BR" dirty="0" smtClean="0"/>
              <a:t>Solução de problemas junto com a gestão;</a:t>
            </a:r>
          </a:p>
          <a:p>
            <a:endParaRPr lang="pt-BR" dirty="0" smtClean="0"/>
          </a:p>
          <a:p>
            <a:r>
              <a:rPr lang="pt-BR" dirty="0" smtClean="0"/>
              <a:t>Conseguir atendimento a UBS pelo mesmo uma vez por semana com serviço de Odontologia.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pt-BR" sz="2800" b="1" dirty="0" smtClean="0">
                <a:latin typeface="+mj-lt"/>
                <a:cs typeface="Arial" pitchFamily="34" charset="0"/>
              </a:rPr>
              <a:t>REFLEXÃO</a:t>
            </a:r>
          </a:p>
          <a:p>
            <a:pPr algn="ctr">
              <a:buNone/>
            </a:pPr>
            <a:endParaRPr lang="pt-BR" dirty="0" smtClean="0"/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Aperfeiçoamento da prática profissional;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Satisfação profissional;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Conhecimento renovado e ampliado;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0"/>
            <a:ext cx="74676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REFERENCIAL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BRASIL. Ministério da Saúde. Portaria nº 2.488, de 21 de outubro de 2011a. Aprova a Política Nacional de Atenção Básica, estabelecendo a revisão de diretrizes e normas para a organização da Atenção Básica, para a Estratégia Saúde da Família e o Programa de Agentes Comunitários de Saúde. 2011. Disponível em: &lt;http://brasilsus.com.br/legislacoes/gm/110154-2488.html&gt;. Acesso em: 28 set 2014.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Ministério da Saúde. Secretaria de Atenção à Saúde. Departamento de Atenção Básica.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Manual de estrutura física das unidades básicas de saúde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saúde da família. 2. ed. Brasília: Ministério da Saúde, 2008.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Ministério da Saúde. Secretaria de Atenção à Saúde. Departamento de Atenção Básica.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Acolhimento à demanda espontânea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Brasília: Ministério da Saúde, 2011b.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50067" y="548680"/>
            <a:ext cx="7358114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1714488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Caracterização do município de Boa Vista/RR: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Capital do estado de Roraima;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População 314.900 habitantes;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Possui 30 UBS;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Possui  duas unidade CEO.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Caracterização da UBS: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Equipes: 2, a 3.5 e a 3.6 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Universo: 3.800 Usuários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Amostra: 50 Gestantes e 22 puérperas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90339" y="2780928"/>
            <a:ext cx="7467600" cy="1756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b="1" dirty="0" smtClean="0"/>
              <a:t>OBRIGADO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13973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467600" cy="4873752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UBS ANTES DA INTERVENÇÃO</a:t>
            </a:r>
          </a:p>
          <a:p>
            <a:pPr>
              <a:buFont typeface="Arial" charset="0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Registros desatualizados;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Poucas informações nos prontuários;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Menor adesão as consultas;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Ausência de atendimento odontológico da gestante.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643192" cy="114300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GERAL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744374" cy="1114420"/>
          </a:xfrm>
        </p:spPr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Qualificar a atenção ao pré-natal e puerpério na UBS/ESF Silvio Leite, Boa Vista/RR.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857224" y="1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4"/>
          <p:cNvSpPr txBox="1">
            <a:spLocks noGrp="1"/>
          </p:cNvSpPr>
          <p:nvPr>
            <p:ph sz="quarter" idx="1"/>
          </p:nvPr>
        </p:nvSpPr>
        <p:spPr>
          <a:xfrm>
            <a:off x="571472" y="1643050"/>
            <a:ext cx="74676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PRÉ NATAL: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de pré-natal;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>
                <a:latin typeface="Arial" pitchFamily="34" charset="0"/>
                <a:cs typeface="Arial" pitchFamily="34" charset="0"/>
              </a:rPr>
              <a:t>a qualidade da atenção ao pré-natal e puerpério realizado na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Unidade;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>
                <a:latin typeface="Arial" pitchFamily="34" charset="0"/>
                <a:cs typeface="Arial" pitchFamily="34" charset="0"/>
              </a:rPr>
              <a:t>a adesão ao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dirty="0">
                <a:latin typeface="Arial" pitchFamily="34" charset="0"/>
                <a:cs typeface="Arial" pitchFamily="34" charset="0"/>
              </a:rPr>
              <a:t>avaliação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risco;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Promover a </a:t>
            </a:r>
            <a:r>
              <a:rPr lang="pt-BR" dirty="0">
                <a:latin typeface="Arial" pitchFamily="34" charset="0"/>
                <a:cs typeface="Arial" pitchFamily="34" charset="0"/>
              </a:rPr>
              <a:t>saúde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pré-natal.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PUERPÉRIO: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Ampliar a cobertura da atenção a puérperas;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qualidade da atenção às puérperas na Unidade de Saúde;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a adesão das mães ao puerpério;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Melhorar o registro das informações;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Promover a saúde das puérperas.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457200" y="155754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23728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DETALHAMENTO DAS AÇÕES: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Monitoramento E Avaliação;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Organização E Gestão Do Serviço;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Engajamento Público;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Qualificação Da Prática Clínica.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500034" y="0"/>
            <a:ext cx="7859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4500594" cy="92867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Gestantes Cadastradas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2383" y="3931159"/>
            <a:ext cx="36775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1: Proporção de gestantes cadastradas no Programa de Pré-natal. Fonte: planilha de coleta de dados.</a:t>
            </a:r>
          </a:p>
          <a:p>
            <a:pPr algn="ctr"/>
            <a:endParaRPr lang="pt-BR" sz="28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7103501"/>
              </p:ext>
            </p:extLst>
          </p:nvPr>
        </p:nvGraphicFramePr>
        <p:xfrm>
          <a:off x="0" y="714356"/>
          <a:ext cx="4286280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4183214207"/>
              </p:ext>
            </p:extLst>
          </p:nvPr>
        </p:nvGraphicFramePr>
        <p:xfrm>
          <a:off x="4214810" y="1844824"/>
          <a:ext cx="4389638" cy="315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4067944" y="5019839"/>
            <a:ext cx="4286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Gráfico 2: Proporção de gestantes faltosas às consultas que receberam busca ativa. Fonte: planilha de coleta de dados.</a:t>
            </a:r>
            <a:endParaRPr lang="pt-BR" sz="2000" i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643438" y="332656"/>
            <a:ext cx="35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PRÉ-NATAL</a:t>
            </a:r>
          </a:p>
        </p:txBody>
      </p:sp>
      <p:sp>
        <p:nvSpPr>
          <p:cNvPr id="9" name="Elipse 8"/>
          <p:cNvSpPr/>
          <p:nvPr/>
        </p:nvSpPr>
        <p:spPr>
          <a:xfrm>
            <a:off x="2877881" y="516727"/>
            <a:ext cx="979771" cy="3414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4500594" cy="78581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qualidade da atenção ao pré-natal e puerpério realizado na UBS.</a:t>
            </a: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 descr="IMG_1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3952349" cy="278608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00034" y="457200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Proporção de gestantes com registro na ficha de acompanhamento/espelho de pré-natal.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876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Fonte: Consultório da UBS Silvio leite.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574</TotalTime>
  <Words>731</Words>
  <Application>Microsoft Office PowerPoint</Application>
  <PresentationFormat>Apresentação na tela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Schoolbook</vt:lpstr>
      <vt:lpstr>Times New Roman</vt:lpstr>
      <vt:lpstr>Wingdings</vt:lpstr>
      <vt:lpstr>Wingdings 2</vt:lpstr>
      <vt:lpstr>Balcão Envidraçado</vt:lpstr>
      <vt:lpstr>JUAN CARLOS MÁRQUEZ  CEBALLOS</vt:lpstr>
      <vt:lpstr>Apresentação do PowerPoint</vt:lpstr>
      <vt:lpstr>Apresentação do PowerPoint</vt:lpstr>
      <vt:lpstr>OBJETIVO GERAL</vt:lpstr>
      <vt:lpstr> OBJETIVOS ESPECÍFICOS </vt:lpstr>
      <vt:lpstr> OBJETIVOS ESPECÍFICOS </vt:lpstr>
      <vt:lpstr> METODOLOGIA </vt:lpstr>
      <vt:lpstr>Gestantes Cadastradas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Apresentação do PowerPoint</vt:lpstr>
      <vt:lpstr>Apresentação do PowerPoint</vt:lpstr>
      <vt:lpstr>REFERENCIAL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Ernande</cp:lastModifiedBy>
  <cp:revision>82</cp:revision>
  <dcterms:created xsi:type="dcterms:W3CDTF">2015-08-14T18:02:35Z</dcterms:created>
  <dcterms:modified xsi:type="dcterms:W3CDTF">2015-08-15T13:11:33Z</dcterms:modified>
</cp:coreProperties>
</file>