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6" r:id="rId2"/>
    <p:sldId id="258" r:id="rId3"/>
    <p:sldId id="260" r:id="rId4"/>
    <p:sldId id="262" r:id="rId5"/>
    <p:sldId id="265" r:id="rId6"/>
    <p:sldId id="268" r:id="rId7"/>
    <p:sldId id="270" r:id="rId8"/>
    <p:sldId id="327" r:id="rId9"/>
    <p:sldId id="329" r:id="rId10"/>
    <p:sldId id="281" r:id="rId11"/>
    <p:sldId id="331" r:id="rId12"/>
    <p:sldId id="284" r:id="rId13"/>
    <p:sldId id="332" r:id="rId14"/>
    <p:sldId id="289" r:id="rId15"/>
    <p:sldId id="291" r:id="rId16"/>
    <p:sldId id="293" r:id="rId17"/>
    <p:sldId id="295" r:id="rId18"/>
    <p:sldId id="297" r:id="rId19"/>
    <p:sldId id="301" r:id="rId20"/>
    <p:sldId id="303" r:id="rId21"/>
    <p:sldId id="306" r:id="rId22"/>
    <p:sldId id="309" r:id="rId23"/>
    <p:sldId id="313" r:id="rId24"/>
    <p:sldId id="328" r:id="rId25"/>
    <p:sldId id="333" r:id="rId26"/>
    <p:sldId id="318" r:id="rId27"/>
    <p:sldId id="322" r:id="rId28"/>
    <p:sldId id="334" r:id="rId29"/>
    <p:sldId id="323" r:id="rId30"/>
    <p:sldId id="32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00" autoAdjust="0"/>
  </p:normalViewPr>
  <p:slideViewPr>
    <p:cSldViewPr>
      <p:cViewPr varScale="1">
        <p:scale>
          <a:sx n="66" d="100"/>
          <a:sy n="66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\Desktop\ESPECIALIZA&#199;&#195;O%20SAUDE%20DA%20FAM&#205;LIA\TURMA%207-Grupo%209\INTERVEN&#199;&#195;O-%20UNIDADE%203\JUAN%20JOSE\Planilhas\PLANILHA%20DE%20DADOS%20FINAL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0.16666666666666666</c:v>
                </c:pt>
                <c:pt idx="1">
                  <c:v>0.33888888888888891</c:v>
                </c:pt>
                <c:pt idx="2">
                  <c:v>0.60555555555555551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52928"/>
        <c:axId val="60254848"/>
      </c:barChart>
      <c:catAx>
        <c:axId val="6025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0254848"/>
        <c:crosses val="autoZero"/>
        <c:auto val="1"/>
        <c:lblAlgn val="ctr"/>
        <c:lblOffset val="100"/>
        <c:noMultiLvlLbl val="0"/>
      </c:catAx>
      <c:valAx>
        <c:axId val="60254848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02529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0.93333333333333335</c:v>
                </c:pt>
                <c:pt idx="1">
                  <c:v>0.96721311475409832</c:v>
                </c:pt>
                <c:pt idx="2">
                  <c:v>0.98165137614678899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33216"/>
        <c:axId val="23434752"/>
      </c:barChart>
      <c:catAx>
        <c:axId val="2343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3434752"/>
        <c:crosses val="autoZero"/>
        <c:auto val="1"/>
        <c:lblAlgn val="ctr"/>
        <c:lblOffset val="100"/>
        <c:noMultiLvlLbl val="0"/>
      </c:catAx>
      <c:valAx>
        <c:axId val="23434752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23433216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C7214-3EF9-4485-BCE6-ECB6C0B5FF05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DFE7-9BEC-4AE8-A59E-C47244B9E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94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3DFE7-9BEC-4AE8-A59E-C47244B9E44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08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B47DD1-6FE6-4EF9-B414-880439CB54CA}" type="datetimeFigureOut">
              <a:rPr lang="pt-BR" smtClean="0"/>
              <a:t>14/09/2015</a:t>
            </a:fld>
            <a:endParaRPr lang="pt-BR" dirty="0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585392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</a:t>
            </a: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ABERTA DO SUS</a:t>
            </a:r>
            <a:b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Turma nº 07</a:t>
            </a:r>
            <a:endParaRPr lang="pt-BR" sz="1800" dirty="0">
              <a:solidFill>
                <a:schemeClr val="tx1"/>
              </a:solidFill>
              <a:effectLst/>
              <a:latin typeface="Arial" pitchFamily="34" charset="0"/>
              <a:ea typeface="SimSun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2552064"/>
            <a:ext cx="7272808" cy="1368152"/>
          </a:xfrm>
        </p:spPr>
        <p:txBody>
          <a:bodyPr>
            <a:noAutofit/>
          </a:bodyPr>
          <a:lstStyle/>
          <a:p>
            <a:pPr marL="0" algn="ctr">
              <a:lnSpc>
                <a:spcPct val="150000"/>
              </a:lnSpc>
            </a:pPr>
            <a:endParaRPr lang="pt-BR" sz="2400" b="1" dirty="0">
              <a:latin typeface="Arial" pitchFamily="34" charset="0"/>
              <a:ea typeface="SimSun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pt-BR" sz="2400" b="1" dirty="0" smtClean="0">
              <a:solidFill>
                <a:srgbClr val="000000"/>
              </a:solidFill>
              <a:effectLst/>
              <a:latin typeface="Arial"/>
              <a:ea typeface="Calibri"/>
              <a:cs typeface="Mangal"/>
            </a:endParaRPr>
          </a:p>
          <a:p>
            <a:pPr algn="ctr">
              <a:lnSpc>
                <a:spcPct val="120000"/>
              </a:lnSpc>
            </a:pP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7" y="4365104"/>
            <a:ext cx="523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itchFamily="34" charset="0"/>
              </a:rPr>
              <a:t>Especializando: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Juan Jose Fuentes Melo Orientadora: Carolina Neves Fagundes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6005623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itchFamily="34" charset="0"/>
              </a:rPr>
              <a:t>Pelotas/RS.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arol\Desktop\aparelho-pres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9045">
            <a:off x="7114499" y="4485450"/>
            <a:ext cx="1706563" cy="124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2" descr="C:\Users\carol\Desktop\MESTRADO NUTRIÇÃO UFSC\2012-1\DISSERTAÇÃO\DISSERTAÇÃO junho\diabe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1011">
            <a:off x="5679550" y="4438017"/>
            <a:ext cx="1665288" cy="11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429891" y="2264452"/>
            <a:ext cx="8318573" cy="1655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Melhoria da Atenção à Saúde das Pessoas com Hipertensão e/ou Diabetes Mellitus na UBS Vila Rica, São Vicente do Sul/RS.</a:t>
            </a:r>
          </a:p>
        </p:txBody>
      </p:sp>
    </p:spTree>
    <p:extLst>
      <p:ext uri="{BB962C8B-B14F-4D97-AF65-F5344CB8AC3E}">
        <p14:creationId xmlns:p14="http://schemas.microsoft.com/office/powerpoint/2010/main" val="7189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183562" cy="61928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b="1" dirty="0" smtClean="0">
              <a:latin typeface="Arial" pitchFamily="34" charset="0"/>
              <a:ea typeface="SimSun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08524" y="1772816"/>
            <a:ext cx="8229600" cy="4525962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" panose="05000000000000000000" pitchFamily="2" charset="2"/>
              <a:buChar char="Ø"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2200" dirty="0" smtClean="0">
                <a:latin typeface="Arial" charset="0"/>
                <a:cs typeface="Arial" charset="0"/>
              </a:rPr>
              <a:t>Utilizamos os Cadernos de Atenção Básica do Ministério de Saúde nº 37 de HAS e nº 36 de DM, do ano 2013;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altLang="pt-BR" sz="2200" dirty="0" smtClean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2200" dirty="0" smtClean="0">
                <a:latin typeface="Arial" charset="0"/>
                <a:cs typeface="Arial" charset="0"/>
              </a:rPr>
              <a:t>Ficha-espelho disponibilizada pelo curso de especialização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2200" dirty="0" smtClean="0">
                <a:latin typeface="Arial" charset="0"/>
                <a:cs typeface="Arial" charset="0"/>
              </a:rPr>
              <a:t>Planilha coleta de dados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Capacitação da equipe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específico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Acolhimento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Sensibilização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da comunidade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endParaRPr lang="pt-BR" altLang="pt-BR" sz="2000" dirty="0" smtClean="0">
              <a:latin typeface="Arial" charset="0"/>
              <a:cs typeface="Arial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19438" y="404664"/>
            <a:ext cx="8318573" cy="1655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LOGÍSTICA</a:t>
            </a:r>
            <a:endParaRPr lang="pt-BR" sz="2400" b="1" dirty="0">
              <a:solidFill>
                <a:schemeClr val="bg1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468313" y="1844675"/>
            <a:ext cx="8359775" cy="1655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  <a:latin typeface="Arial" charset="0"/>
              </a:rPr>
              <a:t>OBJETIVOS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  <a:latin typeface="Arial" charset="0"/>
              </a:rPr>
              <a:t>METAS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  <a:latin typeface="Arial" charset="0"/>
              </a:rPr>
              <a:t>RESULTADOS</a:t>
            </a:r>
          </a:p>
        </p:txBody>
      </p:sp>
      <p:pic>
        <p:nvPicPr>
          <p:cNvPr id="5" name="Picture 2" descr="C:\Users\carol\Desktop\aparelho-pres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9045">
            <a:off x="5708650" y="4232275"/>
            <a:ext cx="2543175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C:\Users\carol\Desktop\MESTRADO NUTRIÇÃO UFSC\2012-1\DISSERTAÇÃO\DISSERTAÇÃO junho\diabe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1011">
            <a:off x="3689350" y="4468813"/>
            <a:ext cx="2478088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67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pt-BR" sz="2800" b="1" kern="150" dirty="0" smtClean="0">
                <a:solidFill>
                  <a:prstClr val="black"/>
                </a:solidFill>
                <a:latin typeface="Arial"/>
                <a:ea typeface="SimSun"/>
                <a:cs typeface="Mangal"/>
              </a:rPr>
              <a:t/>
            </a:r>
            <a:br>
              <a:rPr lang="pt-BR" sz="2800" b="1" kern="150" dirty="0" smtClean="0">
                <a:solidFill>
                  <a:prstClr val="black"/>
                </a:solidFill>
                <a:latin typeface="Arial"/>
                <a:ea typeface="SimSun"/>
                <a:cs typeface="Mangal"/>
              </a:rPr>
            </a:br>
            <a:r>
              <a:rPr lang="pt-BR" sz="2800" b="1" kern="150" dirty="0" smtClean="0">
                <a:solidFill>
                  <a:prstClr val="black"/>
                </a:solidFill>
                <a:latin typeface="Arial"/>
                <a:ea typeface="SimSun"/>
                <a:cs typeface="Mangal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Times New Roman"/>
                <a:ea typeface="SimSun"/>
                <a:cs typeface="Mangal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Times New Roman"/>
                <a:ea typeface="SimSun"/>
                <a:cs typeface="Mangal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495892"/>
            <a:ext cx="8496944" cy="52752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pt-BR" sz="2000" b="1" dirty="0" smtClean="0">
                <a:latin typeface="Arial" pitchFamily="34" charset="0"/>
                <a:ea typeface="SimSun"/>
                <a:cs typeface="Arial" pitchFamily="34" charset="0"/>
              </a:rPr>
              <a:t>Objetivo </a:t>
            </a:r>
            <a:r>
              <a:rPr lang="pt-BR" sz="2000" b="1" dirty="0">
                <a:latin typeface="Arial" pitchFamily="34" charset="0"/>
                <a:ea typeface="SimSun"/>
                <a:cs typeface="Arial" pitchFamily="34" charset="0"/>
              </a:rPr>
              <a:t>1:  Ampliar a cobertura de  usuários hipertensos e diabéticos </a:t>
            </a:r>
            <a:r>
              <a:rPr lang="pt-BR" sz="2000" b="1" dirty="0" smtClean="0">
                <a:latin typeface="Arial" pitchFamily="34" charset="0"/>
                <a:ea typeface="SimSun"/>
                <a:cs typeface="Arial" pitchFamily="34" charset="0"/>
              </a:rPr>
              <a:t>na UBS</a:t>
            </a:r>
            <a:endParaRPr lang="pt-BR" sz="2000" b="1" dirty="0">
              <a:latin typeface="Arial" pitchFamily="34" charset="0"/>
              <a:ea typeface="SimSun"/>
              <a:cs typeface="Arial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pt-BR" sz="2000" b="1" dirty="0">
                <a:latin typeface="Arial" pitchFamily="34" charset="0"/>
                <a:ea typeface="SimSun"/>
                <a:cs typeface="Arial" pitchFamily="34" charset="0"/>
              </a:rPr>
              <a:t>Meta  1.1:  </a:t>
            </a:r>
            <a:r>
              <a:rPr lang="pt-BR" sz="2000" dirty="0">
                <a:latin typeface="Arial" pitchFamily="34" charset="0"/>
                <a:ea typeface="SimSun"/>
                <a:cs typeface="Arial" pitchFamily="34" charset="0"/>
              </a:rPr>
              <a:t>Cadastrar  70%  dos  usuários  hipertensos  da  área  de </a:t>
            </a:r>
            <a:r>
              <a:rPr lang="pt-BR" sz="2000" dirty="0" smtClean="0">
                <a:latin typeface="Arial" pitchFamily="34" charset="0"/>
                <a:ea typeface="SimSun"/>
                <a:cs typeface="Arial" pitchFamily="34" charset="0"/>
              </a:rPr>
              <a:t>abrangência  </a:t>
            </a:r>
            <a:r>
              <a:rPr lang="pt-BR" sz="2000" dirty="0">
                <a:latin typeface="Arial" pitchFamily="34" charset="0"/>
                <a:ea typeface="SimSun"/>
                <a:cs typeface="Arial" pitchFamily="34" charset="0"/>
              </a:rPr>
              <a:t>no  Programa  de  Atenção  à  Hipertensão  Arterial  e  à  Diabetes </a:t>
            </a:r>
            <a:r>
              <a:rPr lang="pt-BR" sz="2000" dirty="0" smtClean="0">
                <a:latin typeface="Arial" pitchFamily="34" charset="0"/>
                <a:ea typeface="SimSun"/>
                <a:cs typeface="Arial" pitchFamily="34" charset="0"/>
              </a:rPr>
              <a:t>Mellitus </a:t>
            </a:r>
            <a:r>
              <a:rPr lang="pt-BR" sz="2000" dirty="0">
                <a:latin typeface="Arial" pitchFamily="34" charset="0"/>
                <a:ea typeface="SimSun"/>
                <a:cs typeface="Arial" pitchFamily="34" charset="0"/>
              </a:rPr>
              <a:t>da unidade de saúde.</a:t>
            </a:r>
            <a:endParaRPr lang="pt-BR" sz="2000" dirty="0" smtClean="0">
              <a:effectLst/>
              <a:latin typeface="Arial" pitchFamily="34" charset="0"/>
              <a:ea typeface="SimSun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4797152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endParaRPr lang="pt-BR" sz="2000" dirty="0"/>
          </a:p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Cobertura do programa de atenção ao hipertenso na unidade de saúde Vila Rica, município de São Vicente do Sul, </a:t>
            </a:r>
            <a:r>
              <a:rPr lang="pt-BR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RS</a:t>
            </a:r>
            <a:endParaRPr lang="pt-BR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1" y="2453654"/>
            <a:ext cx="7560839" cy="335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39752" y="3935950"/>
            <a:ext cx="795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91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79912" y="3219530"/>
            <a:ext cx="99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183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64088" y="245991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277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541" y="560331"/>
            <a:ext cx="8393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1.2: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100% dos usuários diabéticos da área de abrangência no Programa de Atenção à Hipertensão Arterial e à Diabetes Mellitus da unidade de saúde.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845"/>
              </p:ext>
            </p:extLst>
          </p:nvPr>
        </p:nvGraphicFramePr>
        <p:xfrm>
          <a:off x="755576" y="2060848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354540" y="5949280"/>
            <a:ext cx="8465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Figura 2.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Cobertura do programa de atenção ao diabético na unidade de saúde Vila Rica, município de São Vicente do Sul, RS.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95736" y="3938529"/>
            <a:ext cx="795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30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54353" y="3388807"/>
            <a:ext cx="99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52346" y="267890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109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8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5949280"/>
            <a:ext cx="8352928" cy="57680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700" b="1" kern="150" dirty="0">
                <a:latin typeface="Arial"/>
                <a:ea typeface="SimSun"/>
                <a:cs typeface="Mangal"/>
              </a:rPr>
              <a:t/>
            </a:r>
            <a:br>
              <a:rPr lang="pt-BR" sz="2700" b="1" kern="150" dirty="0">
                <a:latin typeface="Arial"/>
                <a:ea typeface="SimSun"/>
                <a:cs typeface="Mangal"/>
              </a:rPr>
            </a:br>
            <a:r>
              <a:rPr lang="pt-BR" sz="2700" b="1" kern="150" dirty="0" smtClean="0">
                <a:ea typeface="SimSun"/>
                <a:cs typeface="Mangal"/>
              </a:rPr>
              <a:t>.</a:t>
            </a:r>
            <a:r>
              <a:rPr lang="pt-BR" b="1" kern="150" dirty="0" smtClean="0">
                <a:effectLst/>
                <a:latin typeface="Arial"/>
                <a:ea typeface="SimSun"/>
                <a:cs typeface="Mangal"/>
              </a:rPr>
              <a:t> </a:t>
            </a:r>
            <a:r>
              <a:rPr lang="pt-BR" dirty="0" smtClean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pt-BR" dirty="0" smtClean="0">
                <a:effectLst/>
                <a:latin typeface="Times New Roman"/>
                <a:ea typeface="SimSun"/>
                <a:cs typeface="Mangal"/>
              </a:rPr>
            </a:br>
            <a:r>
              <a:rPr lang="pt-BR" dirty="0" smtClean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pt-BR" dirty="0" smtClean="0">
                <a:effectLst/>
                <a:latin typeface="Times New Roman"/>
                <a:ea typeface="SimSun"/>
                <a:cs typeface="Mangal"/>
              </a:rPr>
            </a:br>
            <a:r>
              <a:rPr lang="pt-BR" dirty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pt-BR" dirty="0">
                <a:effectLst/>
                <a:latin typeface="Times New Roman"/>
                <a:ea typeface="SimSun"/>
                <a:cs typeface="Mangal"/>
              </a:rPr>
            </a:br>
            <a:r>
              <a:rPr lang="pt-BR" dirty="0" smtClean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pt-BR" dirty="0" smtClean="0">
                <a:effectLst/>
                <a:latin typeface="Times New Roman"/>
                <a:ea typeface="SimSun"/>
                <a:cs typeface="Mangal"/>
              </a:rPr>
            </a:br>
            <a:r>
              <a:rPr lang="pt-BR" dirty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pt-BR" dirty="0">
                <a:effectLst/>
                <a:latin typeface="Times New Roman"/>
                <a:ea typeface="SimSun"/>
                <a:cs typeface="Mangal"/>
              </a:rPr>
            </a:br>
            <a:r>
              <a:rPr lang="pt-BR" dirty="0" smtClean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pt-BR" dirty="0" smtClean="0">
                <a:effectLst/>
                <a:latin typeface="Times New Roman"/>
                <a:ea typeface="SimSun"/>
                <a:cs typeface="Mangal"/>
              </a:rPr>
            </a:br>
            <a:r>
              <a:rPr lang="pt-BR" dirty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pt-BR" dirty="0">
                <a:effectLst/>
                <a:latin typeface="Times New Roman"/>
                <a:ea typeface="SimSun"/>
                <a:cs typeface="Mangal"/>
              </a:rPr>
            </a:br>
            <a:r>
              <a:rPr lang="pt-BR" dirty="0" smtClean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pt-BR" dirty="0" smtClean="0">
                <a:effectLst/>
                <a:latin typeface="Times New Roman"/>
                <a:ea typeface="SimSun"/>
                <a:cs typeface="Mangal"/>
              </a:rPr>
            </a:br>
            <a:r>
              <a:rPr lang="pt-BR" dirty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pt-BR" dirty="0">
                <a:effectLst/>
                <a:latin typeface="Times New Roman"/>
                <a:ea typeface="SimSun"/>
                <a:cs typeface="Mangal"/>
              </a:rPr>
            </a:br>
            <a:r>
              <a:rPr lang="pt-BR" dirty="0" smtClean="0">
                <a:effectLst/>
                <a:latin typeface="Times New Roman"/>
                <a:ea typeface="SimSun"/>
                <a:cs typeface="Mangal"/>
              </a:rPr>
              <a:t/>
            </a:r>
            <a:br>
              <a:rPr lang="pt-BR" dirty="0" smtClean="0">
                <a:effectLst/>
                <a:latin typeface="Times New Roman"/>
                <a:ea typeface="SimSun"/>
                <a:cs typeface="Mangal"/>
              </a:rPr>
            </a:br>
            <a:r>
              <a:rPr lang="pt-BR" sz="1800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Figura </a:t>
            </a: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3. </a:t>
            </a:r>
            <a:r>
              <a:rPr lang="pt-BR" sz="1800" b="0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Proporção de hipertensos com o exame clínico em dia de acordo com o protocolo na UBS Vila Rica, município de São Vicente do </a:t>
            </a:r>
            <a:r>
              <a:rPr lang="pt-BR" sz="1800" b="0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Sul, RS</a:t>
            </a:r>
            <a:r>
              <a:rPr lang="pt-BR" sz="1800" b="0" dirty="0" smtClean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pt-BR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47215" y="404193"/>
            <a:ext cx="8183562" cy="1944687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pt-BR" sz="2000" b="1" kern="15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Objetivo 2:  Melhorar a qualidade da atenção aos usuários hipertensos e\ou </a:t>
            </a:r>
            <a:r>
              <a:rPr lang="pt-BR" sz="2000" b="1" kern="15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diabéticos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pt-BR" sz="2000" b="1" kern="15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Meta  </a:t>
            </a:r>
            <a:r>
              <a:rPr lang="pt-BR" sz="2000" b="1" kern="15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2.1</a:t>
            </a:r>
            <a:r>
              <a:rPr lang="pt-BR" sz="2000" kern="15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:  Realizar  exame  clínico  apropriado  em  100%  dos  usuários </a:t>
            </a:r>
            <a:r>
              <a:rPr lang="pt-BR" sz="2000" kern="15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hipertensos</a:t>
            </a:r>
          </a:p>
          <a:p>
            <a:pPr algn="just">
              <a:spcAft>
                <a:spcPts val="1000"/>
              </a:spcAft>
            </a:pPr>
            <a:endParaRPr lang="pt-BR" sz="22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0" y="2420888"/>
            <a:ext cx="7200800" cy="333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24336" y="2082334"/>
            <a:ext cx="979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90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56607" y="2065009"/>
            <a:ext cx="99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182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26563" y="206630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276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3528" y="5877272"/>
            <a:ext cx="8424936" cy="64792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/>
            </a:r>
            <a:br>
              <a:rPr lang="pt-BR" sz="1600" b="1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r>
              <a:rPr lang="pt-BR" sz="1600" b="1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pt-BR" sz="1600" b="1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pt-BR" sz="1600" dirty="0" smtClean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Figura </a:t>
            </a:r>
            <a:r>
              <a:rPr lang="pt-BR" sz="1600" dirty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4. </a:t>
            </a:r>
            <a:r>
              <a:rPr lang="pt-BR" sz="1600" b="0" dirty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Proporção de diabéticos com o exame clínico em dia de acordo com o protocolo na UBS Vila Rica, município de São Vicente do Sul, RS</a:t>
            </a:r>
            <a:r>
              <a:rPr lang="pt-BR" sz="1600" b="0" dirty="0" smtClean="0">
                <a:solidFill>
                  <a:schemeClr val="tx1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pt-BR" sz="1600" b="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80219" y="548680"/>
            <a:ext cx="8183562" cy="433863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Meta 2.2: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Realizar exame clínico apropriado em 100% dos usuários diabéticos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5" y="2204864"/>
            <a:ext cx="7269093" cy="368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73829" y="1878463"/>
            <a:ext cx="979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28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06100" y="1861138"/>
            <a:ext cx="99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59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76056" y="186243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107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3528" y="5750711"/>
            <a:ext cx="8496944" cy="107950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Figura 5. </a:t>
            </a:r>
            <a:r>
              <a:rPr lang="pt-BR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Proporção de hipertensos com os exames complementares em dia de acordo com o protocolo na UBS Vila Rica, município de São Vicente do Sul, RS.</a:t>
            </a:r>
            <a:br>
              <a:rPr lang="pt-BR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pt-BR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537319"/>
            <a:ext cx="8183562" cy="418782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b="1" dirty="0">
                <a:latin typeface="Arial" pitchFamily="34" charset="0"/>
                <a:ea typeface="+mj-ea"/>
                <a:cs typeface="Arial" pitchFamily="34" charset="0"/>
              </a:rPr>
              <a:t>Meta 2.3: </a:t>
            </a:r>
            <a:r>
              <a:rPr lang="pt-BR" sz="2000" dirty="0">
                <a:latin typeface="Arial" pitchFamily="34" charset="0"/>
                <a:ea typeface="+mj-ea"/>
                <a:cs typeface="Arial" pitchFamily="34" charset="0"/>
              </a:rPr>
              <a:t>Garantir a 100% dos usuários hipertensos a realização de exames complementares em dia de acordo com o protocolo.</a:t>
            </a:r>
            <a:r>
              <a:rPr lang="pt-BR" sz="24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ea typeface="+mj-ea"/>
                <a:cs typeface="Arial" pitchFamily="34" charset="0"/>
              </a:rPr>
            </a:b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32848"/>
            <a:ext cx="7009995" cy="377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11760" y="1508575"/>
            <a:ext cx="979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28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79912" y="1483491"/>
            <a:ext cx="99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59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43760" y="148478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107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5445224"/>
            <a:ext cx="8352928" cy="115252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/>
            </a:r>
            <a:br>
              <a:rPr lang="pt-BR" sz="2800" b="1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pt-BR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Figura </a:t>
            </a:r>
            <a:r>
              <a:rPr lang="pt-BR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6. </a:t>
            </a:r>
            <a:r>
              <a:rPr lang="pt-BR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Proporção de diabéticos com os exames complementares em dia de acordo com o protocolo na UBS Vila Rica, município de São Vicente do Sul, RS</a:t>
            </a:r>
            <a:r>
              <a:rPr lang="pt-BR" sz="1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pt-B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183562" cy="4187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b="1" dirty="0" smtClean="0">
              <a:solidFill>
                <a:srgbClr val="000000"/>
              </a:solidFill>
              <a:latin typeface="Arial"/>
              <a:ea typeface="Calibri"/>
              <a:cs typeface="+mj-cs"/>
            </a:endParaRPr>
          </a:p>
          <a:p>
            <a:pPr marL="0" indent="0" algn="just"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Meta 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2.4: 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Garantir a 100% dos usuários diabéticos a realização de exames complementares em dia de acordo com o protocolo. </a:t>
            </a:r>
            <a:br>
              <a:rPr lang="pt-BR" sz="2000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</a:br>
            <a:endParaRPr lang="pt-BR" sz="24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43433911"/>
              </p:ext>
            </p:extLst>
          </p:nvPr>
        </p:nvGraphicFramePr>
        <p:xfrm>
          <a:off x="971600" y="2204864"/>
          <a:ext cx="72008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68442" y="1837657"/>
            <a:ext cx="979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28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00713" y="1820332"/>
            <a:ext cx="997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59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70669" y="182162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107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3860800"/>
            <a:ext cx="8183562" cy="217487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effectLst/>
                <a:latin typeface="Arial"/>
              </a:rPr>
              <a:t/>
            </a:r>
            <a:br>
              <a:rPr lang="pt-BR" sz="2400" b="1" dirty="0" smtClean="0">
                <a:effectLst/>
                <a:latin typeface="Arial"/>
              </a:rPr>
            </a:br>
            <a:r>
              <a:rPr lang="pt-BR" sz="2400" b="1" dirty="0">
                <a:latin typeface="Arial"/>
              </a:rPr>
              <a:t/>
            </a:r>
            <a:br>
              <a:rPr lang="pt-BR" sz="2400" b="1" dirty="0">
                <a:latin typeface="Arial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8183562" cy="5491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Meta 2.5: </a:t>
            </a:r>
            <a:r>
              <a:rPr lang="pt-BR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Priorizar a prescrição de medicamentos da farmácia popular para 100% dos usuários hipertensos cadastrados na unidade de saúde</a:t>
            </a:r>
            <a:r>
              <a:rPr lang="pt-BR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b="1" dirty="0">
                <a:latin typeface="Arial" pitchFamily="34" charset="0"/>
                <a:ea typeface="+mj-ea"/>
                <a:cs typeface="Arial" pitchFamily="34" charset="0"/>
              </a:rPr>
              <a:t>Meta </a:t>
            </a:r>
            <a:r>
              <a:rPr lang="pt-BR" sz="2200" b="1" dirty="0" smtClean="0">
                <a:latin typeface="Arial" pitchFamily="34" charset="0"/>
                <a:ea typeface="+mj-ea"/>
                <a:cs typeface="Arial" pitchFamily="34" charset="0"/>
              </a:rPr>
              <a:t>2.6</a:t>
            </a:r>
            <a:r>
              <a:rPr lang="pt-BR" sz="2200" b="1" dirty="0"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pt-BR" sz="2200" dirty="0">
                <a:latin typeface="Arial" pitchFamily="34" charset="0"/>
                <a:ea typeface="+mj-ea"/>
                <a:cs typeface="Arial" pitchFamily="34" charset="0"/>
              </a:rPr>
              <a:t>Priorizar a prescrição de medicamentos da farmácia popular para 100% dos usuários diabéticos cadastrados na unidade de saúde</a:t>
            </a:r>
            <a:r>
              <a:rPr lang="pt-BR" sz="22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27326" y="4131433"/>
            <a:ext cx="8318573" cy="129572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  <a:endParaRPr lang="pt-BR" alt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183562" cy="55626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Meta 2.7: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Realizar avaliação da necessidade de atendimento odontológico em 100% dos usuários hipertensos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2.8: 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Realizar avaliação da necessidade de atendimento odontológico em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100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% dos usuários diabéticos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pt-BR" sz="32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27326" y="4131433"/>
            <a:ext cx="8318573" cy="129572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  <a:endParaRPr lang="pt-BR" alt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8229600" cy="557688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Clr>
                <a:srgbClr val="93A299"/>
              </a:buClr>
              <a:buNone/>
            </a:pPr>
            <a:endParaRPr lang="pt-BR" sz="2400" dirty="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93A299"/>
              </a:buClr>
              <a:buNone/>
            </a:pPr>
            <a:endParaRPr lang="pt-BR" sz="24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cardiovasculares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causa de morbimortalidade na população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arterial sistêmica (HAS) e o Diabetes mellitus (DM) são atualmente duas das mais comuns e severas no mundo.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26515" y="348680"/>
            <a:ext cx="8318573" cy="1655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INTRODUÇÃO</a:t>
            </a:r>
            <a:endParaRPr lang="pt-BR" sz="3600" b="1" dirty="0">
              <a:solidFill>
                <a:schemeClr val="bg1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183562" cy="53467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>
                <a:latin typeface="Arial" pitchFamily="34" charset="0"/>
                <a:ea typeface="+mj-ea"/>
                <a:cs typeface="Arial" pitchFamily="34" charset="0"/>
              </a:rPr>
              <a:t>Objetivo 3: Melhorar a adesão das pessoas com hipertensão e/ou diabetes ao programa</a:t>
            </a:r>
            <a:r>
              <a:rPr lang="pt-BR" sz="2000" b="1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3.1: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Buscar 100%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dos usuários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 faltosos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às consultas 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unidade de saúde conforme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periodicidade recomendada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Meta  3.2: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Buscar  100%  dos  usuários  diabéticos  faltosos  às  consultas  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unidade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saúde conforme a periodicidade recomendada.</a:t>
            </a:r>
          </a:p>
          <a:p>
            <a:pPr algn="just"/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27324" y="4509120"/>
            <a:ext cx="8318573" cy="129572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  <a:endParaRPr lang="pt-BR" alt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/>
          </a:bodyPr>
          <a:lstStyle/>
          <a:p>
            <a:r>
              <a:rPr lang="pt-BR" sz="2800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smtClean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29600" cy="518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ea typeface="+mj-ea"/>
                <a:cs typeface="Arial" pitchFamily="34" charset="0"/>
              </a:rPr>
              <a:t>Objetivo 4: Melhorar o registro das informações.</a:t>
            </a:r>
            <a:br>
              <a:rPr lang="pt-BR" sz="2200" b="1" dirty="0" smtClean="0">
                <a:latin typeface="Arial" pitchFamily="34" charset="0"/>
                <a:ea typeface="+mj-ea"/>
                <a:cs typeface="Arial" pitchFamily="34" charset="0"/>
              </a:rPr>
            </a:b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Manter ficha de acompanhamento de 100% dos usuários hipertensos cadastradas na unidade de saúde.</a:t>
            </a:r>
          </a:p>
          <a:p>
            <a:pPr marL="0" indent="0" algn="just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4.2: 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Manter ficha de acompanhamento de 100% dos  usuários  diabéticos cadastrados na unidade de saúde.</a:t>
            </a:r>
            <a:endParaRPr lang="pt-B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27324" y="4293096"/>
            <a:ext cx="8318573" cy="129572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  <a:endParaRPr lang="pt-BR" alt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8183562" cy="53467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>
                <a:latin typeface="Arial" pitchFamily="34" charset="0"/>
                <a:ea typeface="+mj-ea"/>
                <a:cs typeface="Arial" pitchFamily="34" charset="0"/>
              </a:rPr>
              <a:t>Objetivo 5: Mapear as pessoas hipertensas e diabéticas de risco para doença cardiovascular</a:t>
            </a:r>
            <a:r>
              <a:rPr lang="pt-BR" sz="2200" b="1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5.1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: Realizar estratificação do risco cardiovascular em 100%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dos usuários hipertensos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cadastradas na unidade de saúde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Meta 5.2: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Realizar estratificação do risco cardiovascular em 100% dos usuários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cadastrados na unidade de saúde.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17745" y="4653136"/>
            <a:ext cx="8318573" cy="129572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  <a:endParaRPr lang="pt-BR" alt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183562" cy="57785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200" b="1" dirty="0">
                <a:latin typeface="Arial" pitchFamily="34" charset="0"/>
                <a:ea typeface="+mj-ea"/>
                <a:cs typeface="Arial" pitchFamily="34" charset="0"/>
              </a:rPr>
              <a:t>Objetivo 6: Promover a saúde das pessoas com hipertensão e/ou </a:t>
            </a:r>
            <a:r>
              <a:rPr lang="pt-BR" sz="2200" b="1" dirty="0" smtClean="0">
                <a:latin typeface="Arial" pitchFamily="34" charset="0"/>
                <a:ea typeface="+mj-ea"/>
                <a:cs typeface="Arial" pitchFamily="34" charset="0"/>
              </a:rPr>
              <a:t>diabetes.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6.1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: Garantir orientação nutricional sobre alimentação saudável a 100%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dos usuários hipertensos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22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Meta 6.2: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Garantir orientação nutricional sobre alimentação saudável a 100%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dos usuários diabéticos.</a:t>
            </a:r>
          </a:p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6.3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Garantir orientação em relação à prática regular de atividade física a 100% dos usuários hipertensas.</a:t>
            </a:r>
          </a:p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6.4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Garantir orientação em relação à prática regular de atividade física a 100% dos usuários diabéticos.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002587" cy="541972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6.5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Garantir orientação sobre os riscos do tabagismo a 100% dos usuários hipertensos</a:t>
            </a: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6.6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Garantir orientação sobre os riscos do tabagismo a 100% dos usuários diabéticos</a:t>
            </a: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6.7: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orientação sobre higiene bucal a 100% dos usuários hipertensos.    </a:t>
            </a:r>
          </a:p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6.8: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orientação sobre higiene bucal a 100% dos usuários diabéticos.</a:t>
            </a:r>
          </a:p>
          <a:p>
            <a:pPr lvl="0" algn="just">
              <a:lnSpc>
                <a:spcPct val="150000"/>
              </a:lnSpc>
              <a:buClr>
                <a:srgbClr val="F07F09"/>
              </a:buClr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43957" y="5013176"/>
            <a:ext cx="8318573" cy="129572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  <a:endParaRPr lang="pt-BR" altLang="pt-BR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468313" y="1844675"/>
            <a:ext cx="8359775" cy="1655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Arial" charset="0"/>
              </a:rPr>
              <a:t>DISCUSSÃO</a:t>
            </a:r>
            <a:endParaRPr lang="pt-BR" altLang="pt-BR" sz="3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2" descr="C:\Users\carol\Desktop\aparelho-pres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9045">
            <a:off x="5708650" y="4232275"/>
            <a:ext cx="2543175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C:\Users\carol\Desktop\MESTRADO NUTRIÇÃO UFSC\2012-1\DISSERTAÇÃO\DISSERTAÇÃO junho\diabe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1011">
            <a:off x="3689350" y="4468813"/>
            <a:ext cx="2478088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9473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229600" cy="53609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 intervenção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permitiu a capacitação da equipe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Melhorou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o desempenho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da equipe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Integração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 união entre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os membros da equipe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Antes 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as  atividades  de  atenção  eram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concentradas 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na  enfermeira  ou 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no  médico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Atenção 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um maior número  de  pessoas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alcançando  todas  as  comunidades  da  área  da abrangência  da  unidade  incluindo  as  mais 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distantes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ACS tem melhor conhecimento de sua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população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Melhor 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controle  e monitoramento dos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usuários por meio da ficha-espelho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53664" y="1988840"/>
            <a:ext cx="8359775" cy="1655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BR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 já está incorporada à</a:t>
            </a:r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rotina do serviço e vai continuar em andamento. </a:t>
            </a:r>
            <a:endParaRPr lang="pt-BR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468313" y="1844675"/>
            <a:ext cx="8359775" cy="1655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Arial" charset="0"/>
              </a:rPr>
              <a:t>REFLEXÃO CRÍTICA SOBRE O PROCESSO DE APRENDIZAGEM</a:t>
            </a:r>
            <a:endParaRPr lang="pt-BR" altLang="pt-BR" sz="3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2" descr="C:\Users\carol\Desktop\aparelho-pres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9045">
            <a:off x="5708650" y="4232275"/>
            <a:ext cx="2543175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C:\Users\carol\Desktop\MESTRADO NUTRIÇÃO UFSC\2012-1\DISSERTAÇÃO\DISSERTAÇÃO junho\diabe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1011">
            <a:off x="3689350" y="4468813"/>
            <a:ext cx="2478088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498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476672"/>
            <a:ext cx="8229600" cy="5832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Experiência 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nova,  boa  e  muito  interessante  </a:t>
            </a:r>
            <a:endParaRPr lang="pt-BR" sz="22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Método de e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nsino novo,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uma nova língua, protocolos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novos...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Confesso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que achei que não ia dar certo, que eu não iria </a:t>
            </a: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conseguir....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Fiquei impressionado com os ótimos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Mangal"/>
              </a:rPr>
              <a:t>resultados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Mangal"/>
              </a:rPr>
              <a:t>alcançados na melhoria do trabalho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Mangal"/>
              </a:rPr>
              <a:t>na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Mangal"/>
              </a:rPr>
              <a:t>unidade e do nível de vida da população de minha área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Mangal"/>
              </a:rPr>
              <a:t>saúde</a:t>
            </a:r>
            <a:endParaRPr lang="pt-BR" sz="2400" dirty="0">
              <a:latin typeface="Times New Roman"/>
              <a:ea typeface="SimSun"/>
              <a:cs typeface="Mangal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t-BR" sz="22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29600" cy="56499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kern="15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  <a:endParaRPr lang="pt-BR" sz="2400" kern="150" dirty="0" smtClean="0">
              <a:solidFill>
                <a:prstClr val="black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b="1" u="sng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Município </a:t>
            </a:r>
            <a:r>
              <a:rPr lang="pt-BR" sz="2400" b="1" u="sng" kern="15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de São Vicente do </a:t>
            </a:r>
            <a:r>
              <a:rPr lang="pt-BR" sz="2400" b="1" u="sng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Sul/Rio </a:t>
            </a:r>
            <a:r>
              <a:rPr lang="pt-BR" sz="2400" b="1" u="sng" kern="15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Grande do </a:t>
            </a:r>
            <a:r>
              <a:rPr lang="pt-BR" sz="2400" b="1" u="sng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Sul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u="sng" kern="150" dirty="0" smtClean="0">
              <a:solidFill>
                <a:prstClr val="black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População: 9000 habitantes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kern="150" dirty="0" smtClean="0">
              <a:solidFill>
                <a:prstClr val="black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 </a:t>
            </a:r>
            <a:r>
              <a:rPr lang="pt-BR" sz="2400" kern="15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município possui atualmente 03 Unidades Básicas de Saúde (UBS) todas </a:t>
            </a: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mistas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kern="150" dirty="0" smtClean="0">
              <a:solidFill>
                <a:prstClr val="black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Temos NASF, hospital, dois laboratórios vinculados ao SUS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kern="150" dirty="0" smtClean="0">
              <a:solidFill>
                <a:prstClr val="black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Não temos CEO e nem serviço de atenção especializada</a:t>
            </a:r>
          </a:p>
        </p:txBody>
      </p:sp>
    </p:spTree>
    <p:extLst>
      <p:ext uri="{BB962C8B-B14F-4D97-AF65-F5344CB8AC3E}">
        <p14:creationId xmlns:p14="http://schemas.microsoft.com/office/powerpoint/2010/main" val="24014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93A299"/>
              </a:buClr>
              <a:buNone/>
            </a:pPr>
            <a:r>
              <a:rPr lang="pt-BR" sz="6000" b="1" dirty="0" smtClean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Obrigado!</a:t>
            </a:r>
            <a:endParaRPr lang="pt-BR" sz="6000" b="1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6000" dirty="0"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7170" name="Picture 2" descr="C:\Users\User\Downloads\20150401_152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51000"/>
            <a:ext cx="2952328" cy="43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20150423_140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51000"/>
            <a:ext cx="3240360" cy="43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51000"/>
            <a:ext cx="2664296" cy="440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496944" cy="55768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UBS Vila Rica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uma UBS Tradicional/Rural e atende a sete comunidades do interior do município (a mais longe fica a 20km da UBS e se chama Loreto)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UBS tem uma população na área adstrita de 3100 usuários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Estamos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totalmente vinculados com o Sistema Único de Saúde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SUS)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Temos uma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equipe de saúde composta por um Médico Geral, uma Enfermeira, um Técnico de Enfermagem, um dentista, uma Técnica de Dentista, seis Agentes de saúde, uma Nutricionista, uma Psicóloga e um Educador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físico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http://www.saude.rs.gov.br/upload/1338329432_ubscom%20FAM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3" y="404664"/>
            <a:ext cx="23661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8229600" cy="507365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" pitchFamily="34" charset="0"/>
              <a:ea typeface="SimSun"/>
              <a:cs typeface="Arial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ea typeface="SimSun"/>
                <a:cs typeface="Arial" pitchFamily="34" charset="0"/>
              </a:rPr>
              <a:t>Em </a:t>
            </a:r>
            <a:r>
              <a:rPr lang="pt-BR" sz="2200" dirty="0">
                <a:latin typeface="Arial" pitchFamily="34" charset="0"/>
                <a:ea typeface="SimSun"/>
                <a:cs typeface="Arial" pitchFamily="34" charset="0"/>
              </a:rPr>
              <a:t>relação à atenção a saúde dos usuários com hipertensão arterial sistêmica (HAS) e/ou diabetes mellitus (DM) </a:t>
            </a:r>
            <a:r>
              <a:rPr lang="pt-BR" sz="2200" dirty="0" smtClean="0">
                <a:latin typeface="Arial" pitchFamily="34" charset="0"/>
                <a:ea typeface="SimSun"/>
                <a:cs typeface="Arial" pitchFamily="34" charset="0"/>
              </a:rPr>
              <a:t>antes da intervenção em </a:t>
            </a:r>
            <a:r>
              <a:rPr lang="pt-BR" sz="2200" dirty="0">
                <a:latin typeface="Arial" pitchFamily="34" charset="0"/>
                <a:ea typeface="SimSun"/>
                <a:cs typeface="Arial" pitchFamily="34" charset="0"/>
              </a:rPr>
              <a:t>nossa unidade </a:t>
            </a:r>
            <a:r>
              <a:rPr lang="pt-BR" sz="2200" dirty="0" smtClean="0">
                <a:latin typeface="Arial" pitchFamily="34" charset="0"/>
                <a:ea typeface="SimSun"/>
                <a:cs typeface="Arial" pitchFamily="34" charset="0"/>
              </a:rPr>
              <a:t>tínhamos </a:t>
            </a:r>
            <a:r>
              <a:rPr lang="pt-BR" sz="2200" dirty="0">
                <a:latin typeface="Arial" pitchFamily="34" charset="0"/>
                <a:ea typeface="SimSun"/>
                <a:cs typeface="Arial" pitchFamily="34" charset="0"/>
              </a:rPr>
              <a:t>350 usuários hipertensos representando um percentual de cobertura de 52% e 180 usuários diabéticos o que representa um percentual de cobertura de 94%. Estes usuários recebem atendimento todos os dias na UBS, não há um dia especifico para os atendimentos e os mesmos são feitos de forma espontânea.</a:t>
            </a:r>
            <a:endParaRPr lang="pt-BR" sz="2200" dirty="0" smtClean="0">
              <a:effectLst/>
              <a:latin typeface="Arial" pitchFamily="34" charset="0"/>
              <a:ea typeface="SimSun"/>
              <a:cs typeface="Arial" pitchFamily="34" charset="0"/>
            </a:endParaRPr>
          </a:p>
        </p:txBody>
      </p:sp>
      <p:pic>
        <p:nvPicPr>
          <p:cNvPr id="4" name="Picture 2" descr="C:\Users\carol\Desktop\aparelho-pres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9045">
            <a:off x="6602380" y="5118223"/>
            <a:ext cx="1706563" cy="124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2" descr="C:\Users\carol\Desktop\MESTRADO NUTRIÇÃO UFSC\2012-1\DISSERTAÇÃO\DISSERTAÇÃO junho\diabe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1011">
            <a:off x="5167431" y="5070790"/>
            <a:ext cx="1665288" cy="11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190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 fontScale="90000"/>
          </a:bodyPr>
          <a:lstStyle/>
          <a:p>
            <a:pPr marL="685800" lvl="0" indent="-6858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pt-BR" sz="3000" b="1" kern="150" dirty="0" smtClean="0">
                <a:solidFill>
                  <a:prstClr val="black"/>
                </a:solidFill>
                <a:latin typeface="Arial"/>
                <a:ea typeface="SimSun"/>
                <a:cs typeface="Mangal"/>
              </a:rPr>
              <a:t/>
            </a:r>
            <a:br>
              <a:rPr lang="pt-BR" sz="3000" b="1" kern="150" dirty="0" smtClean="0">
                <a:solidFill>
                  <a:prstClr val="black"/>
                </a:solidFill>
                <a:latin typeface="Arial"/>
                <a:ea typeface="SimSun"/>
                <a:cs typeface="Mangal"/>
              </a:rPr>
            </a:b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10918" y="1700808"/>
            <a:ext cx="8183563" cy="433228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  </a:t>
            </a:r>
          </a:p>
          <a:p>
            <a:pPr marL="0" lv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Melhorar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a atenção à saúde das pessoas com hipertensão e/ou diabetes, com 20 anos ou mais de idade, da área de abrangência da UBS Vila Rica, no Município de São Vicente do Sul, Estado do Rio Grande do Sul.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43414" y="404664"/>
            <a:ext cx="8318573" cy="1655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OBJETIVO GERAL</a:t>
            </a:r>
            <a:endParaRPr lang="pt-BR" sz="3600" b="1" dirty="0">
              <a:solidFill>
                <a:schemeClr val="bg1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 smtClean="0">
                <a:effectLst/>
                <a:latin typeface="Arial"/>
                <a:ea typeface="SimSun"/>
                <a:cs typeface="Mangal"/>
              </a:rPr>
              <a:t/>
            </a:r>
            <a:br>
              <a:rPr lang="pt-BR" b="1" dirty="0" smtClean="0">
                <a:effectLst/>
                <a:latin typeface="Arial"/>
                <a:ea typeface="SimSun"/>
                <a:cs typeface="Mangal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692696"/>
            <a:ext cx="8183562" cy="4986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sz="2800" dirty="0" smtClean="0">
              <a:ea typeface="SimSu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3800" b="1" dirty="0">
                <a:latin typeface="Times New Roman"/>
                <a:ea typeface="SimSun"/>
                <a:cs typeface="Mangal"/>
              </a:rPr>
              <a:t/>
            </a:r>
            <a:br>
              <a:rPr lang="pt-BR" sz="3800" b="1" dirty="0">
                <a:latin typeface="Times New Roman"/>
                <a:ea typeface="SimSun"/>
                <a:cs typeface="Mangal"/>
              </a:rPr>
            </a:br>
            <a:endParaRPr lang="pt-BR" dirty="0">
              <a:ea typeface="SimSun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2800" dirty="0" smtClean="0">
                <a:ea typeface="SimSun"/>
              </a:rPr>
              <a:t> </a:t>
            </a:r>
            <a:endParaRPr lang="pt-BR" sz="28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89466" y="2204865"/>
            <a:ext cx="8229600" cy="3949898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A intervenção foi realizada na Unidade Básica de Saúde (UBS) Vila Rica, no Município de São Vicente do Sul/RS;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Público alvo: pessoas hipertensas e diabéticas da área da UBS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Período de 12 semanas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Ações estruturadas dentro de quatro eixos temáticos: </a:t>
            </a:r>
          </a:p>
          <a:p>
            <a:pPr lvl="1" algn="just">
              <a:defRPr/>
            </a:pPr>
            <a:r>
              <a:rPr lang="pt-BR" altLang="pt-BR" sz="1800" dirty="0" smtClean="0">
                <a:latin typeface="Arial" charset="0"/>
                <a:cs typeface="Arial" charset="0"/>
              </a:rPr>
              <a:t>Monitoramento e Avaliação</a:t>
            </a:r>
          </a:p>
          <a:p>
            <a:pPr lvl="1" algn="just">
              <a:defRPr/>
            </a:pPr>
            <a:r>
              <a:rPr lang="pt-BR" altLang="pt-BR" sz="1800" dirty="0" smtClean="0">
                <a:latin typeface="Arial" charset="0"/>
                <a:cs typeface="Arial" charset="0"/>
              </a:rPr>
              <a:t>Organização e Gestão do Serviço</a:t>
            </a:r>
          </a:p>
          <a:p>
            <a:pPr lvl="1" algn="just">
              <a:defRPr/>
            </a:pPr>
            <a:r>
              <a:rPr lang="pt-BR" altLang="pt-BR" sz="1800" dirty="0" smtClean="0">
                <a:latin typeface="Arial" charset="0"/>
                <a:cs typeface="Arial" charset="0"/>
              </a:rPr>
              <a:t>Engajamento Público</a:t>
            </a:r>
          </a:p>
          <a:p>
            <a:pPr lvl="1" algn="just">
              <a:defRPr/>
            </a:pPr>
            <a:r>
              <a:rPr lang="pt-BR" altLang="pt-BR" sz="1800" dirty="0" smtClean="0">
                <a:latin typeface="Arial" charset="0"/>
                <a:cs typeface="Arial" charset="0"/>
              </a:rPr>
              <a:t>Qualificação da Prática Clínica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96455" y="332656"/>
            <a:ext cx="8318573" cy="1655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METODOLOGIA</a:t>
            </a:r>
            <a:endParaRPr lang="pt-BR" sz="2400" b="1" dirty="0">
              <a:solidFill>
                <a:schemeClr val="bg1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8229600" cy="54737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b="1" u="sng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Ações: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Organização do serviço com a implantação da consulta programada e da ficha espelho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Cadastramento das pessoas hipertensas e diabéticas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Atendimento clínico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priorizado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Visita domiciliar com busca ativa aos faltosos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Grupo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de para pessoas hipertensas e/ou diabéticas</a:t>
            </a:r>
            <a:endParaRPr lang="pt-BR" sz="2400" dirty="0" smtClean="0">
              <a:latin typeface="Arial" pitchFamily="34" charset="0"/>
              <a:ea typeface="SimSun"/>
              <a:cs typeface="Arial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620688"/>
            <a:ext cx="8229600" cy="547370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2400" b="1" u="sng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Ações: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400" b="1" u="sng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Capacitação da equipe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sobre acolhimento </a:t>
            </a:r>
            <a:r>
              <a:rPr lang="pt-BR" altLang="pt-BR" sz="2400" dirty="0">
                <a:latin typeface="Arial" charset="0"/>
                <a:cs typeface="Arial" charset="0"/>
              </a:rPr>
              <a:t>aos usuários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Monitoramento e avaliação dos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atendimentos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14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943</TotalTime>
  <Words>1296</Words>
  <Application>Microsoft Office PowerPoint</Application>
  <PresentationFormat>Apresentação na tela (4:3)</PresentationFormat>
  <Paragraphs>186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Aspecto</vt:lpstr>
      <vt:lpstr>  UNIVERSIDADE ABERTA DO SUS UNIVERSIDADE FEDERAL DE PELOTAS Especialização em Saúde da Família Modalidade a Distância Turma nº 07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   </vt:lpstr>
      <vt:lpstr>Apresentação do PowerPoint</vt:lpstr>
      <vt:lpstr> .           Figura 3. Proporção de hipertensos com o exame clínico em dia de acordo com o protocolo na UBS Vila Rica, município de São Vicente do Sul, RS.</vt:lpstr>
      <vt:lpstr>  Figura 4. Proporção de diabéticos com o exame clínico em dia de acordo com o protocolo na UBS Vila Rica, município de São Vicente do Sul, RS.</vt:lpstr>
      <vt:lpstr> Figura 5. Proporção de hipertensos com os exames complementares em dia de acordo com o protocolo na UBS Vila Rica, município de São Vicente do Sul, RS. </vt:lpstr>
      <vt:lpstr>   Figura 6. Proporção de diabéticos com os exames complementares em dia de acordo com o protocolo na UBS Vila Rica, município de São Vicente do Sul, RS.</vt:lpstr>
      <vt:lpstr>  </vt:lpstr>
      <vt:lpstr> </vt:lpstr>
      <vt:lpstr> 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nº 7</dc:title>
  <dc:creator>User</dc:creator>
  <cp:lastModifiedBy>Carol</cp:lastModifiedBy>
  <cp:revision>114</cp:revision>
  <dcterms:created xsi:type="dcterms:W3CDTF">2015-08-22T19:25:56Z</dcterms:created>
  <dcterms:modified xsi:type="dcterms:W3CDTF">2015-09-14T21:35:11Z</dcterms:modified>
</cp:coreProperties>
</file>