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7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257" r:id="rId3"/>
    <p:sldId id="258" r:id="rId4"/>
    <p:sldId id="340" r:id="rId5"/>
    <p:sldId id="341" r:id="rId6"/>
    <p:sldId id="298" r:id="rId7"/>
    <p:sldId id="261" r:id="rId8"/>
    <p:sldId id="260" r:id="rId9"/>
    <p:sldId id="263" r:id="rId10"/>
    <p:sldId id="297" r:id="rId11"/>
    <p:sldId id="265" r:id="rId12"/>
    <p:sldId id="303" r:id="rId13"/>
    <p:sldId id="305" r:id="rId14"/>
    <p:sldId id="307" r:id="rId15"/>
    <p:sldId id="308" r:id="rId16"/>
    <p:sldId id="310" r:id="rId17"/>
    <p:sldId id="311" r:id="rId18"/>
    <p:sldId id="315" r:id="rId19"/>
    <p:sldId id="317" r:id="rId20"/>
    <p:sldId id="314" r:id="rId21"/>
    <p:sldId id="319" r:id="rId22"/>
    <p:sldId id="320" r:id="rId23"/>
    <p:sldId id="321" r:id="rId24"/>
    <p:sldId id="322" r:id="rId25"/>
    <p:sldId id="324" r:id="rId26"/>
    <p:sldId id="325" r:id="rId27"/>
    <p:sldId id="330" r:id="rId28"/>
    <p:sldId id="331" r:id="rId29"/>
    <p:sldId id="327" r:id="rId30"/>
    <p:sldId id="328" r:id="rId31"/>
    <p:sldId id="333" r:id="rId32"/>
    <p:sldId id="334" r:id="rId33"/>
    <p:sldId id="336" r:id="rId34"/>
    <p:sldId id="337" r:id="rId35"/>
    <p:sldId id="287" r:id="rId36"/>
    <p:sldId id="288" r:id="rId37"/>
    <p:sldId id="292" r:id="rId38"/>
    <p:sldId id="295" r:id="rId39"/>
    <p:sldId id="339" r:id="rId40"/>
    <p:sldId id="296" r:id="rId41"/>
  </p:sldIdLst>
  <p:sldSz cx="9361488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Seção sem Título" id="{580A02D9-98DC-436A-824D-F1D5D48F54F8}">
          <p14:sldIdLst>
            <p14:sldId id="256"/>
            <p14:sldId id="257"/>
            <p14:sldId id="258"/>
            <p14:sldId id="340"/>
            <p14:sldId id="341"/>
            <p14:sldId id="298"/>
            <p14:sldId id="261"/>
            <p14:sldId id="260"/>
            <p14:sldId id="263"/>
            <p14:sldId id="297"/>
            <p14:sldId id="265"/>
            <p14:sldId id="303"/>
            <p14:sldId id="305"/>
            <p14:sldId id="307"/>
            <p14:sldId id="308"/>
            <p14:sldId id="310"/>
            <p14:sldId id="311"/>
            <p14:sldId id="315"/>
            <p14:sldId id="317"/>
            <p14:sldId id="314"/>
            <p14:sldId id="319"/>
            <p14:sldId id="320"/>
            <p14:sldId id="321"/>
            <p14:sldId id="322"/>
            <p14:sldId id="324"/>
            <p14:sldId id="325"/>
            <p14:sldId id="330"/>
            <p14:sldId id="331"/>
            <p14:sldId id="327"/>
            <p14:sldId id="328"/>
            <p14:sldId id="333"/>
            <p14:sldId id="334"/>
            <p14:sldId id="336"/>
            <p14:sldId id="337"/>
            <p14:sldId id="287"/>
            <p14:sldId id="288"/>
            <p14:sldId id="292"/>
            <p14:sldId id="295"/>
            <p14:sldId id="339"/>
            <p14:sldId id="29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2652" autoAdjust="0"/>
  </p:normalViewPr>
  <p:slideViewPr>
    <p:cSldViewPr>
      <p:cViewPr>
        <p:scale>
          <a:sx n="70" d="100"/>
          <a:sy n="70" d="100"/>
        </p:scale>
        <p:origin x="-1338" y="-72"/>
      </p:cViewPr>
      <p:guideLst>
        <p:guide orient="horz" pos="2160"/>
        <p:guide pos="2949"/>
      </p:guideLst>
    </p:cSldViewPr>
  </p:slideViewPr>
  <p:outlineViewPr>
    <p:cViewPr>
      <p:scale>
        <a:sx n="33" d="100"/>
        <a:sy n="33" d="100"/>
      </p:scale>
      <p:origin x="114" y="16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uan\Documents\Planilha%20Coleta%20de%20Dados%20final%20UBSF%20S21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uan\Documents\Planilha%20Coleta%20de%20Dados%20final%20UBSF%20S21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uan\Documents\Planilha%20Coleta%20de%20Dados%20final%20UBSF%20S21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uan\Documents\Planilha%20Coleta%20de%20Dados%20final%20UBSF%20S21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uan\Documents\Planilha%20Coleta%20de%20Dados%20final%20UBSF%20S2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uan\Documents\Planilha%20Coleta%20de%20Dados%20final%20UBSF%20S21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uan\Documents\Planilha%20Coleta%20de%20Dados%20final%20UBSF%20S21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uan\Documents\Planilha%20Coleta%20de%20Dados%20final%20UBSF%20S21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uan\Documents\Planilha%20Coleta%20de%20Dados%20final%20UBSF%20S21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uan\Documents\Planilha%20Coleta%20de%20Dados%20final%20UBSF%20S21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uan\Documents\Planilha%20Coleta%20de%20Dados%20final%20UBSF%20S21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uan\Documents\Planilha%20Coleta%20de%20Dados%20final%20UBSF%20S21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uan\Documents\Planilha%20Coleta%20de%20Dados%20final%20UBSF%20S2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18"/>
  <c:chart>
    <c:autoTitleDeleted val="1"/>
    <c:plotArea>
      <c:layout>
        <c:manualLayout>
          <c:layoutTarget val="inner"/>
          <c:xMode val="edge"/>
          <c:yMode val="edge"/>
          <c:x val="0.13172784991102993"/>
          <c:y val="3.1655783484930033E-2"/>
          <c:w val="0.82580403256044699"/>
          <c:h val="0.75321209565512093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Indicadores!$C$10</c:f>
              <c:strCache>
                <c:ptCount val="1"/>
                <c:pt idx="0">
                  <c:v>Proporção de hipertensos com o exame clínico em dia de acordo com o protocolo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dLbls>
            <c:showVal val="1"/>
          </c:dLbls>
          <c:cat>
            <c:strRef>
              <c:f>Indicadores!$D$9:$G$9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Indicadores!$D$10:$G$10</c:f>
              <c:numCache>
                <c:formatCode>0.0%</c:formatCode>
                <c:ptCount val="4"/>
                <c:pt idx="0">
                  <c:v>0.56521739130434756</c:v>
                </c:pt>
                <c:pt idx="1">
                  <c:v>0.52439024390243849</c:v>
                </c:pt>
                <c:pt idx="2">
                  <c:v>0.53007518796992459</c:v>
                </c:pt>
                <c:pt idx="3">
                  <c:v>0</c:v>
                </c:pt>
              </c:numCache>
            </c:numRef>
          </c:val>
        </c:ser>
        <c:dLbls/>
        <c:axId val="49550464"/>
        <c:axId val="49552000"/>
      </c:barChart>
      <c:catAx>
        <c:axId val="4955046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9552000"/>
        <c:crosses val="autoZero"/>
        <c:auto val="1"/>
        <c:lblAlgn val="ctr"/>
        <c:lblOffset val="100"/>
      </c:catAx>
      <c:valAx>
        <c:axId val="49552000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9550464"/>
        <c:crosses val="autoZero"/>
        <c:crossBetween val="between"/>
        <c:majorUnit val="0.1"/>
        <c:minorUnit val="2.0000000000000046E-2"/>
      </c:valAx>
      <c:spPr>
        <a:noFill/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>
        <c:manualLayout>
          <c:layoutTarget val="inner"/>
          <c:xMode val="edge"/>
          <c:yMode val="edge"/>
          <c:x val="0.17419596743955387"/>
          <c:y val="0.24441251508242581"/>
          <c:w val="0.82580403256044699"/>
          <c:h val="0.67687362888295821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Indicadores!$C$49</c:f>
              <c:strCache>
                <c:ptCount val="1"/>
                <c:pt idx="0">
                  <c:v>Proporção de hipertensos com orientação nutricional sobre alimentação saudável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dLbls>
            <c:showVal val="1"/>
          </c:dLbls>
          <c:cat>
            <c:strRef>
              <c:f>Indicadores!$D$48:$G$48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Indicadores!$D$49:$G$49</c:f>
              <c:numCache>
                <c:formatCode>0.0%</c:formatCode>
                <c:ptCount val="4"/>
                <c:pt idx="0">
                  <c:v>0.62318840579710144</c:v>
                </c:pt>
                <c:pt idx="1">
                  <c:v>0.54878048780487865</c:v>
                </c:pt>
                <c:pt idx="2">
                  <c:v>0.54511278195488544</c:v>
                </c:pt>
                <c:pt idx="3">
                  <c:v>0</c:v>
                </c:pt>
              </c:numCache>
            </c:numRef>
          </c:val>
        </c:ser>
        <c:dLbls/>
        <c:axId val="59806464"/>
        <c:axId val="59808000"/>
      </c:barChart>
      <c:catAx>
        <c:axId val="5980646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9808000"/>
        <c:crosses val="autoZero"/>
        <c:auto val="1"/>
        <c:lblAlgn val="ctr"/>
        <c:lblOffset val="100"/>
      </c:catAx>
      <c:valAx>
        <c:axId val="59808000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9806464"/>
        <c:crosses val="autoZero"/>
        <c:crossBetween val="between"/>
        <c:majorUnit val="0.1"/>
        <c:minorUnit val="2.0000000000000011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>
        <c:manualLayout>
          <c:layoutTarget val="inner"/>
          <c:xMode val="edge"/>
          <c:yMode val="edge"/>
          <c:x val="0.14135730639543562"/>
          <c:y val="0.28195121951219509"/>
          <c:w val="0.85864269360457002"/>
          <c:h val="0.61879700403303584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Indicadores!$C$54</c:f>
              <c:strCache>
                <c:ptCount val="1"/>
                <c:pt idx="0">
                  <c:v>Proporção de hipertensos com orientação sobre a prática de atividade física regular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dLbls>
            <c:showVal val="1"/>
          </c:dLbls>
          <c:cat>
            <c:strRef>
              <c:f>Indicadores!$D$53:$G$53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Indicadores!$D$54:$G$54</c:f>
              <c:numCache>
                <c:formatCode>0.0%</c:formatCode>
                <c:ptCount val="4"/>
                <c:pt idx="0">
                  <c:v>0.60869565217391819</c:v>
                </c:pt>
                <c:pt idx="1">
                  <c:v>0.54268292682926655</c:v>
                </c:pt>
                <c:pt idx="2">
                  <c:v>0.54135338345864659</c:v>
                </c:pt>
                <c:pt idx="3">
                  <c:v>0</c:v>
                </c:pt>
              </c:numCache>
            </c:numRef>
          </c:val>
        </c:ser>
        <c:dLbls/>
        <c:axId val="59905920"/>
        <c:axId val="59907456"/>
      </c:barChart>
      <c:catAx>
        <c:axId val="59905920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9907456"/>
        <c:crosses val="autoZero"/>
        <c:auto val="1"/>
        <c:lblAlgn val="ctr"/>
        <c:lblOffset val="100"/>
      </c:catAx>
      <c:valAx>
        <c:axId val="59907456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9905920"/>
        <c:crosses val="autoZero"/>
        <c:crossBetween val="between"/>
        <c:majorUnit val="0.1"/>
        <c:minorUnit val="2.0000000000000011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Indicadores!$C$59</c:f>
              <c:strCache>
                <c:ptCount val="1"/>
                <c:pt idx="0">
                  <c:v>Proporção de hipertensos que receberam orientação sobre os riscos do tabagismo</c:v>
                </c:pt>
              </c:strCache>
            </c:strRef>
          </c:tx>
          <c:dLbls>
            <c:showVal val="1"/>
          </c:dLbls>
          <c:cat>
            <c:strRef>
              <c:f>Indicadores!$D$58:$G$58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Indicadores!$D$59:$G$59</c:f>
              <c:numCache>
                <c:formatCode>0.0%</c:formatCode>
                <c:ptCount val="4"/>
                <c:pt idx="0">
                  <c:v>0.62318840579710144</c:v>
                </c:pt>
                <c:pt idx="1">
                  <c:v>0.54878048780487865</c:v>
                </c:pt>
                <c:pt idx="2">
                  <c:v>0.54511278195488544</c:v>
                </c:pt>
                <c:pt idx="3">
                  <c:v>0</c:v>
                </c:pt>
              </c:numCache>
            </c:numRef>
          </c:val>
        </c:ser>
        <c:dLbls/>
        <c:axId val="59935744"/>
        <c:axId val="59949824"/>
      </c:barChart>
      <c:catAx>
        <c:axId val="59935744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59949824"/>
        <c:crosses val="autoZero"/>
        <c:auto val="1"/>
        <c:lblAlgn val="ctr"/>
        <c:lblOffset val="100"/>
      </c:catAx>
      <c:valAx>
        <c:axId val="59949824"/>
        <c:scaling>
          <c:orientation val="minMax"/>
          <c:max val="1"/>
        </c:scaling>
        <c:axPos val="l"/>
        <c:majorGridlines/>
        <c:numFmt formatCode="0.0%" sourceLinked="1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59935744"/>
        <c:crosses val="autoZero"/>
        <c:crossBetween val="between"/>
      </c:valAx>
    </c:plotArea>
    <c:plotVisOnly val="1"/>
    <c:dispBlanksAs val="gap"/>
  </c:chart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18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Indicadores!$C$65</c:f>
              <c:strCache>
                <c:ptCount val="1"/>
                <c:pt idx="0">
                  <c:v>Proporção de hipertensos que receberam orientação sobre higiene bucal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dLbls>
            <c:showVal val="1"/>
          </c:dLbls>
          <c:cat>
            <c:strRef>
              <c:f>Indicadores!$D$64:$G$64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Indicadores!$D$65:$G$65</c:f>
              <c:numCache>
                <c:formatCode>0.0%</c:formatCode>
                <c:ptCount val="4"/>
                <c:pt idx="0">
                  <c:v>0.62318840579710144</c:v>
                </c:pt>
                <c:pt idx="1">
                  <c:v>0.54878048780487865</c:v>
                </c:pt>
                <c:pt idx="2">
                  <c:v>0.54511278195488544</c:v>
                </c:pt>
                <c:pt idx="3">
                  <c:v>0</c:v>
                </c:pt>
              </c:numCache>
            </c:numRef>
          </c:val>
        </c:ser>
        <c:dLbls/>
        <c:axId val="60068224"/>
        <c:axId val="60069760"/>
      </c:barChart>
      <c:catAx>
        <c:axId val="6006822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0069760"/>
        <c:crosses val="autoZero"/>
        <c:auto val="1"/>
        <c:lblAlgn val="ctr"/>
        <c:lblOffset val="100"/>
      </c:catAx>
      <c:valAx>
        <c:axId val="60069760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0068224"/>
        <c:crosses val="autoZero"/>
        <c:crossBetween val="between"/>
        <c:majorUnit val="0.1"/>
        <c:minorUnit val="2.0000000000000011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>
        <c:manualLayout>
          <c:layoutTarget val="inner"/>
          <c:xMode val="edge"/>
          <c:yMode val="edge"/>
          <c:x val="7.2328991987638508E-2"/>
          <c:y val="2.3402142916671202E-2"/>
          <c:w val="0.8411650156633651"/>
          <c:h val="0.88468017442506386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Indicadores!$C$15</c:f>
              <c:strCache>
                <c:ptCount val="1"/>
                <c:pt idx="0">
                  <c:v>Proporção de hipertensos com os exames complementares em dia de acordo com o protocolo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dLbls>
            <c:showVal val="1"/>
          </c:dLbls>
          <c:cat>
            <c:strRef>
              <c:f>Indicadores!$D$14:$G$14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Indicadores!$D$15:$G$15</c:f>
              <c:numCache>
                <c:formatCode>0.0%</c:formatCode>
                <c:ptCount val="4"/>
                <c:pt idx="0">
                  <c:v>0.57971014492753559</c:v>
                </c:pt>
                <c:pt idx="1">
                  <c:v>0.53658536585365546</c:v>
                </c:pt>
                <c:pt idx="2">
                  <c:v>0.53759398496240385</c:v>
                </c:pt>
                <c:pt idx="3">
                  <c:v>0</c:v>
                </c:pt>
              </c:numCache>
            </c:numRef>
          </c:val>
        </c:ser>
        <c:dLbls/>
        <c:axId val="49609344"/>
        <c:axId val="49877376"/>
      </c:barChart>
      <c:catAx>
        <c:axId val="4960934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9877376"/>
        <c:crosses val="autoZero"/>
        <c:auto val="1"/>
        <c:lblAlgn val="ctr"/>
        <c:lblOffset val="100"/>
      </c:catAx>
      <c:valAx>
        <c:axId val="49877376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9609344"/>
        <c:crosses val="autoZero"/>
        <c:crossBetween val="between"/>
        <c:majorUnit val="0.1"/>
        <c:minorUnit val="2.0000000000000011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18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Indicadores!$C$21</c:f>
              <c:strCache>
                <c:ptCount val="1"/>
                <c:pt idx="0">
                  <c:v>Proporção de hipertensos com prescrição de medicamentos da Farmácia Popular/Hiperdia priorizada.      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dLbls>
            <c:showVal val="1"/>
          </c:dLbls>
          <c:cat>
            <c:strRef>
              <c:f>Indicadores!$D$20:$G$20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Indicadores!$D$21:$G$21</c:f>
              <c:numCache>
                <c:formatCode>0.0%</c:formatCode>
                <c:ptCount val="4"/>
                <c:pt idx="0">
                  <c:v>0.78571428571428559</c:v>
                </c:pt>
                <c:pt idx="1">
                  <c:v>0.80733944954128445</c:v>
                </c:pt>
                <c:pt idx="2">
                  <c:v>0.87195121951219912</c:v>
                </c:pt>
                <c:pt idx="3">
                  <c:v>0</c:v>
                </c:pt>
              </c:numCache>
            </c:numRef>
          </c:val>
        </c:ser>
        <c:dLbls/>
        <c:axId val="49926528"/>
        <c:axId val="49928064"/>
      </c:barChart>
      <c:catAx>
        <c:axId val="4992652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9928064"/>
        <c:crosses val="autoZero"/>
        <c:auto val="1"/>
        <c:lblAlgn val="ctr"/>
        <c:lblOffset val="100"/>
      </c:catAx>
      <c:valAx>
        <c:axId val="49928064"/>
        <c:scaling>
          <c:orientation val="minMax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9926528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>
        <c:manualLayout>
          <c:layoutTarget val="inner"/>
          <c:xMode val="edge"/>
          <c:yMode val="edge"/>
          <c:x val="0.12504082151021445"/>
          <c:y val="6.60462577652038E-2"/>
          <c:w val="0.82580403256044699"/>
          <c:h val="0.85170967705472189"/>
        </c:manualLayout>
      </c:layout>
      <c:barChart>
        <c:barDir val="col"/>
        <c:grouping val="clustered"/>
        <c:ser>
          <c:idx val="0"/>
          <c:order val="0"/>
          <c:tx>
            <c:strRef>
              <c:f>Indicadores!$S$21</c:f>
              <c:strCache>
                <c:ptCount val="1"/>
                <c:pt idx="0">
                  <c:v>Proporção de diabéticos com prescrição de medicamentos da Farmácia Popular/Hiperdia priorizada.      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dLbls>
            <c:showVal val="1"/>
          </c:dLbls>
          <c:cat>
            <c:strRef>
              <c:f>Indicadores!$T$20:$W$20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Indicadores!$T$21:$W$21</c:f>
              <c:numCache>
                <c:formatCode>0.0%</c:formatCode>
                <c:ptCount val="4"/>
                <c:pt idx="0">
                  <c:v>0.63636363636363835</c:v>
                </c:pt>
                <c:pt idx="1">
                  <c:v>0.7454545454545457</c:v>
                </c:pt>
                <c:pt idx="2">
                  <c:v>0.822784810126586</c:v>
                </c:pt>
                <c:pt idx="3">
                  <c:v>0</c:v>
                </c:pt>
              </c:numCache>
            </c:numRef>
          </c:val>
        </c:ser>
        <c:dLbls/>
        <c:axId val="59643392"/>
        <c:axId val="59644928"/>
      </c:barChart>
      <c:catAx>
        <c:axId val="59643392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9644928"/>
        <c:crosses val="autoZero"/>
        <c:auto val="1"/>
        <c:lblAlgn val="ctr"/>
        <c:lblOffset val="100"/>
      </c:catAx>
      <c:valAx>
        <c:axId val="59644928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9643392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18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Indicadores!$C$27</c:f>
              <c:strCache>
                <c:ptCount val="1"/>
                <c:pt idx="0">
                  <c:v>Proporção de hipertensos com avaliação da necessidade de atendimento odontológico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dLbls>
            <c:showVal val="1"/>
          </c:dLbls>
          <c:cat>
            <c:strRef>
              <c:f>Indicadores!$D$26:$G$26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Indicadores!$D$27:$G$27</c:f>
              <c:numCache>
                <c:formatCode>0.0%</c:formatCode>
                <c:ptCount val="4"/>
                <c:pt idx="0">
                  <c:v>0.5942028985507245</c:v>
                </c:pt>
                <c:pt idx="1">
                  <c:v>0.53658536585365546</c:v>
                </c:pt>
                <c:pt idx="2">
                  <c:v>0.53759398496240385</c:v>
                </c:pt>
                <c:pt idx="3">
                  <c:v>0</c:v>
                </c:pt>
              </c:numCache>
            </c:numRef>
          </c:val>
        </c:ser>
        <c:dLbls/>
        <c:axId val="59701888"/>
        <c:axId val="48046464"/>
      </c:barChart>
      <c:catAx>
        <c:axId val="5970188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8046464"/>
        <c:crosses val="autoZero"/>
        <c:auto val="1"/>
        <c:lblAlgn val="ctr"/>
        <c:lblOffset val="100"/>
      </c:catAx>
      <c:valAx>
        <c:axId val="48046464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9701888"/>
        <c:crosses val="autoZero"/>
        <c:crossBetween val="between"/>
        <c:majorUnit val="0.1"/>
        <c:minorUnit val="2.0000000000000011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18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Indicadores!$C$32</c:f>
              <c:strCache>
                <c:ptCount val="1"/>
                <c:pt idx="0">
                  <c:v>Proporção de hipertensos faltosos às consultas com busca ativa 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dLbls>
            <c:showVal val="1"/>
          </c:dLbls>
          <c:cat>
            <c:strRef>
              <c:f>Indicadores!$D$31:$G$31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Indicadores!$D$32:$G$32</c:f>
              <c:numCache>
                <c:formatCode>0.0%</c:formatCode>
                <c:ptCount val="4"/>
                <c:pt idx="0">
                  <c:v>0.93181818181818177</c:v>
                </c:pt>
                <c:pt idx="1">
                  <c:v>0.91860465116279244</c:v>
                </c:pt>
                <c:pt idx="2">
                  <c:v>0.95035460992907805</c:v>
                </c:pt>
                <c:pt idx="3">
                  <c:v>0</c:v>
                </c:pt>
              </c:numCache>
            </c:numRef>
          </c:val>
        </c:ser>
        <c:dLbls/>
        <c:axId val="48082944"/>
        <c:axId val="48084480"/>
      </c:barChart>
      <c:catAx>
        <c:axId val="4808294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8084480"/>
        <c:crosses val="autoZero"/>
        <c:auto val="1"/>
        <c:lblAlgn val="ctr"/>
        <c:lblOffset val="100"/>
      </c:catAx>
      <c:valAx>
        <c:axId val="48084480"/>
        <c:scaling>
          <c:orientation val="minMax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8082944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Indicadores!$S$32</c:f>
              <c:strCache>
                <c:ptCount val="1"/>
                <c:pt idx="0">
                  <c:v>Proporção de diabéticos faltosos às consultas com busca ativa 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dLbls>
            <c:showVal val="1"/>
          </c:dLbls>
          <c:cat>
            <c:strRef>
              <c:f>Indicadores!$T$31:$W$31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Indicadores!$T$32:$W$32</c:f>
              <c:numCache>
                <c:formatCode>0.0%</c:formatCode>
                <c:ptCount val="4"/>
                <c:pt idx="0">
                  <c:v>0.95652173913043481</c:v>
                </c:pt>
                <c:pt idx="1">
                  <c:v>0.92682926829268364</c:v>
                </c:pt>
                <c:pt idx="2">
                  <c:v>0.9538461538461539</c:v>
                </c:pt>
                <c:pt idx="3">
                  <c:v>0</c:v>
                </c:pt>
              </c:numCache>
            </c:numRef>
          </c:val>
        </c:ser>
        <c:dLbls/>
        <c:axId val="59708544"/>
        <c:axId val="59710080"/>
      </c:barChart>
      <c:catAx>
        <c:axId val="5970854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9710080"/>
        <c:crosses val="autoZero"/>
        <c:auto val="1"/>
        <c:lblAlgn val="ctr"/>
        <c:lblOffset val="100"/>
      </c:catAx>
      <c:valAx>
        <c:axId val="59710080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9708544"/>
        <c:crosses val="autoZero"/>
        <c:crossBetween val="between"/>
        <c:minorUnit val="2.0000000000000011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18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Indicadores!$C$37</c:f>
              <c:strCache>
                <c:ptCount val="1"/>
                <c:pt idx="0">
                  <c:v>Proporção de hipertensos com registro adequado na ficha de acompanhamento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dLbls>
            <c:showVal val="1"/>
          </c:dLbls>
          <c:cat>
            <c:strRef>
              <c:f>Indicadores!$D$36:$G$36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Indicadores!$D$37:$G$37</c:f>
              <c:numCache>
                <c:formatCode>0.0%</c:formatCode>
                <c:ptCount val="4"/>
                <c:pt idx="0">
                  <c:v>0.57971014492753559</c:v>
                </c:pt>
                <c:pt idx="1">
                  <c:v>0.53048780487804859</c:v>
                </c:pt>
                <c:pt idx="2">
                  <c:v>0.53383458646616544</c:v>
                </c:pt>
                <c:pt idx="3">
                  <c:v>0</c:v>
                </c:pt>
              </c:numCache>
            </c:numRef>
          </c:val>
        </c:ser>
        <c:dLbls/>
        <c:axId val="59738368"/>
        <c:axId val="59858944"/>
      </c:barChart>
      <c:catAx>
        <c:axId val="5973836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9858944"/>
        <c:crosses val="autoZero"/>
        <c:auto val="1"/>
        <c:lblAlgn val="ctr"/>
        <c:lblOffset val="100"/>
      </c:catAx>
      <c:valAx>
        <c:axId val="59858944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9738368"/>
        <c:crosses val="autoZero"/>
        <c:crossBetween val="between"/>
        <c:majorUnit val="0.1"/>
        <c:minorUnit val="2.0000000000000011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>
        <c:manualLayout>
          <c:layoutTarget val="inner"/>
          <c:xMode val="edge"/>
          <c:yMode val="edge"/>
          <c:x val="0.14654619785430073"/>
          <c:y val="9.8820626021016031E-2"/>
          <c:w val="0.84633911614706703"/>
          <c:h val="0.82277366064536062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Indicadores!$C$43</c:f>
              <c:strCache>
                <c:ptCount val="1"/>
                <c:pt idx="0">
                  <c:v>Proporção de hipertensos com estratificação de risco cardiovascular por  exame clínico em dia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dLbls>
            <c:showVal val="1"/>
          </c:dLbls>
          <c:cat>
            <c:strRef>
              <c:f>Indicadores!$D$42:$G$42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Indicadores!$D$43:$G$43</c:f>
              <c:numCache>
                <c:formatCode>0.0%</c:formatCode>
                <c:ptCount val="4"/>
                <c:pt idx="0">
                  <c:v>0.62318840579710144</c:v>
                </c:pt>
                <c:pt idx="1">
                  <c:v>0.54878048780487865</c:v>
                </c:pt>
                <c:pt idx="2">
                  <c:v>0.54511278195488544</c:v>
                </c:pt>
                <c:pt idx="3">
                  <c:v>0</c:v>
                </c:pt>
              </c:numCache>
            </c:numRef>
          </c:val>
        </c:ser>
        <c:dLbls/>
        <c:axId val="59874688"/>
        <c:axId val="59880576"/>
      </c:barChart>
      <c:catAx>
        <c:axId val="5987468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9880576"/>
        <c:crosses val="autoZero"/>
        <c:auto val="1"/>
        <c:lblAlgn val="ctr"/>
        <c:lblOffset val="100"/>
      </c:catAx>
      <c:valAx>
        <c:axId val="59880576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9874688"/>
        <c:crosses val="autoZero"/>
        <c:crossBetween val="between"/>
        <c:majorUnit val="0.1"/>
        <c:minorUnit val="2.0000000000000011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F3F0A-9F1A-4021-BB4C-B816E0FD228C}" type="datetimeFigureOut">
              <a:rPr lang="pt-BR" smtClean="0"/>
              <a:pPr/>
              <a:t>22/10/2015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089025" y="685800"/>
            <a:ext cx="46799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DC8D44-E02A-4E9A-A13B-4EA525766E4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55151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err="1" smtClean="0"/>
              <a:t>intruduñao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C8D44-E02A-4E9A-A13B-4EA525766E47}" type="slidenum">
              <a:rPr lang="pt-BR" smtClean="0"/>
              <a:pPr/>
              <a:t>2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02112" y="2130426"/>
            <a:ext cx="7957265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04223" y="3886200"/>
            <a:ext cx="6553042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43873-26F1-4F1B-8425-BE8AC76A573F}" type="datetimeFigureOut">
              <a:rPr lang="pt-BR" smtClean="0"/>
              <a:pPr/>
              <a:t>22/10/2015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EAF71-473B-480E-B6D5-E38C47597D0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43873-26F1-4F1B-8425-BE8AC76A573F}" type="datetimeFigureOut">
              <a:rPr lang="pt-BR" smtClean="0"/>
              <a:pPr/>
              <a:t>22/10/2015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EAF71-473B-480E-B6D5-E38C47597D0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87079" y="274639"/>
            <a:ext cx="2106335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68074" y="274639"/>
            <a:ext cx="616298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43873-26F1-4F1B-8425-BE8AC76A573F}" type="datetimeFigureOut">
              <a:rPr lang="pt-BR" smtClean="0"/>
              <a:pPr/>
              <a:t>22/10/2015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EAF71-473B-480E-B6D5-E38C47597D0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43873-26F1-4F1B-8425-BE8AC76A573F}" type="datetimeFigureOut">
              <a:rPr lang="pt-BR" smtClean="0"/>
              <a:pPr/>
              <a:t>22/10/2015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EAF71-473B-480E-B6D5-E38C47597D0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39493" y="4406901"/>
            <a:ext cx="7957265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39493" y="2906713"/>
            <a:ext cx="7957265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43873-26F1-4F1B-8425-BE8AC76A573F}" type="datetimeFigureOut">
              <a:rPr lang="pt-BR" smtClean="0"/>
              <a:pPr/>
              <a:t>22/10/2015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EAF71-473B-480E-B6D5-E38C47597D0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68075" y="1600201"/>
            <a:ext cx="413465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758757" y="1600201"/>
            <a:ext cx="413465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43873-26F1-4F1B-8425-BE8AC76A573F}" type="datetimeFigureOut">
              <a:rPr lang="pt-BR" smtClean="0"/>
              <a:pPr/>
              <a:t>22/10/2015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EAF71-473B-480E-B6D5-E38C47597D0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68074" y="1535113"/>
            <a:ext cx="413628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8074" y="2174875"/>
            <a:ext cx="413628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755506" y="1535113"/>
            <a:ext cx="413790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755506" y="2174875"/>
            <a:ext cx="413790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43873-26F1-4F1B-8425-BE8AC76A573F}" type="datetimeFigureOut">
              <a:rPr lang="pt-BR" smtClean="0"/>
              <a:pPr/>
              <a:t>22/10/2015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EAF71-473B-480E-B6D5-E38C47597D0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43873-26F1-4F1B-8425-BE8AC76A573F}" type="datetimeFigureOut">
              <a:rPr lang="pt-BR" smtClean="0"/>
              <a:pPr/>
              <a:t>22/10/2015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EAF71-473B-480E-B6D5-E38C47597D0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43873-26F1-4F1B-8425-BE8AC76A573F}" type="datetimeFigureOut">
              <a:rPr lang="pt-BR" smtClean="0"/>
              <a:pPr/>
              <a:t>22/10/2015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EAF71-473B-480E-B6D5-E38C47597D0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8075" y="273050"/>
            <a:ext cx="307986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660082" y="273051"/>
            <a:ext cx="523333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68075" y="1435101"/>
            <a:ext cx="307986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43873-26F1-4F1B-8425-BE8AC76A573F}" type="datetimeFigureOut">
              <a:rPr lang="pt-BR" smtClean="0"/>
              <a:pPr/>
              <a:t>22/10/2015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EAF71-473B-480E-B6D5-E38C47597D0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34917" y="4800600"/>
            <a:ext cx="561689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834917" y="612775"/>
            <a:ext cx="561689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834917" y="5367338"/>
            <a:ext cx="561689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43873-26F1-4F1B-8425-BE8AC76A573F}" type="datetimeFigureOut">
              <a:rPr lang="pt-BR" smtClean="0"/>
              <a:pPr/>
              <a:t>22/10/2015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EAF71-473B-480E-B6D5-E38C47597D0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68075" y="274638"/>
            <a:ext cx="842533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68075" y="1600201"/>
            <a:ext cx="8425339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68075" y="6356351"/>
            <a:ext cx="21843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743873-26F1-4F1B-8425-BE8AC76A573F}" type="datetimeFigureOut">
              <a:rPr lang="pt-BR" smtClean="0"/>
              <a:pPr/>
              <a:t>22/10/2015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98509" y="6356351"/>
            <a:ext cx="29644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709067" y="6356351"/>
            <a:ext cx="21843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EAF71-473B-480E-B6D5-E38C47597D0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0" y="2130425"/>
            <a:ext cx="7958138" cy="361950"/>
          </a:xfrm>
        </p:spPr>
        <p:txBody>
          <a:bodyPr>
            <a:normAutofit fontScale="90000"/>
          </a:bodyPr>
          <a:lstStyle/>
          <a:p>
            <a:r>
              <a:rPr lang="pt-BR" sz="2200" b="1" dirty="0" smtClean="0"/>
              <a:t/>
            </a:r>
            <a:br>
              <a:rPr lang="pt-BR" sz="2200" b="1" dirty="0" smtClean="0"/>
            </a:br>
            <a:r>
              <a:rPr lang="pt-BR" sz="2200" b="1" dirty="0"/>
              <a:t/>
            </a:r>
            <a:br>
              <a:rPr lang="pt-BR" sz="2200" b="1" dirty="0"/>
            </a:br>
            <a:r>
              <a:rPr lang="pt-BR" sz="2200" b="1" dirty="0" smtClean="0"/>
              <a:t/>
            </a:r>
            <a:br>
              <a:rPr lang="pt-BR" sz="2200" b="1" dirty="0" smtClean="0"/>
            </a:br>
            <a:r>
              <a:rPr lang="pt-BR" sz="2200" b="1" dirty="0"/>
              <a:t/>
            </a:r>
            <a:br>
              <a:rPr lang="pt-BR" sz="2200" b="1" dirty="0"/>
            </a:br>
            <a:r>
              <a:rPr lang="pt-BR" sz="2200" b="1" dirty="0" smtClean="0"/>
              <a:t/>
            </a:r>
            <a:br>
              <a:rPr lang="pt-BR" sz="2200" b="1" dirty="0" smtClean="0"/>
            </a:br>
            <a:r>
              <a:rPr lang="pt-BR" sz="2200" b="1" dirty="0" smtClean="0"/>
              <a:t/>
            </a:r>
            <a:br>
              <a:rPr lang="pt-BR" sz="2200" b="1" dirty="0" smtClean="0"/>
            </a:br>
            <a:endParaRPr lang="pt-BR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504280" y="474345"/>
            <a:ext cx="842493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UNIVERSIDADE ABERTA DO SUS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400" dirty="0" smtClean="0">
                <a:latin typeface="Arial" pitchFamily="34" charset="0"/>
                <a:cs typeface="Arial" pitchFamily="34" charset="0"/>
              </a:rPr>
            </a:b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UNIVERSIDADE FEDERAL DE PELOTAS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400" dirty="0" smtClean="0">
                <a:latin typeface="Arial" pitchFamily="34" charset="0"/>
                <a:cs typeface="Arial" pitchFamily="34" charset="0"/>
              </a:rPr>
            </a:b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Especialização em Saúde da Família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400" dirty="0" smtClean="0">
                <a:latin typeface="Arial" pitchFamily="34" charset="0"/>
                <a:cs typeface="Arial" pitchFamily="34" charset="0"/>
              </a:rPr>
            </a:b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Modalidade a Distância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400" dirty="0" smtClean="0">
                <a:latin typeface="Arial" pitchFamily="34" charset="0"/>
                <a:cs typeface="Arial" pitchFamily="34" charset="0"/>
              </a:rPr>
            </a:b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Turma 8</a:t>
            </a:r>
            <a:br>
              <a:rPr lang="pt-BR" sz="2400" b="1" dirty="0" smtClean="0">
                <a:latin typeface="Arial" pitchFamily="34" charset="0"/>
                <a:cs typeface="Arial" pitchFamily="34" charset="0"/>
              </a:rPr>
            </a:br>
            <a:r>
              <a:rPr lang="pt-BR" sz="22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200" b="1" dirty="0" smtClean="0">
                <a:latin typeface="Arial" pitchFamily="34" charset="0"/>
                <a:cs typeface="Arial" pitchFamily="34" charset="0"/>
              </a:rPr>
            </a:br>
            <a:r>
              <a:rPr lang="pt-BR" sz="22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200" b="1" dirty="0" smtClean="0">
                <a:latin typeface="Arial" pitchFamily="34" charset="0"/>
                <a:cs typeface="Arial" pitchFamily="34" charset="0"/>
              </a:rPr>
            </a:br>
            <a:r>
              <a:rPr lang="pt-BR" sz="2900" b="1" dirty="0" smtClean="0">
                <a:latin typeface="Arial" pitchFamily="34" charset="0"/>
                <a:cs typeface="Arial" pitchFamily="34" charset="0"/>
              </a:rPr>
              <a:t>Melhoria da atenção à saúde da pessoa com Hipertensão Arterial e/ou Diabetes Mellitus na UBSF S21, Manaus/AM</a:t>
            </a:r>
          </a:p>
          <a:p>
            <a:pPr algn="ctr"/>
            <a:endParaRPr lang="pt-BR" sz="28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2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200" dirty="0" smtClean="0">
                <a:latin typeface="Arial" pitchFamily="34" charset="0"/>
                <a:cs typeface="Arial" pitchFamily="34" charset="0"/>
              </a:rPr>
            </a:br>
            <a:r>
              <a:rPr lang="pt-BR" sz="2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200" dirty="0" smtClean="0">
                <a:latin typeface="Arial" pitchFamily="34" charset="0"/>
                <a:cs typeface="Arial" pitchFamily="34" charset="0"/>
              </a:rPr>
            </a:br>
            <a:r>
              <a:rPr lang="pt-BR" b="1" dirty="0" smtClean="0">
                <a:latin typeface="Arial" pitchFamily="34" charset="0"/>
                <a:cs typeface="Arial" pitchFamily="34" charset="0"/>
              </a:rPr>
              <a:t>Especializando:  </a:t>
            </a:r>
            <a:r>
              <a:rPr lang="es-CL" b="1" dirty="0" smtClean="0">
                <a:latin typeface="Arial" pitchFamily="34" charset="0"/>
                <a:cs typeface="Arial" pitchFamily="34" charset="0"/>
              </a:rPr>
              <a:t>Juan Luis </a:t>
            </a:r>
            <a:r>
              <a:rPr lang="es-CL" b="1" dirty="0" err="1" smtClean="0">
                <a:latin typeface="Arial" pitchFamily="34" charset="0"/>
                <a:cs typeface="Arial" pitchFamily="34" charset="0"/>
              </a:rPr>
              <a:t>Licea</a:t>
            </a:r>
            <a:r>
              <a:rPr lang="es-CL" b="1" dirty="0" smtClean="0">
                <a:latin typeface="Arial" pitchFamily="34" charset="0"/>
                <a:cs typeface="Arial" pitchFamily="34" charset="0"/>
              </a:rPr>
              <a:t> Tamayo</a:t>
            </a: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b="1" dirty="0" smtClean="0">
                <a:latin typeface="Arial" pitchFamily="34" charset="0"/>
                <a:cs typeface="Arial" pitchFamily="34" charset="0"/>
              </a:rPr>
              <a:t>Orientadora: 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Fabiana Barros Marinho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Maia</a:t>
            </a:r>
          </a:p>
          <a:p>
            <a:pPr algn="ctr"/>
            <a:endParaRPr lang="es-CL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CL" b="1" dirty="0" smtClean="0">
                <a:latin typeface="Arial" pitchFamily="34" charset="0"/>
                <a:cs typeface="Arial" pitchFamily="34" charset="0"/>
              </a:rPr>
              <a:t>Pelotas, 2015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 </a:t>
            </a:r>
            <a:endParaRPr lang="pt-BR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b="1" dirty="0">
                <a:latin typeface="Arial" pitchFamily="34" charset="0"/>
                <a:cs typeface="Arial" pitchFamily="34" charset="0"/>
              </a:rPr>
              <a:t> </a:t>
            </a:r>
          </a:p>
          <a:p>
            <a:pPr algn="ctr"/>
            <a:endParaRPr lang="pt-BR" sz="2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Imagem 7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225" t="18695" r="19223" b="18871"/>
          <a:stretch/>
        </p:blipFill>
        <p:spPr bwMode="auto">
          <a:xfrm>
            <a:off x="288256" y="260648"/>
            <a:ext cx="1440160" cy="14401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8075" y="188640"/>
            <a:ext cx="8425339" cy="6336704"/>
          </a:xfrm>
        </p:spPr>
        <p:txBody>
          <a:bodyPr>
            <a:normAutofit fontScale="90000"/>
          </a:bodyPr>
          <a:lstStyle/>
          <a:p>
            <a:pPr lvl="0" indent="450850" eaLnBrk="0" fontAlgn="base" hangingPunct="0">
              <a:spcAft>
                <a:spcPct val="0"/>
              </a:spcAft>
            </a:pPr>
            <a:r>
              <a:rPr lang="pt-BR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OBJETIVOS E METAS</a:t>
            </a:r>
            <a:r>
              <a:rPr lang="pt-BR" dirty="0" smtClean="0">
                <a:solidFill>
                  <a:srgbClr val="FF0000"/>
                </a:solidFill>
              </a:rPr>
              <a:t/>
            </a:r>
            <a:br>
              <a:rPr lang="pt-BR" dirty="0" smtClean="0">
                <a:solidFill>
                  <a:srgbClr val="FF0000"/>
                </a:solidFill>
              </a:rPr>
            </a:br>
            <a:r>
              <a:rPr lang="pt-BR" sz="2400" b="1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Objetivo 1: Ampliar a cobertura a hipertensos e/ou diabéticos</a:t>
            </a:r>
            <a:r>
              <a:rPr lang="pt-BR" sz="2700" b="1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lang="pt-BR" sz="2700" b="1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pt-BR" sz="22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Meta 1.1 e Meta 1.2  </a:t>
            </a:r>
            <a:r>
              <a:rPr lang="pt-BR" sz="2200" b="1" dirty="0">
                <a:latin typeface="Arial" pitchFamily="34" charset="0"/>
                <a:ea typeface="Calibri" pitchFamily="34" charset="0"/>
                <a:cs typeface="Arial" pitchFamily="34" charset="0"/>
              </a:rPr>
              <a:t>Cadastrar 100% dos hipertensos e diabéticos da área de abrangência no Programa de Atenção à Hipertensão Arterial e à Diabetes Mellitus da unidade de saúde</a:t>
            </a:r>
            <a:r>
              <a:rPr lang="pt-BR" sz="22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br>
              <a:rPr lang="pt-BR" sz="22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pt-BR" sz="2000" b="1" dirty="0"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lang="pt-BR" sz="2000" b="1" dirty="0"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pt-BR" b="1" dirty="0"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lang="pt-BR" b="1" dirty="0"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pt-BR" sz="1000" dirty="0">
                <a:latin typeface="Arial" pitchFamily="34" charset="0"/>
                <a:cs typeface="Arial" pitchFamily="34" charset="0"/>
              </a:rPr>
              <a:t/>
            </a:r>
            <a:br>
              <a:rPr lang="pt-BR" sz="1000" dirty="0">
                <a:latin typeface="Arial" pitchFamily="34" charset="0"/>
                <a:cs typeface="Arial" pitchFamily="34" charset="0"/>
              </a:rPr>
            </a:br>
            <a:r>
              <a:rPr lang="pt-BR" sz="10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br>
              <a:rPr lang="pt-BR" sz="10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r>
              <a:rPr lang="pt-BR" sz="10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pt-BR" sz="10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r>
              <a:rPr lang="pt-BR" sz="10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pt-BR" sz="10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r>
              <a:rPr lang="pt-BR" sz="10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pt-BR" sz="10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r>
              <a:rPr lang="pt-BR" sz="10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pt-BR" sz="10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r>
              <a:rPr lang="pt-BR" sz="10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pt-BR" sz="10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r>
              <a:rPr lang="pt-BR" sz="10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pt-BR" sz="10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r>
              <a:rPr lang="pt-BR" sz="10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pt-BR" sz="10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r>
              <a:rPr lang="pt-BR" sz="10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pt-BR" sz="10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r>
              <a:rPr lang="pt-BR" sz="10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pt-BR" sz="10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r>
              <a:rPr lang="pt-BR" sz="10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pt-BR" sz="10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r>
              <a:rPr lang="pt-BR" sz="10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pt-BR" sz="10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r>
              <a:rPr lang="pt-BR" sz="10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pt-BR" sz="10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r>
              <a:rPr lang="pt-BR" sz="10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pt-BR" sz="10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r>
              <a:rPr lang="pt-BR" sz="10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pt-BR" sz="10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r>
              <a:rPr lang="pt-BR" sz="10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pt-BR" sz="10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r>
              <a:rPr lang="pt-BR" sz="10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pt-BR" sz="10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r>
              <a:rPr lang="pt-BR" sz="10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pt-BR" sz="10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r>
              <a:rPr lang="pt-BR" sz="16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Figura 1</a:t>
            </a:r>
            <a:r>
              <a:rPr lang="pt-BR" sz="16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: Cobertura do programa de atenção ao hipertenso e diabético na unidade de saúde </a:t>
            </a:r>
            <a:r>
              <a:rPr lang="pt-BR" sz="16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UBSF S21</a:t>
            </a:r>
            <a:r>
              <a:rPr lang="pt-BR" sz="16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. Manaus /AM, 2015</a:t>
            </a:r>
            <a:endParaRPr lang="pt-BR" sz="16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44440" y="2492896"/>
            <a:ext cx="4968552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7590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8075" y="274638"/>
            <a:ext cx="8533149" cy="5026570"/>
          </a:xfrm>
        </p:spPr>
        <p:txBody>
          <a:bodyPr>
            <a:noAutofit/>
          </a:bodyPr>
          <a:lstStyle/>
          <a:p>
            <a:r>
              <a:rPr lang="pt-BR" sz="2400" dirty="0"/>
              <a:t/>
            </a:r>
            <a:br>
              <a:rPr lang="pt-BR" sz="2400" dirty="0"/>
            </a:b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/>
              <a:t/>
            </a:r>
            <a:br>
              <a:rPr lang="pt-BR" sz="2400" dirty="0"/>
            </a:br>
            <a:endParaRPr lang="pt-BR" sz="2400" dirty="0"/>
          </a:p>
        </p:txBody>
      </p:sp>
      <p:sp>
        <p:nvSpPr>
          <p:cNvPr id="3" name="Retângulo 2"/>
          <p:cNvSpPr/>
          <p:nvPr/>
        </p:nvSpPr>
        <p:spPr>
          <a:xfrm>
            <a:off x="504280" y="188641"/>
            <a:ext cx="7416824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Ao inicio da intervenção tínhamos algumas deficiências no cadastramento e seguimento dos usuários com hipertensão e diabetes que foi melhorando  significativamente com a mesma.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endParaRPr lang="pt-BR" sz="24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576288" y="4005064"/>
            <a:ext cx="8425339" cy="2592288"/>
          </a:xfrm>
        </p:spPr>
        <p:txBody>
          <a:bodyPr>
            <a:noAutofit/>
          </a:bodyPr>
          <a:lstStyle/>
          <a:p>
            <a:pPr algn="just"/>
            <a:r>
              <a:rPr lang="pt-BR" sz="20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pt-BR" sz="20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r>
              <a:rPr lang="pt-BR" sz="1800" b="1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Figura 2</a:t>
            </a:r>
            <a:r>
              <a:rPr lang="pt-BR" sz="1800" b="1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: Cobertura do programa de atenção ao diabético na unidade de saúde </a:t>
            </a:r>
            <a:r>
              <a:rPr lang="pt-BR" sz="1800" b="1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UBSF S21</a:t>
            </a:r>
            <a:r>
              <a:rPr lang="pt-BR" sz="1800" b="1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. Manaus /AM, 2015</a:t>
            </a:r>
            <a:r>
              <a:rPr lang="pt-BR" sz="18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pt-BR" sz="18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endParaRPr lang="pt-BR" sz="1800" dirty="0"/>
          </a:p>
        </p:txBody>
      </p:sp>
      <p:pic>
        <p:nvPicPr>
          <p:cNvPr id="7" name="Imagem 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2321" t="31181" r="60336" b="36427"/>
          <a:stretch>
            <a:fillRect/>
          </a:stretch>
        </p:blipFill>
        <p:spPr bwMode="auto">
          <a:xfrm>
            <a:off x="1224360" y="1484784"/>
            <a:ext cx="6696743" cy="3384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68075" y="274638"/>
            <a:ext cx="8425339" cy="1786210"/>
          </a:xfrm>
        </p:spPr>
        <p:txBody>
          <a:bodyPr>
            <a:noAutofit/>
          </a:bodyPr>
          <a:lstStyle/>
          <a:p>
            <a:pPr lvl="0" indent="539750" fontAlgn="base">
              <a:spcAft>
                <a:spcPct val="0"/>
              </a:spcAft>
            </a:pPr>
            <a:r>
              <a:rPr lang="pt-BR" sz="20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Objetivo 2: Melhorar a qualidade da atenção a hipertensos e/ou diabéticos.</a:t>
            </a:r>
            <a:br>
              <a:rPr lang="pt-BR" sz="20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pt-BR" sz="2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000" b="1" dirty="0" smtClean="0">
                <a:latin typeface="Arial" pitchFamily="34" charset="0"/>
                <a:cs typeface="Arial" pitchFamily="34" charset="0"/>
              </a:rPr>
            </a:br>
            <a:r>
              <a:rPr lang="pt-BR" sz="20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Meta 2.1. Realizar exame clínico apropriado em 100% dos hipertensos.</a:t>
            </a:r>
            <a:r>
              <a:rPr lang="pt-BR" sz="24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lang="pt-BR" sz="24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84631472"/>
              </p:ext>
            </p:extLst>
          </p:nvPr>
        </p:nvGraphicFramePr>
        <p:xfrm>
          <a:off x="744414" y="1988840"/>
          <a:ext cx="8112793" cy="3656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tângulo 9"/>
          <p:cNvSpPr/>
          <p:nvPr/>
        </p:nvSpPr>
        <p:spPr>
          <a:xfrm>
            <a:off x="864320" y="5644992"/>
            <a:ext cx="74168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Figura 3</a:t>
            </a:r>
            <a:r>
              <a:rPr lang="pt-BR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: Proporção com o exame clinico em dia de acordo o protocolo do programa de atenção ao hipertenso na unidade de saúde.</a:t>
            </a:r>
            <a:r>
              <a:rPr lang="pt-BR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UBSF S21</a:t>
            </a:r>
            <a:r>
              <a:rPr lang="pt-BR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.  Manaus /AM, 2015.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576288" y="476672"/>
            <a:ext cx="8425339" cy="1930226"/>
          </a:xfrm>
        </p:spPr>
        <p:txBody>
          <a:bodyPr>
            <a:normAutofit/>
          </a:bodyPr>
          <a:lstStyle/>
          <a:p>
            <a:pPr lvl="0"/>
            <a:r>
              <a:rPr lang="pt-BR" sz="22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Meta 2.2. Realizar exame clínico apropriado em 100% dos diabéticos.</a:t>
            </a:r>
            <a:br>
              <a:rPr lang="pt-BR" sz="22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Espaço Reservado para Conteúdo 5"/>
          <p:cNvPicPr>
            <a:picLocks noGrp="1"/>
          </p:cNvPicPr>
          <p:nvPr>
            <p:ph idx="1"/>
          </p:nvPr>
        </p:nvPicPr>
        <p:blipFill rotWithShape="1">
          <a:blip r:embed="rId2" cstate="print"/>
          <a:srcRect l="11150" t="41242" r="72681" b="33168"/>
          <a:stretch/>
        </p:blipFill>
        <p:spPr bwMode="auto">
          <a:xfrm>
            <a:off x="1440384" y="1700808"/>
            <a:ext cx="6696744" cy="41764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640830" y="5799791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Figura 4: </a:t>
            </a:r>
            <a:r>
              <a:rPr lang="pt-BR" b="1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Proporção com o exame clinica em dia de acordo o protocolo do programa de atenção ao diabético na unidade de </a:t>
            </a:r>
            <a:r>
              <a:rPr lang="pt-BR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saúde</a:t>
            </a:r>
            <a:r>
              <a:rPr lang="pt-BR" b="1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.</a:t>
            </a:r>
            <a:r>
              <a:rPr lang="pt-BR" b="1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 UBSF S21</a:t>
            </a:r>
            <a:r>
              <a:rPr lang="pt-BR" b="1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.  Manaus /AM, 2015.</a:t>
            </a:r>
            <a:r>
              <a:rPr lang="pt-BR" b="1" dirty="0">
                <a:latin typeface="Arial" pitchFamily="34" charset="0"/>
                <a:cs typeface="Arial" pitchFamily="34" charset="0"/>
              </a:rPr>
              <a:t/>
            </a:r>
            <a:br>
              <a:rPr lang="pt-BR" b="1" dirty="0">
                <a:latin typeface="Arial" pitchFamily="34" charset="0"/>
                <a:cs typeface="Arial" pitchFamily="34" charset="0"/>
              </a:rPr>
            </a:b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68075" y="274638"/>
            <a:ext cx="8425339" cy="2434282"/>
          </a:xfrm>
        </p:spPr>
        <p:txBody>
          <a:bodyPr>
            <a:noAutofit/>
          </a:bodyPr>
          <a:lstStyle/>
          <a:p>
            <a:pPr lvl="0" algn="l"/>
            <a:r>
              <a:rPr lang="pt-BR" sz="24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Meta 2.3. Garantir a 100% dos hipertensos a realização de exames complementares em dia de acordo com o protocolo.  </a:t>
            </a:r>
            <a:br>
              <a:rPr lang="pt-BR" sz="24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pt-BR" sz="24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br>
              <a:rPr lang="pt-BR" sz="24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endParaRPr lang="pt-BR" sz="1800" dirty="0"/>
          </a:p>
        </p:txBody>
      </p:sp>
      <p:graphicFrame>
        <p:nvGraphicFramePr>
          <p:cNvPr id="7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20185966"/>
              </p:ext>
            </p:extLst>
          </p:nvPr>
        </p:nvGraphicFramePr>
        <p:xfrm>
          <a:off x="648296" y="2104306"/>
          <a:ext cx="7848872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CaixaDeTexto 1"/>
          <p:cNvSpPr txBox="1"/>
          <p:nvPr/>
        </p:nvSpPr>
        <p:spPr>
          <a:xfrm>
            <a:off x="648296" y="5805264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Figura 5</a:t>
            </a:r>
            <a:r>
              <a:rPr lang="pt-BR" b="1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: Proporção com o exame complementares em dia de acordo o protocolo do programa de atenção ao hipertenso na unidade de saúde. </a:t>
            </a:r>
            <a:r>
              <a:rPr lang="pt-BR" b="1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UBSF S21</a:t>
            </a:r>
            <a:r>
              <a:rPr lang="pt-BR" b="1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. Manaus /AM, 2015</a:t>
            </a:r>
            <a:r>
              <a:rPr lang="pt-BR" b="1" dirty="0">
                <a:latin typeface="Arial" pitchFamily="34" charset="0"/>
                <a:cs typeface="Arial" pitchFamily="34" charset="0"/>
              </a:rPr>
              <a:t/>
            </a:r>
            <a:br>
              <a:rPr lang="pt-BR" b="1" dirty="0">
                <a:latin typeface="Arial" pitchFamily="34" charset="0"/>
                <a:cs typeface="Arial" pitchFamily="34" charset="0"/>
              </a:rPr>
            </a:b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2272" y="188640"/>
            <a:ext cx="8496945" cy="2952328"/>
          </a:xfrm>
        </p:spPr>
        <p:txBody>
          <a:bodyPr>
            <a:normAutofit fontScale="90000"/>
          </a:bodyPr>
          <a:lstStyle/>
          <a:p>
            <a:r>
              <a:rPr lang="pt-BR" sz="27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Meta 2.4. Garantir a 100% dos diabéticos a realização de exames complementares em dia de acordo com o protocolo.</a:t>
            </a:r>
            <a:r>
              <a:rPr lang="pt-BR" sz="14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pt-BR" sz="14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r>
              <a:rPr lang="pt-BR" sz="14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pt-BR" sz="14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r>
              <a:rPr lang="pt-BR" sz="22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Figura 6</a:t>
            </a:r>
            <a:r>
              <a:rPr lang="pt-BR" sz="22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: Proporção com o exame complementares em dia de acordo o protocolo do programa de atenção ao diabético na unidade de saúde. </a:t>
            </a:r>
            <a:r>
              <a:rPr lang="pt-BR" sz="22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UBSF S21</a:t>
            </a:r>
            <a:r>
              <a:rPr lang="pt-BR" sz="22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. Manaus /AM, 2015.</a:t>
            </a:r>
            <a:r>
              <a:rPr lang="pt-BR" sz="22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200" b="1" dirty="0" smtClean="0">
                <a:latin typeface="Arial" pitchFamily="34" charset="0"/>
                <a:cs typeface="Arial" pitchFamily="34" charset="0"/>
              </a:rPr>
            </a:br>
            <a:r>
              <a:rPr lang="pt-BR" sz="2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200" dirty="0" smtClean="0">
                <a:latin typeface="Arial" pitchFamily="34" charset="0"/>
                <a:cs typeface="Arial" pitchFamily="34" charset="0"/>
              </a:rPr>
            </a:br>
            <a:r>
              <a:rPr lang="pt-BR" sz="22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pt-BR" sz="22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endParaRPr lang="pt-BR" sz="2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Espaço Reservado para Conteúdo 5"/>
          <p:cNvPicPr>
            <a:picLocks noGrp="1"/>
          </p:cNvPicPr>
          <p:nvPr>
            <p:ph idx="1"/>
          </p:nvPr>
        </p:nvPicPr>
        <p:blipFill rotWithShape="1">
          <a:blip r:embed="rId2" cstate="print"/>
          <a:srcRect l="23682" t="33471" r="60231" b="40223"/>
          <a:stretch/>
        </p:blipFill>
        <p:spPr bwMode="auto">
          <a:xfrm>
            <a:off x="1008336" y="2780928"/>
            <a:ext cx="7200800" cy="35283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8075" y="274638"/>
            <a:ext cx="8425339" cy="2290266"/>
          </a:xfrm>
        </p:spPr>
        <p:txBody>
          <a:bodyPr>
            <a:normAutofit/>
          </a:bodyPr>
          <a:lstStyle/>
          <a:p>
            <a:r>
              <a:rPr lang="pt-BR" sz="24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Meta 2.5. Priorizar a prescrição de medicamentos da farmácia popular para 100% dos hipertensos cadastrados na unidade de saúde.</a:t>
            </a:r>
            <a:r>
              <a:rPr lang="pt-BR" sz="14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lang="pt-BR" sz="14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pt-BR" sz="16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Figura 7</a:t>
            </a:r>
            <a:r>
              <a:rPr lang="pt-BR" sz="16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: Proporção de hipertensos com prescrição de medicamentos da farmácia popular na unidade de saúde.</a:t>
            </a:r>
            <a:r>
              <a:rPr lang="pt-BR" sz="1600" b="1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 UBSF S21</a:t>
            </a:r>
            <a:r>
              <a:rPr lang="pt-BR" sz="16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.  Manaus /AM, 2015</a:t>
            </a:r>
            <a:r>
              <a:rPr lang="pt-BR" sz="1600" b="1" dirty="0" smtClean="0"/>
              <a:t/>
            </a:r>
            <a:br>
              <a:rPr lang="pt-BR" sz="1600" b="1" dirty="0" smtClean="0"/>
            </a:br>
            <a:endParaRPr lang="pt-BR" sz="1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Espaço Reservado para Conteúdo 4"/>
          <p:cNvGraphicFramePr>
            <a:graphicFrameLocks noGrp="1"/>
          </p:cNvGraphicFramePr>
          <p:nvPr>
            <p:ph idx="1"/>
          </p:nvPr>
        </p:nvGraphicFramePr>
        <p:xfrm>
          <a:off x="1224360" y="2852936"/>
          <a:ext cx="7128792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8075" y="274638"/>
            <a:ext cx="8425339" cy="1930226"/>
          </a:xfrm>
        </p:spPr>
        <p:txBody>
          <a:bodyPr>
            <a:normAutofit fontScale="90000"/>
          </a:bodyPr>
          <a:lstStyle/>
          <a:p>
            <a:r>
              <a:rPr lang="pt-BR" sz="27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Meta 2.6</a:t>
            </a:r>
            <a:r>
              <a:rPr lang="pt-BR" sz="27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. Priorizar a prescrição de medicamentos da farmácia popular para 100% dos diabéticos cadastrados na unidade de saúde.</a:t>
            </a:r>
            <a:br>
              <a:rPr lang="pt-BR" sz="27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pt-BR" sz="16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pt-BR" sz="16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r>
              <a:rPr lang="pt-BR" sz="20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Figura 8</a:t>
            </a:r>
            <a:r>
              <a:rPr lang="pt-BR" sz="20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: Proporção de diabéticos com prescrição de medicamentos da farmácia popular na unidade de saúde. </a:t>
            </a:r>
            <a:r>
              <a:rPr lang="pt-BR" sz="2000" b="1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UBSF S21</a:t>
            </a:r>
            <a:r>
              <a:rPr lang="pt-BR" sz="20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. Manaus /AM, 2015.</a:t>
            </a:r>
            <a:r>
              <a:rPr lang="pt-BR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Espaço Reservado para Conteúdo 5"/>
          <p:cNvGraphicFramePr>
            <a:graphicFrameLocks noGrp="1"/>
          </p:cNvGraphicFramePr>
          <p:nvPr>
            <p:ph idx="1"/>
          </p:nvPr>
        </p:nvGraphicFramePr>
        <p:xfrm>
          <a:off x="1296988" y="2708920"/>
          <a:ext cx="6768132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68075" y="274638"/>
            <a:ext cx="8425339" cy="1786210"/>
          </a:xfrm>
        </p:spPr>
        <p:txBody>
          <a:bodyPr>
            <a:normAutofit fontScale="90000"/>
          </a:bodyPr>
          <a:lstStyle/>
          <a:p>
            <a:r>
              <a:rPr lang="pt-BR" sz="24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Meta 2.7. Realizar avaliação da necessidade de atendimento odontológico em 100% dos hipertensos.</a:t>
            </a:r>
            <a:br>
              <a:rPr lang="pt-BR" sz="24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pt-BR" sz="20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Figura 9</a:t>
            </a:r>
            <a:r>
              <a:rPr lang="pt-BR" sz="20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: Proporção de hipertensos com avaliação da necessidade de atendimento odontológico na unidade de saúde.</a:t>
            </a:r>
            <a:r>
              <a:rPr lang="pt-BR" sz="20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UBSF S21</a:t>
            </a:r>
            <a:r>
              <a:rPr lang="pt-BR" sz="20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.  Manaus /AM, 2015.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000" b="1" dirty="0" smtClean="0">
                <a:latin typeface="Arial" pitchFamily="34" charset="0"/>
                <a:cs typeface="Arial" pitchFamily="34" charset="0"/>
              </a:rPr>
            </a:b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26012745"/>
              </p:ext>
            </p:extLst>
          </p:nvPr>
        </p:nvGraphicFramePr>
        <p:xfrm>
          <a:off x="863600" y="2420938"/>
          <a:ext cx="7561560" cy="37443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720304" y="620689"/>
            <a:ext cx="8064896" cy="648071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INTRODUÇÃO </a:t>
            </a:r>
            <a:r>
              <a:rPr lang="pt-BR" dirty="0" smtClean="0">
                <a:solidFill>
                  <a:srgbClr val="FF0000"/>
                </a:solidFill>
              </a:rPr>
              <a:t> </a:t>
            </a:r>
            <a:r>
              <a:rPr lang="pt-BR" dirty="0" smtClean="0"/>
              <a:t>                                                                                                                                                         </a:t>
            </a:r>
            <a:endParaRPr lang="pt-BR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864320" y="1556792"/>
            <a:ext cx="7992888" cy="4896544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pt-BR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Nas </a:t>
            </a:r>
            <a:r>
              <a:rPr lang="pt-BR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estatísticas de saúde </a:t>
            </a:r>
            <a:r>
              <a:rPr lang="pt-BR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pública a </a:t>
            </a:r>
            <a:r>
              <a:rPr lang="pt-BR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hipertensão arterial e diabetes mellitus têm alta prevalência e baixas taxas de controle, sendo por isso </a:t>
            </a:r>
            <a:r>
              <a:rPr lang="pt-BR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um </a:t>
            </a:r>
            <a:r>
              <a:rPr lang="pt-BR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dos mais importantes </a:t>
            </a:r>
            <a:r>
              <a:rPr lang="pt-BR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problemas </a:t>
            </a:r>
            <a:r>
              <a:rPr lang="pt-BR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lang="pt-BR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saúde pública no Brasil e no mundo.</a:t>
            </a:r>
          </a:p>
          <a:p>
            <a:pPr algn="just"/>
            <a:endParaRPr lang="pt-BR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pt-BR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Na unidade básica a realização da intervenção representa uma grande importância já que tinham muitas dificuldades no cadastramento, atendimento médico e seguimento dos usuários com hipertensão arterial e diabéticos; não tinha médico lotado há mais de 1 ano.</a:t>
            </a:r>
            <a:endParaRPr lang="pt-BR" sz="25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68075" y="274638"/>
            <a:ext cx="8425339" cy="1642194"/>
          </a:xfrm>
        </p:spPr>
        <p:txBody>
          <a:bodyPr>
            <a:normAutofit fontScale="90000"/>
          </a:bodyPr>
          <a:lstStyle/>
          <a:p>
            <a:r>
              <a:rPr lang="pt-BR" sz="18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pt-BR" sz="18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r>
              <a:rPr lang="pt-BR" sz="18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pt-BR" sz="18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r>
              <a:rPr lang="pt-BR" sz="18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pt-BR" sz="18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r>
              <a:rPr lang="pt-BR" sz="27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Meta 2.8. Realizar avaliação da necessidade de atendimento odontológico em 100% dos diabéticos </a:t>
            </a:r>
            <a:r>
              <a:rPr lang="pt-BR" sz="18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1800" b="1" dirty="0" smtClean="0">
                <a:latin typeface="Arial" pitchFamily="34" charset="0"/>
                <a:cs typeface="Arial" pitchFamily="34" charset="0"/>
              </a:rPr>
            </a:br>
            <a:r>
              <a:rPr lang="pt-BR" sz="18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pt-BR" sz="18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r>
              <a:rPr lang="pt-BR" sz="20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Figura 10: </a:t>
            </a:r>
            <a:r>
              <a:rPr lang="pt-BR" sz="20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Proporção de diabéticos com avaliação da necessidade de atendimento odontológico na unidade de saúde</a:t>
            </a:r>
            <a:r>
              <a:rPr lang="pt-BR" sz="20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UBSF S21</a:t>
            </a:r>
            <a:r>
              <a:rPr lang="pt-BR" sz="20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. Manaus /AM, 2015.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000" b="1" dirty="0" smtClean="0">
                <a:latin typeface="Arial" pitchFamily="34" charset="0"/>
                <a:cs typeface="Arial" pitchFamily="34" charset="0"/>
              </a:rPr>
            </a:b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Espaço Reservado para Conteúdo 5"/>
          <p:cNvPicPr>
            <a:picLocks noGrp="1"/>
          </p:cNvPicPr>
          <p:nvPr>
            <p:ph idx="1"/>
          </p:nvPr>
        </p:nvPicPr>
        <p:blipFill rotWithShape="1">
          <a:blip r:embed="rId2" cstate="print"/>
          <a:srcRect l="11150" t="41242" r="72681" b="33168"/>
          <a:stretch/>
        </p:blipFill>
        <p:spPr bwMode="auto">
          <a:xfrm>
            <a:off x="1224360" y="2564904"/>
            <a:ext cx="6768751" cy="34563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8075" y="274638"/>
            <a:ext cx="8425339" cy="2578298"/>
          </a:xfrm>
        </p:spPr>
        <p:txBody>
          <a:bodyPr>
            <a:normAutofit/>
          </a:bodyPr>
          <a:lstStyle/>
          <a:p>
            <a:r>
              <a:rPr lang="pt-BR" sz="2400" b="1" dirty="0" smtClean="0">
                <a:solidFill>
                  <a:srgbClr val="FF0000"/>
                </a:solidFill>
              </a:rPr>
              <a:t>Objetivo 3: Melhorar a adesão de hipertensos e/ou diabéticos ao programa.</a:t>
            </a:r>
            <a:br>
              <a:rPr lang="pt-BR" sz="2400" b="1" dirty="0" smtClean="0">
                <a:solidFill>
                  <a:srgbClr val="FF0000"/>
                </a:solidFill>
              </a:rPr>
            </a:br>
            <a:r>
              <a:rPr lang="pt-BR" sz="2400" b="1" dirty="0" smtClean="0"/>
              <a:t>Meta 3.1. Buscar 100% dos hipertensos faltosos às consultas na unidade de saúde conforme a periodicidade recomendada.</a:t>
            </a:r>
            <a:br>
              <a:rPr lang="pt-BR" sz="2400" b="1" dirty="0" smtClean="0"/>
            </a:br>
            <a:r>
              <a:rPr lang="pt-BR" sz="18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Figura 11</a:t>
            </a:r>
            <a:r>
              <a:rPr lang="pt-BR" sz="18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: Proporção de hipertensos faltosos a consulta em busca ativa na unidade de saúde.</a:t>
            </a:r>
            <a:r>
              <a:rPr lang="pt-BR" sz="1800" b="1" i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pt-BR" sz="18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UBSF S21</a:t>
            </a:r>
            <a:r>
              <a:rPr lang="pt-BR" sz="18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.</a:t>
            </a:r>
            <a:r>
              <a:rPr lang="pt-BR" sz="1800" b="1" i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pt-BR" sz="18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 Manaus /AM, 2015</a:t>
            </a:r>
            <a:r>
              <a:rPr lang="pt-BR" sz="1800" b="1" dirty="0" smtClean="0"/>
              <a:t/>
            </a:r>
            <a:br>
              <a:rPr lang="pt-BR" sz="1800" b="1" dirty="0" smtClean="0"/>
            </a:br>
            <a:endParaRPr lang="pt-BR" sz="18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Espaço Reservado para Conteúdo 6"/>
          <p:cNvGraphicFramePr>
            <a:graphicFrameLocks noGrp="1"/>
          </p:cNvGraphicFramePr>
          <p:nvPr>
            <p:ph idx="1"/>
          </p:nvPr>
        </p:nvGraphicFramePr>
        <p:xfrm>
          <a:off x="468313" y="3213100"/>
          <a:ext cx="8424862" cy="2913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8075" y="274638"/>
            <a:ext cx="8425339" cy="1930226"/>
          </a:xfrm>
        </p:spPr>
        <p:txBody>
          <a:bodyPr>
            <a:normAutofit fontScale="90000"/>
          </a:bodyPr>
          <a:lstStyle/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 3.2. Buscar 100% dos diabéticos faltosos às consultas na unidade de saúde conforme a periodicidade recomendada.</a:t>
            </a:r>
            <a:br>
              <a:rPr lang="pt-BR" sz="2400" b="1" dirty="0" smtClean="0">
                <a:latin typeface="Arial" pitchFamily="34" charset="0"/>
                <a:cs typeface="Arial" pitchFamily="34" charset="0"/>
              </a:rPr>
            </a:br>
            <a:r>
              <a:rPr lang="pt-BR" sz="20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Figura 12 </a:t>
            </a:r>
            <a:r>
              <a:rPr lang="pt-BR" sz="20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Proporção de diabéticos faltosos a consulta em busca ativa na unidade de saúde.</a:t>
            </a:r>
            <a:r>
              <a:rPr lang="pt-BR" sz="2000" b="1" i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pt-BR" sz="20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UBSF S21</a:t>
            </a:r>
            <a:r>
              <a:rPr lang="pt-BR" sz="20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r>
              <a:rPr lang="pt-BR" sz="2000" b="1" i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pt-BR" sz="20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Manaus /AM, 2015 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 </a:t>
            </a:r>
            <a:br>
              <a:rPr lang="pt-BR" sz="2000" b="1" dirty="0" smtClean="0">
                <a:latin typeface="Arial" pitchFamily="34" charset="0"/>
                <a:cs typeface="Arial" pitchFamily="34" charset="0"/>
              </a:rPr>
            </a:b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Espaço Reservado para Conteúdo 7"/>
          <p:cNvGraphicFramePr>
            <a:graphicFrameLocks noGrp="1"/>
          </p:cNvGraphicFramePr>
          <p:nvPr>
            <p:ph idx="1"/>
          </p:nvPr>
        </p:nvGraphicFramePr>
        <p:xfrm>
          <a:off x="468313" y="2420938"/>
          <a:ext cx="8424862" cy="3705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68075" y="274638"/>
            <a:ext cx="8425339" cy="2434282"/>
          </a:xfrm>
        </p:spPr>
        <p:txBody>
          <a:bodyPr>
            <a:normAutofit/>
          </a:bodyPr>
          <a:lstStyle/>
          <a:p>
            <a:pPr indent="539750" fontAlgn="base">
              <a:spcAft>
                <a:spcPct val="0"/>
              </a:spcAft>
            </a:pPr>
            <a:r>
              <a:rPr lang="pt-BR" sz="2400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Objetivo 4: Melhorar o registro das informações.</a:t>
            </a:r>
            <a:br>
              <a:rPr lang="pt-BR" sz="2400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pt-BR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400" dirty="0" smtClean="0">
                <a:latin typeface="Arial" pitchFamily="34" charset="0"/>
                <a:cs typeface="Arial" pitchFamily="34" charset="0"/>
              </a:rPr>
            </a:br>
            <a:r>
              <a:rPr lang="pt-BR" sz="24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Meta 4.1</a:t>
            </a:r>
            <a:r>
              <a:rPr lang="pt-BR" sz="24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. Manter ficha de acompanhamento de 100% dos hipertensos cadastrados na unidade de saúde.</a:t>
            </a:r>
            <a:r>
              <a:rPr lang="pt-BR" sz="14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lang="pt-BR" sz="14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pt-BR" sz="18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Figura 13 </a:t>
            </a:r>
            <a:r>
              <a:rPr lang="pt-BR" sz="18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Proporção de hipertensos com registro adequado na ficha de acompanhamento na unidade de saúde. </a:t>
            </a:r>
            <a:r>
              <a:rPr lang="pt-BR" sz="18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UBSF S21</a:t>
            </a:r>
            <a:r>
              <a:rPr lang="pt-BR" sz="18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. Manaus /AM, 2015.</a:t>
            </a:r>
            <a:r>
              <a:rPr lang="pt-BR" sz="18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1800" b="1" dirty="0" smtClean="0">
                <a:latin typeface="Arial" pitchFamily="34" charset="0"/>
                <a:cs typeface="Arial" pitchFamily="34" charset="0"/>
              </a:rPr>
            </a:br>
            <a:endParaRPr lang="pt-BR" sz="18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Espaço Reservado para Conteúdo 4"/>
          <p:cNvGraphicFramePr>
            <a:graphicFrameLocks noGrp="1"/>
          </p:cNvGraphicFramePr>
          <p:nvPr>
            <p:ph idx="1"/>
          </p:nvPr>
        </p:nvGraphicFramePr>
        <p:xfrm>
          <a:off x="863600" y="2924175"/>
          <a:ext cx="7561263" cy="3201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468313" y="735456"/>
            <a:ext cx="842486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fontAlgn="base">
              <a:spcAft>
                <a:spcPct val="0"/>
              </a:spcAft>
              <a:tabLst>
                <a:tab pos="5130800" algn="l"/>
              </a:tabLst>
            </a:pPr>
            <a:r>
              <a:rPr lang="pt-BR" sz="28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Meta 4.2.</a:t>
            </a:r>
            <a:r>
              <a:rPr lang="pt-BR" sz="28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Manter ficha de acompanhamento de 100% dos diabéticos cadastrados na unidade de saúde.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800" dirty="0" smtClean="0">
                <a:latin typeface="Arial" pitchFamily="34" charset="0"/>
                <a:cs typeface="Arial" pitchFamily="34" charset="0"/>
              </a:rPr>
            </a:br>
            <a:r>
              <a:rPr kumimoji="0" lang="pt-BR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Figura 14: </a:t>
            </a:r>
            <a:r>
              <a:rPr kumimoji="0" lang="pt-BR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Proporção de diabético com registro adequado na ficha de acompanhamento na unidade de saúde.</a:t>
            </a:r>
            <a:r>
              <a:rPr kumimoji="0" lang="pt-B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UBSF S21</a:t>
            </a:r>
            <a:r>
              <a:rPr kumimoji="0" lang="pt-BR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pt-BR" sz="1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pt-BR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Manaus /AM, 2015.</a:t>
            </a:r>
            <a:endParaRPr kumimoji="0" lang="pt-B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Espaço Reservado para Conteúdo 5"/>
          <p:cNvPicPr>
            <a:picLocks noGrp="1"/>
          </p:cNvPicPr>
          <p:nvPr>
            <p:ph idx="1"/>
          </p:nvPr>
        </p:nvPicPr>
        <p:blipFill rotWithShape="1">
          <a:blip r:embed="rId2" cstate="print"/>
          <a:srcRect l="23850" t="26841" r="59676" b="49017"/>
          <a:stretch/>
        </p:blipFill>
        <p:spPr bwMode="auto">
          <a:xfrm>
            <a:off x="936329" y="2924944"/>
            <a:ext cx="7848872" cy="34563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32272" y="332656"/>
            <a:ext cx="8640960" cy="2592288"/>
          </a:xfrm>
        </p:spPr>
        <p:txBody>
          <a:bodyPr>
            <a:normAutofit fontScale="90000"/>
          </a:bodyPr>
          <a:lstStyle/>
          <a:p>
            <a:pPr indent="539750" fontAlgn="base">
              <a:spcAft>
                <a:spcPct val="0"/>
              </a:spcAft>
            </a:pPr>
            <a:r>
              <a:rPr lang="pt-BR" sz="2700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Objetivo 5: Mapear hipertensos e diabéticos de risco para doença cardiovascular.</a:t>
            </a:r>
            <a:r>
              <a:rPr lang="pt-BR" sz="27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lang="pt-BR" sz="27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pt-BR" sz="27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Meta</a:t>
            </a:r>
            <a:r>
              <a:rPr lang="pt-BR" sz="27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pt-BR" sz="27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5.1.</a:t>
            </a:r>
            <a:r>
              <a:rPr lang="pt-BR" sz="27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Realizar estratificação do risco cardiovascular em 100% dos hipertensos cadastrados na unidade de saúde</a:t>
            </a:r>
            <a:br>
              <a:rPr lang="pt-BR" sz="27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pt-BR" sz="16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lang="pt-BR" sz="16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pt-BR" sz="20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Figura 15</a:t>
            </a:r>
            <a:r>
              <a:rPr lang="pt-BR" sz="20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: Proporção hipertensos com estratificação de risco cardiovascular por exame clinico em dia na unidade de saúde</a:t>
            </a:r>
            <a:r>
              <a:rPr lang="pt-BR" sz="2000" b="1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 UBSF S21</a:t>
            </a:r>
            <a:r>
              <a:rPr lang="pt-BR" sz="20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. Manaus /AM, 201</a:t>
            </a:r>
            <a:r>
              <a:rPr lang="pt-BR" sz="20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5</a:t>
            </a:r>
            <a:r>
              <a:rPr lang="pt-BR" sz="2000" dirty="0" smtClean="0">
                <a:solidFill>
                  <a:prstClr val="black"/>
                </a:solidFill>
              </a:rPr>
              <a:t/>
            </a:r>
            <a:br>
              <a:rPr lang="pt-BR" sz="2000" dirty="0" smtClean="0">
                <a:solidFill>
                  <a:prstClr val="black"/>
                </a:solidFill>
              </a:rPr>
            </a:br>
            <a:r>
              <a:rPr lang="pt-BR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endParaRPr lang="pt-BR" sz="2000" dirty="0"/>
          </a:p>
        </p:txBody>
      </p:sp>
      <p:graphicFrame>
        <p:nvGraphicFramePr>
          <p:cNvPr id="7" name="Espaço Reservado para Conteúdo 4"/>
          <p:cNvGraphicFramePr>
            <a:graphicFrameLocks noGrp="1"/>
          </p:cNvGraphicFramePr>
          <p:nvPr>
            <p:ph idx="1"/>
          </p:nvPr>
        </p:nvGraphicFramePr>
        <p:xfrm>
          <a:off x="720303" y="2924944"/>
          <a:ext cx="8172871" cy="32012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68075" y="274638"/>
            <a:ext cx="8425339" cy="2218258"/>
          </a:xfrm>
        </p:spPr>
        <p:txBody>
          <a:bodyPr>
            <a:normAutofit fontScale="90000"/>
          </a:bodyPr>
          <a:lstStyle/>
          <a:p>
            <a:r>
              <a:rPr lang="pt-BR" sz="27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Meta 5.2.</a:t>
            </a:r>
            <a:r>
              <a:rPr lang="pt-BR" sz="27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Realizar estratificação do risco cardiovascular em 100% dos diabéticos cadastrados na unidade de saúde.</a:t>
            </a:r>
            <a:br>
              <a:rPr lang="pt-BR" sz="27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pt-BR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400" dirty="0" smtClean="0">
                <a:latin typeface="Arial" pitchFamily="34" charset="0"/>
                <a:cs typeface="Arial" pitchFamily="34" charset="0"/>
              </a:rPr>
            </a:br>
            <a:r>
              <a:rPr lang="pt-BR" sz="20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Figura 16: </a:t>
            </a:r>
            <a:r>
              <a:rPr lang="pt-BR" sz="20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Proporção de diabéticos com estratificação de risco cardiovascular por exame clinico em dia na unidade de saúde</a:t>
            </a:r>
            <a:r>
              <a:rPr lang="pt-BR" sz="2000" b="1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 UBSF S21</a:t>
            </a:r>
            <a:r>
              <a:rPr lang="pt-BR" sz="20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. Manaus /AM , 2015</a:t>
            </a:r>
            <a:r>
              <a:rPr lang="pt-BR" sz="2000" b="1" dirty="0" smtClean="0">
                <a:solidFill>
                  <a:prstClr val="black"/>
                </a:solidFill>
              </a:rPr>
              <a:t/>
            </a:r>
            <a:br>
              <a:rPr lang="pt-BR" sz="2000" b="1" dirty="0" smtClean="0">
                <a:solidFill>
                  <a:prstClr val="black"/>
                </a:solidFill>
              </a:rPr>
            </a:b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Espaço Reservado para Conteúdo 5"/>
          <p:cNvPicPr>
            <a:picLocks noGrp="1"/>
          </p:cNvPicPr>
          <p:nvPr>
            <p:ph idx="1"/>
          </p:nvPr>
        </p:nvPicPr>
        <p:blipFill rotWithShape="1">
          <a:blip r:embed="rId2" cstate="print"/>
          <a:srcRect l="19856" t="27349" r="63645" b="46617"/>
          <a:stretch/>
        </p:blipFill>
        <p:spPr bwMode="auto">
          <a:xfrm>
            <a:off x="1152352" y="2636912"/>
            <a:ext cx="7056784" cy="36724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68075" y="274638"/>
            <a:ext cx="8425339" cy="2146250"/>
          </a:xfrm>
        </p:spPr>
        <p:txBody>
          <a:bodyPr>
            <a:normAutofit fontScale="90000"/>
          </a:bodyPr>
          <a:lstStyle/>
          <a:p>
            <a:pPr indent="539750" fontAlgn="base">
              <a:spcAft>
                <a:spcPct val="0"/>
              </a:spcAft>
            </a:pPr>
            <a:r>
              <a:rPr lang="pt-BR" sz="27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Objetivo 6</a:t>
            </a:r>
            <a:r>
              <a:rPr lang="pt-BR" sz="27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: </a:t>
            </a:r>
            <a:r>
              <a:rPr lang="pt-BR" sz="27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Promover a saúde de hipertensos e diabéticos.</a:t>
            </a:r>
            <a:r>
              <a:rPr lang="pt-BR" sz="27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700" dirty="0" smtClean="0">
                <a:latin typeface="Arial" pitchFamily="34" charset="0"/>
                <a:cs typeface="Arial" pitchFamily="34" charset="0"/>
              </a:rPr>
            </a:br>
            <a:r>
              <a:rPr lang="pt-BR" sz="27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Meta 6.1</a:t>
            </a:r>
            <a:r>
              <a:rPr lang="pt-BR" sz="27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. Garantir orientação nutricional sobre alimentação saudável a 100% dos hipertensos.</a:t>
            </a:r>
            <a:r>
              <a:rPr lang="pt-BR" sz="20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lang="pt-BR" sz="20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pt-B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Figura 17: 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Proporção de hipertensos com orientação nutricional sobre alimentação saudável na unidade de saúde. UBSF S21. Manaus /AM, 2015.</a:t>
            </a:r>
            <a:br>
              <a:rPr lang="pt-BR" sz="2000" b="1" dirty="0" smtClean="0">
                <a:latin typeface="Arial" pitchFamily="34" charset="0"/>
                <a:cs typeface="Arial" pitchFamily="34" charset="0"/>
              </a:rPr>
            </a:b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Espaço Reservado para Conteúdo 4"/>
          <p:cNvGraphicFramePr>
            <a:graphicFrameLocks noGrp="1"/>
          </p:cNvGraphicFramePr>
          <p:nvPr>
            <p:ph idx="1"/>
          </p:nvPr>
        </p:nvGraphicFramePr>
        <p:xfrm>
          <a:off x="360264" y="2564904"/>
          <a:ext cx="8424862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68075" y="274638"/>
            <a:ext cx="8425339" cy="1858218"/>
          </a:xfrm>
        </p:spPr>
        <p:txBody>
          <a:bodyPr>
            <a:normAutofit fontScale="90000"/>
          </a:bodyPr>
          <a:lstStyle/>
          <a:p>
            <a:r>
              <a:rPr lang="pt-BR" sz="24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Meta 6.2.</a:t>
            </a:r>
            <a:r>
              <a:rPr lang="pt-BR" sz="24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Garantir orientação nutricional sobre alimentação saudável a 100% dos diabéticos.</a:t>
            </a:r>
            <a:br>
              <a:rPr lang="pt-BR" sz="24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pt-BR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Figura 18: </a:t>
            </a:r>
            <a:r>
              <a:rPr lang="pt-BR" sz="2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Proporção de diabéticos com orientação nutricional sobre alimentação saudável na unidade de saúde. UBSF S21. Manaus /AM, 2015</a:t>
            </a:r>
            <a:r>
              <a:rPr lang="pt-BR" sz="2200" b="1" dirty="0" smtClean="0">
                <a:solidFill>
                  <a:prstClr val="black"/>
                </a:solidFill>
              </a:rPr>
              <a:t>.</a:t>
            </a:r>
            <a:br>
              <a:rPr lang="pt-BR" sz="2200" b="1" dirty="0" smtClean="0">
                <a:solidFill>
                  <a:prstClr val="black"/>
                </a:solidFill>
              </a:rPr>
            </a:br>
            <a:endParaRPr lang="pt-BR" sz="2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Espaço Reservado para Conteúdo 5"/>
          <p:cNvPicPr>
            <a:picLocks noGrp="1"/>
          </p:cNvPicPr>
          <p:nvPr>
            <p:ph idx="1"/>
          </p:nvPr>
        </p:nvPicPr>
        <p:blipFill rotWithShape="1">
          <a:blip r:embed="rId2" cstate="print"/>
          <a:srcRect l="21759" t="28152" r="61828" b="45449"/>
          <a:stretch/>
        </p:blipFill>
        <p:spPr bwMode="auto">
          <a:xfrm>
            <a:off x="1080344" y="2276872"/>
            <a:ext cx="7632848" cy="36724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68075" y="274638"/>
            <a:ext cx="8425339" cy="2146250"/>
          </a:xfrm>
        </p:spPr>
        <p:txBody>
          <a:bodyPr>
            <a:normAutofit/>
          </a:bodyPr>
          <a:lstStyle/>
          <a:p>
            <a:r>
              <a:rPr lang="pt-BR" sz="24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Meta 6.3. </a:t>
            </a:r>
            <a:r>
              <a:rPr lang="pt-BR" sz="24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Garantir orientação em relação à prática regular de atividade física a 100% dos usuários hipertensos.</a:t>
            </a:r>
            <a:br>
              <a:rPr lang="pt-BR" sz="24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pt-BR" sz="20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Figura 19</a:t>
            </a:r>
            <a:r>
              <a:rPr lang="pt-BR" sz="20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: Proporção de hipertensos  com orientação sobre atividades físicas regular na unidade de saúde</a:t>
            </a:r>
            <a:r>
              <a:rPr lang="pt-BR" sz="20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UBSF S21</a:t>
            </a:r>
            <a:r>
              <a:rPr lang="pt-BR" sz="20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. Manaus /AM, 2015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000" b="1" dirty="0" smtClean="0">
                <a:latin typeface="Arial" pitchFamily="34" charset="0"/>
                <a:cs typeface="Arial" pitchFamily="34" charset="0"/>
              </a:rPr>
            </a:b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Espaço Reservado para Conteúdo 4"/>
          <p:cNvGraphicFramePr>
            <a:graphicFrameLocks noGrp="1"/>
          </p:cNvGraphicFramePr>
          <p:nvPr>
            <p:ph idx="1"/>
          </p:nvPr>
        </p:nvGraphicFramePr>
        <p:xfrm>
          <a:off x="468313" y="2565400"/>
          <a:ext cx="8172871" cy="3560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504280" y="692696"/>
            <a:ext cx="8424936" cy="5932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300" dirty="0" smtClean="0"/>
              <a:t> </a:t>
            </a:r>
            <a:r>
              <a:rPr lang="pt-BR" sz="2300" b="1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pt-BR" sz="2300" b="1" dirty="0">
                <a:latin typeface="Arial" pitchFamily="34" charset="0"/>
                <a:cs typeface="Arial" pitchFamily="34" charset="0"/>
              </a:rPr>
              <a:t>população do Município </a:t>
            </a:r>
            <a:r>
              <a:rPr lang="pt-BR" sz="2300" b="1" dirty="0" smtClean="0">
                <a:latin typeface="Arial" pitchFamily="34" charset="0"/>
                <a:cs typeface="Arial" pitchFamily="34" charset="0"/>
              </a:rPr>
              <a:t>de Manaus-AM é </a:t>
            </a:r>
            <a:r>
              <a:rPr lang="pt-BR" sz="2300" b="1" dirty="0">
                <a:latin typeface="Arial" pitchFamily="34" charset="0"/>
                <a:cs typeface="Arial" pitchFamily="34" charset="0"/>
              </a:rPr>
              <a:t>de 2.200.000</a:t>
            </a:r>
            <a:r>
              <a:rPr lang="es-ES" sz="2300" b="1" dirty="0">
                <a:latin typeface="Arial" pitchFamily="34" charset="0"/>
                <a:cs typeface="Arial" pitchFamily="34" charset="0"/>
              </a:rPr>
              <a:t> </a:t>
            </a:r>
            <a:r>
              <a:rPr lang="pt-BR" sz="2300" b="1" dirty="0">
                <a:latin typeface="Arial" pitchFamily="34" charset="0"/>
                <a:cs typeface="Arial" pitchFamily="34" charset="0"/>
              </a:rPr>
              <a:t> habitantes com um número similar de </a:t>
            </a:r>
            <a:r>
              <a:rPr lang="pt-BR" sz="2300" b="1" dirty="0" smtClean="0">
                <a:latin typeface="Arial" pitchFamily="34" charset="0"/>
                <a:cs typeface="Arial" pitchFamily="34" charset="0"/>
              </a:rPr>
              <a:t>homens </a:t>
            </a:r>
            <a:r>
              <a:rPr lang="pt-BR" sz="2300" b="1" dirty="0">
                <a:latin typeface="Arial" pitchFamily="34" charset="0"/>
                <a:cs typeface="Arial" pitchFamily="34" charset="0"/>
              </a:rPr>
              <a:t>e mulheres, atendidos em um total de quatro Distritos de </a:t>
            </a:r>
            <a:r>
              <a:rPr lang="pt-BR" sz="23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Saúde-DISA</a:t>
            </a:r>
            <a:r>
              <a:rPr lang="pt-BR" sz="23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300" b="1" dirty="0">
                <a:latin typeface="Arial" pitchFamily="34" charset="0"/>
                <a:cs typeface="Arial" pitchFamily="34" charset="0"/>
              </a:rPr>
              <a:t>que recebem o nome em relação à sua localização por zona: norte, sul, leste e oeste</a:t>
            </a:r>
            <a:r>
              <a:rPr lang="pt-BR" sz="23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300" dirty="0" smtClean="0"/>
              <a:t>.          </a:t>
            </a:r>
            <a:endParaRPr lang="es-ES" sz="4000" dirty="0" smtClean="0">
              <a:solidFill>
                <a:srgbClr val="FF0000"/>
              </a:solidFill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endParaRPr lang="es-ES" sz="2300" dirty="0" smtClean="0"/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endParaRPr lang="es-ES" sz="2300" dirty="0" smtClean="0"/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endParaRPr lang="es-ES" sz="2300" dirty="0" smtClean="0"/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endParaRPr lang="es-ES" sz="2300" b="1" dirty="0" smtClean="0"/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endParaRPr lang="es-ES" sz="2300" dirty="0" smtClean="0"/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endParaRPr lang="es-ES" sz="2300" dirty="0" smtClean="0"/>
          </a:p>
        </p:txBody>
      </p:sp>
      <p:sp>
        <p:nvSpPr>
          <p:cNvPr id="9" name="Arredondar Retângulo em um Canto Diagonal 8"/>
          <p:cNvSpPr/>
          <p:nvPr/>
        </p:nvSpPr>
        <p:spPr>
          <a:xfrm>
            <a:off x="4032672" y="4509120"/>
            <a:ext cx="1440160" cy="9144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DISA</a:t>
            </a: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12" name="Seta para a direita 11"/>
          <p:cNvSpPr/>
          <p:nvPr/>
        </p:nvSpPr>
        <p:spPr>
          <a:xfrm>
            <a:off x="5616848" y="4509120"/>
            <a:ext cx="1224136" cy="10801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LESTE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3" name="Seta para baixo 12"/>
          <p:cNvSpPr/>
          <p:nvPr/>
        </p:nvSpPr>
        <p:spPr>
          <a:xfrm>
            <a:off x="4104680" y="5661248"/>
            <a:ext cx="1368152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>
                <a:solidFill>
                  <a:schemeClr val="tx1"/>
                </a:solidFill>
              </a:rPr>
              <a:t>SUL</a:t>
            </a:r>
            <a:endParaRPr lang="pt-BR" sz="1400" dirty="0">
              <a:solidFill>
                <a:schemeClr val="tx1"/>
              </a:solidFill>
            </a:endParaRPr>
          </a:p>
        </p:txBody>
      </p:sp>
      <p:sp>
        <p:nvSpPr>
          <p:cNvPr id="14" name="Seta para a esquerda 13"/>
          <p:cNvSpPr/>
          <p:nvPr/>
        </p:nvSpPr>
        <p:spPr>
          <a:xfrm>
            <a:off x="2376488" y="4581128"/>
            <a:ext cx="1368152" cy="10081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OESTE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5" name="Seta para cima 14"/>
          <p:cNvSpPr/>
          <p:nvPr/>
        </p:nvSpPr>
        <p:spPr>
          <a:xfrm>
            <a:off x="3960664" y="3429000"/>
            <a:ext cx="1656184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>
                <a:solidFill>
                  <a:schemeClr val="tx1"/>
                </a:solidFill>
              </a:rPr>
              <a:t>NORTE</a:t>
            </a:r>
            <a:r>
              <a:rPr lang="pt-BR" sz="1400" dirty="0" smtClean="0"/>
              <a:t> </a:t>
            </a:r>
            <a:endParaRPr lang="pt-B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68075" y="274638"/>
            <a:ext cx="8425339" cy="2074242"/>
          </a:xfrm>
        </p:spPr>
        <p:txBody>
          <a:bodyPr>
            <a:normAutofit fontScale="90000"/>
          </a:bodyPr>
          <a:lstStyle/>
          <a:p>
            <a:r>
              <a:rPr lang="pt-BR" sz="24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Meta 6.4.</a:t>
            </a:r>
            <a:r>
              <a:rPr lang="pt-BR" sz="24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Garantir orientação em relação à prática regular de atividade física a 100% dos usuários diabéticos</a:t>
            </a:r>
            <a:br>
              <a:rPr lang="pt-BR" sz="24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pt-BR" sz="24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br>
              <a:rPr lang="pt-BR" sz="24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pt-BR" sz="20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Figura 20</a:t>
            </a:r>
            <a:r>
              <a:rPr lang="pt-BR" sz="20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: Proporção de diabéticos com orientação sobre atividades físicas regular na unidade de saúde</a:t>
            </a:r>
            <a:r>
              <a:rPr lang="pt-BR" sz="2000" b="1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 UBSF S21</a:t>
            </a:r>
            <a:r>
              <a:rPr lang="pt-BR" sz="20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. Manaus /AM, 2015</a:t>
            </a:r>
            <a:r>
              <a:rPr lang="pt-BR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Espaço Reservado para Conteúdo 5"/>
          <p:cNvPicPr>
            <a:picLocks noGrp="1"/>
          </p:cNvPicPr>
          <p:nvPr>
            <p:ph idx="1"/>
          </p:nvPr>
        </p:nvPicPr>
        <p:blipFill rotWithShape="1">
          <a:blip r:embed="rId2" cstate="print"/>
          <a:srcRect l="21759" t="28152" r="61828" b="45449"/>
          <a:stretch/>
        </p:blipFill>
        <p:spPr bwMode="auto">
          <a:xfrm>
            <a:off x="1152352" y="2492896"/>
            <a:ext cx="7272807" cy="38884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504280" y="260648"/>
            <a:ext cx="8425339" cy="2232248"/>
          </a:xfrm>
        </p:spPr>
        <p:txBody>
          <a:bodyPr>
            <a:normAutofit fontScale="90000"/>
          </a:bodyPr>
          <a:lstStyle/>
          <a:p>
            <a:r>
              <a:rPr lang="pt-BR" sz="24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lang="pt-BR" sz="24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pt-BR" sz="24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Meta 6.5.</a:t>
            </a:r>
            <a:r>
              <a:rPr lang="pt-BR" sz="24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Garantir orientação sobre os riscos do tabagismo a 100% dos usuários hipertensos. </a:t>
            </a:r>
            <a:br>
              <a:rPr lang="pt-BR" sz="24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pt-BR" sz="20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Figura 21</a:t>
            </a:r>
            <a:r>
              <a:rPr lang="pt-BR" sz="20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: Proporção de hipertensos que receberam orientação sobre os riscos do tabagismo na unidade de saúde</a:t>
            </a:r>
            <a:r>
              <a:rPr lang="pt-BR" sz="20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UBSF S21</a:t>
            </a:r>
            <a:r>
              <a:rPr lang="pt-BR" sz="20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. Manaus /AM, 2015.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000" b="1" dirty="0" smtClean="0">
                <a:latin typeface="Arial" pitchFamily="34" charset="0"/>
                <a:cs typeface="Arial" pitchFamily="34" charset="0"/>
              </a:rPr>
            </a:br>
            <a:r>
              <a:rPr lang="pt-BR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400" dirty="0" smtClean="0">
                <a:latin typeface="Arial" pitchFamily="34" charset="0"/>
                <a:cs typeface="Arial" pitchFamily="34" charset="0"/>
              </a:rPr>
            </a:b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Espaço Reservado para Conteúdo 4"/>
          <p:cNvGraphicFramePr>
            <a:graphicFrameLocks noGrp="1"/>
          </p:cNvGraphicFramePr>
          <p:nvPr>
            <p:ph idx="1"/>
          </p:nvPr>
        </p:nvGraphicFramePr>
        <p:xfrm>
          <a:off x="468313" y="1988840"/>
          <a:ext cx="8424862" cy="38884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576288" y="692696"/>
            <a:ext cx="8425339" cy="1786210"/>
          </a:xfrm>
        </p:spPr>
        <p:txBody>
          <a:bodyPr>
            <a:normAutofit fontScale="90000"/>
          </a:bodyPr>
          <a:lstStyle/>
          <a:p>
            <a:r>
              <a:rPr lang="pt-BR" sz="24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Meta 6.6</a:t>
            </a:r>
            <a:r>
              <a:rPr lang="pt-BR" sz="24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. Garantir orientação sobre os riscos do tabagismo a 100% dos usuários diabéticos.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400" dirty="0" smtClean="0">
                <a:latin typeface="Arial" pitchFamily="34" charset="0"/>
                <a:cs typeface="Arial" pitchFamily="34" charset="0"/>
              </a:rPr>
            </a:br>
            <a:r>
              <a:rPr lang="pt-BR" sz="20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Figura 22: </a:t>
            </a:r>
            <a:r>
              <a:rPr lang="pt-BR" sz="20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Proporção de diabéticos que receberam orientação sobre os riscos do tabagismo na unidade de saúde</a:t>
            </a:r>
            <a:r>
              <a:rPr lang="pt-BR" sz="2000" b="1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 UBSF S21</a:t>
            </a:r>
            <a:r>
              <a:rPr lang="pt-BR" sz="20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. Manaus /AM, 2015.</a:t>
            </a:r>
            <a:r>
              <a:rPr lang="pt-BR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Espaço Reservado para Conteúdo 5"/>
          <p:cNvPicPr>
            <a:picLocks noGrp="1"/>
          </p:cNvPicPr>
          <p:nvPr>
            <p:ph idx="1"/>
          </p:nvPr>
        </p:nvPicPr>
        <p:blipFill rotWithShape="1">
          <a:blip r:embed="rId2" cstate="print"/>
          <a:srcRect l="19692" t="21393" r="63906" b="52948"/>
          <a:stretch/>
        </p:blipFill>
        <p:spPr bwMode="auto">
          <a:xfrm>
            <a:off x="504280" y="2492896"/>
            <a:ext cx="7848872" cy="37444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68075" y="274638"/>
            <a:ext cx="8425339" cy="1714202"/>
          </a:xfrm>
        </p:spPr>
        <p:txBody>
          <a:bodyPr>
            <a:normAutofit fontScale="90000"/>
          </a:bodyPr>
          <a:lstStyle/>
          <a:p>
            <a:pPr lvl="0"/>
            <a:r>
              <a:rPr lang="pt-BR" sz="24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Meta 6.7. </a:t>
            </a:r>
            <a:r>
              <a:rPr lang="pt-BR" sz="24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Garantir orientação sobre higiene bucal a 100% dos usuários hipertensos</a:t>
            </a:r>
            <a:br>
              <a:rPr lang="pt-BR" sz="24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pt-BR" sz="20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Figura 23</a:t>
            </a:r>
            <a:r>
              <a:rPr lang="pt-BR" sz="20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: Proporção de hipertensos  que receberam orientação sobre higiene bucal na unidade de saúde. </a:t>
            </a:r>
            <a:r>
              <a:rPr lang="pt-BR" sz="20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UBSF S21</a:t>
            </a:r>
            <a:r>
              <a:rPr lang="pt-BR" sz="20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. Manaus /AM, 2015</a:t>
            </a:r>
            <a:r>
              <a:rPr lang="pt-BR" sz="20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.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000" dirty="0" smtClean="0">
                <a:latin typeface="Arial" pitchFamily="34" charset="0"/>
                <a:cs typeface="Arial" pitchFamily="34" charset="0"/>
              </a:rPr>
            </a:b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Espaço Reservado para Conteúdo 4"/>
          <p:cNvGraphicFramePr>
            <a:graphicFrameLocks noGrp="1"/>
          </p:cNvGraphicFramePr>
          <p:nvPr>
            <p:ph idx="1"/>
          </p:nvPr>
        </p:nvGraphicFramePr>
        <p:xfrm>
          <a:off x="468313" y="2349500"/>
          <a:ext cx="8424862" cy="3776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68075" y="274638"/>
            <a:ext cx="8425339" cy="2146250"/>
          </a:xfrm>
        </p:spPr>
        <p:txBody>
          <a:bodyPr>
            <a:normAutofit fontScale="90000"/>
          </a:bodyPr>
          <a:lstStyle/>
          <a:p>
            <a:pPr indent="450850" eaLnBrk="0" fontAlgn="base" hangingPunct="0">
              <a:spcAft>
                <a:spcPct val="0"/>
              </a:spcAft>
            </a:pPr>
            <a:r>
              <a:rPr lang="pt-BR" sz="24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Meta 6.8. </a:t>
            </a:r>
            <a:r>
              <a:rPr lang="pt-BR" sz="24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Garantir orientação sobre higiene bucal a 100% dos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400" dirty="0" smtClean="0">
                <a:latin typeface="Arial" pitchFamily="34" charset="0"/>
                <a:cs typeface="Arial" pitchFamily="34" charset="0"/>
              </a:rPr>
            </a:br>
            <a:r>
              <a:rPr lang="pt-BR" sz="24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diabéticos.</a:t>
            </a:r>
            <a:br>
              <a:rPr lang="pt-BR" sz="24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pt-BR" sz="24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pt-BR" sz="20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Figura 24</a:t>
            </a:r>
            <a:r>
              <a:rPr lang="pt-BR" sz="20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: Proporção de diabéticos que receberam orientação sobre higiene bucal na unidade de saúde. </a:t>
            </a:r>
            <a:r>
              <a:rPr lang="pt-BR" sz="2000" b="1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UBSF S21</a:t>
            </a:r>
            <a:r>
              <a:rPr lang="pt-BR" sz="20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. Manaus /AM 2015</a:t>
            </a: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400" dirty="0" smtClean="0">
                <a:latin typeface="Arial" pitchFamily="34" charset="0"/>
                <a:cs typeface="Arial" pitchFamily="34" charset="0"/>
              </a:rPr>
            </a:b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Espaço Reservado para Conteúdo 5"/>
          <p:cNvPicPr>
            <a:picLocks noGrp="1"/>
          </p:cNvPicPr>
          <p:nvPr>
            <p:ph idx="1"/>
          </p:nvPr>
        </p:nvPicPr>
        <p:blipFill rotWithShape="1">
          <a:blip r:embed="rId2" cstate="print"/>
          <a:srcRect l="19692" t="21393" r="63906" b="52948"/>
          <a:stretch/>
        </p:blipFill>
        <p:spPr bwMode="auto">
          <a:xfrm>
            <a:off x="1008336" y="2276872"/>
            <a:ext cx="7272807" cy="41044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</a:rPr>
              <a:t>DISCUSSÃO 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pt-BR" b="1" dirty="0"/>
              <a:t>A intervenção educativa </a:t>
            </a:r>
            <a:r>
              <a:rPr lang="pt-BR" b="1" dirty="0" smtClean="0"/>
              <a:t>tratou </a:t>
            </a:r>
            <a:r>
              <a:rPr lang="pt-BR" b="1" dirty="0"/>
              <a:t>da melhoria da atenção à saúde para os usuários </a:t>
            </a:r>
            <a:r>
              <a:rPr lang="pt-BR" b="1" dirty="0" smtClean="0"/>
              <a:t>da comunidade </a:t>
            </a:r>
            <a:r>
              <a:rPr lang="pt-BR" b="1" dirty="0"/>
              <a:t>que </a:t>
            </a:r>
            <a:r>
              <a:rPr lang="pt-BR" b="1" dirty="0" smtClean="0"/>
              <a:t>apresentam   HIPERDIA.</a:t>
            </a:r>
          </a:p>
          <a:p>
            <a:pPr algn="just">
              <a:buFont typeface="Wingdings" pitchFamily="2" charset="2"/>
              <a:buChar char="Ø"/>
            </a:pPr>
            <a:endParaRPr lang="pt-BR" b="1" dirty="0" smtClean="0"/>
          </a:p>
          <a:p>
            <a:pPr algn="just">
              <a:buFont typeface="Wingdings" pitchFamily="2" charset="2"/>
              <a:buChar char="Ø"/>
            </a:pPr>
            <a:r>
              <a:rPr lang="pt-BR" b="1" dirty="0" smtClean="0"/>
              <a:t> Incrementou a </a:t>
            </a:r>
            <a:r>
              <a:rPr lang="pt-BR" b="1" dirty="0"/>
              <a:t>cobertura da atenção aos </a:t>
            </a:r>
            <a:r>
              <a:rPr lang="pt-BR" b="1" dirty="0" smtClean="0"/>
              <a:t>usuários, buscando </a:t>
            </a:r>
            <a:r>
              <a:rPr lang="pt-BR" b="1" dirty="0"/>
              <a:t>fazer a atualização do cadastro </a:t>
            </a:r>
            <a:r>
              <a:rPr lang="pt-BR" b="1" dirty="0" smtClean="0"/>
              <a:t> </a:t>
            </a:r>
            <a:r>
              <a:rPr lang="pt-BR" b="1" dirty="0"/>
              <a:t>total </a:t>
            </a:r>
            <a:r>
              <a:rPr lang="pt-BR" b="1" dirty="0" smtClean="0"/>
              <a:t>de hiperdia.</a:t>
            </a:r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792312" y="980728"/>
            <a:ext cx="792087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Melhorou os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registros estatísticos, acompanhamento médico com maior qualidade de estratificação de risco, detecção das principais complicações, assim como atuação positiva dos principais fatores de risco. Além de incrementar o grau de consciência para fazer o tratamento certo para alguns usuários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pt-BR" sz="2400" dirty="0"/>
              <a:t> </a:t>
            </a:r>
            <a:endParaRPr lang="pt-BR" sz="2400" dirty="0" smtClean="0"/>
          </a:p>
          <a:p>
            <a:pPr algn="just">
              <a:buFont typeface="Wingdings" pitchFamily="2" charset="2"/>
              <a:buChar char="Ø"/>
            </a:pPr>
            <a:endParaRPr lang="pt-BR" sz="2400" dirty="0" smtClean="0"/>
          </a:p>
          <a:p>
            <a:pPr algn="just">
              <a:buFont typeface="Wingdings" pitchFamily="2" charset="2"/>
              <a:buChar char="Ø"/>
            </a:pPr>
            <a:r>
              <a:rPr lang="pt-BR" sz="2400" dirty="0" smtClean="0"/>
              <a:t>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A intervenção incrementou mais a união da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equipe,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do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médico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, da enfermeira, técnicas e agentes comunitários de saúde sendo sempre todo organizado e com responsabilidade.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864320" y="908720"/>
            <a:ext cx="8064896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REFLEXAO CRITICA </a:t>
            </a:r>
          </a:p>
          <a:p>
            <a:pPr algn="just">
              <a:buFont typeface="Wingdings" pitchFamily="2" charset="2"/>
              <a:buChar char="Ø"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A participação nos fóruns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de saúde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coletiva e clínica; intercâmbios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com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colegas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em relação ao desenvolvimento do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trabalho.</a:t>
            </a:r>
          </a:p>
          <a:p>
            <a:pPr algn="just"/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Trocas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de experiências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no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trabalho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diariamente de importância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para nós médicos clínicos gerais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buFont typeface="Wingdings" pitchFamily="2" charset="2"/>
              <a:buChar char="Ø"/>
            </a:pPr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Incrementou os conhecimentos do SUS, ao tratamento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das diferentes doenças em relação aos protocolos de atendimento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 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60264" y="332656"/>
            <a:ext cx="864096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2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Permitiu mais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conhecimentos, habilidades e incentivando a cada dia o estudo das diferentes doenças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da região amazônica. </a:t>
            </a:r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A intervenção que faz parte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da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rotina, vai continuar diminuindo as complicações e incrementar 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as atividades de promoção e prevenção de saúde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outros grupos priorizados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como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idosos, gestantes, crianças entre outros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ta para baixo 2"/>
          <p:cNvSpPr/>
          <p:nvPr/>
        </p:nvSpPr>
        <p:spPr>
          <a:xfrm>
            <a:off x="2952552" y="548680"/>
            <a:ext cx="3168352" cy="1152128"/>
          </a:xfrm>
          <a:prstGeom prst="downArrow">
            <a:avLst>
              <a:gd name="adj1" fmla="val 50000"/>
              <a:gd name="adj2" fmla="val 594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INTERVENÇÃO</a:t>
            </a:r>
            <a:r>
              <a:rPr lang="pt-BR" b="1" dirty="0" smtClean="0"/>
              <a:t> </a:t>
            </a:r>
            <a:endParaRPr lang="pt-BR" b="1" dirty="0"/>
          </a:p>
        </p:txBody>
      </p:sp>
      <p:sp>
        <p:nvSpPr>
          <p:cNvPr id="5" name="Elipse 4"/>
          <p:cNvSpPr/>
          <p:nvPr/>
        </p:nvSpPr>
        <p:spPr>
          <a:xfrm>
            <a:off x="576288" y="1556792"/>
            <a:ext cx="3744416" cy="1656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MELHOROU  SIGNIFICATIVAMENTE O CADASTRAMENTO  CONTROLE E CONHECIMENTOS DOS USUARIOS  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6" name="Elipse 5"/>
          <p:cNvSpPr/>
          <p:nvPr/>
        </p:nvSpPr>
        <p:spPr>
          <a:xfrm>
            <a:off x="4752752" y="1268760"/>
            <a:ext cx="3888432" cy="17784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MELHOROU A SITUACAO DE SAUDE  DOS USUARIOS  CUIDADO DA SAUDE , MAIOR PARTICIPAÇÃO AS CONSULTAS MEDICAS  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9" name="Elipse 8"/>
          <p:cNvSpPr/>
          <p:nvPr/>
        </p:nvSpPr>
        <p:spPr>
          <a:xfrm>
            <a:off x="5040784" y="3789040"/>
            <a:ext cx="3888432" cy="21602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INCREMENTOU AS ATIVIDADES DE PROMOÇAO E PREVENÇAO, RELIZAÇÃO DAS VISITAS DOMICILIARES  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11" name="Elipse 10"/>
          <p:cNvSpPr/>
          <p:nvPr/>
        </p:nvSpPr>
        <p:spPr>
          <a:xfrm>
            <a:off x="1008336" y="3933056"/>
            <a:ext cx="3384376" cy="20882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REPRESENTOU  UMA FERRAMENTA PARA MELHORAR O TRABALHO  NA ROTINA DE NOSSO SERVIÇO </a:t>
            </a:r>
            <a:endParaRPr lang="pt-BR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0000"/>
                </a:solidFill>
              </a:rPr>
              <a:t>Estrutura de Saúde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-No 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Distrito de Saúde Sul há 35 Bairros com 89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UBS</a:t>
            </a:r>
          </a:p>
          <a:p>
            <a:pPr marL="0" indent="0">
              <a:buNone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-Destas 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55 são ESF, 17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UBS</a:t>
            </a:r>
          </a:p>
          <a:p>
            <a:pPr marL="0" indent="0">
              <a:buNone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-centros 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especializados  de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odontologia</a:t>
            </a:r>
          </a:p>
          <a:p>
            <a:pPr>
              <a:buFontTx/>
              <a:buChar char="-"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5 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hospitais de atendimento emergencial e urgências médicas, </a:t>
            </a: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Hospitais de referência </a:t>
            </a:r>
          </a:p>
          <a:p>
            <a:pPr>
              <a:buFontTx/>
              <a:buChar char="-"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5 Policlínicas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9167242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5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5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pt-BR" sz="5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5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pt-BR" sz="5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5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pt-BR" sz="5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5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pt-BR" sz="5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5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pt-BR" sz="5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OBRIGADO </a:t>
            </a:r>
            <a:endParaRPr lang="pt-BR" sz="5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096568" y="3501008"/>
            <a:ext cx="23399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pt-BR" sz="5400" dirty="0" smtClean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lang="pt-BR" sz="5400" dirty="0">
              <a:solidFill>
                <a:srgbClr val="FF000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0000"/>
                </a:solidFill>
              </a:rPr>
              <a:t>Estrutura da UBSF S21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800" dirty="0" smtClean="0"/>
              <a:t>Estrutura antiga</a:t>
            </a:r>
          </a:p>
          <a:p>
            <a:r>
              <a:rPr lang="pt-BR" sz="2800" dirty="0" smtClean="0"/>
              <a:t>728 famílias</a:t>
            </a:r>
          </a:p>
          <a:p>
            <a:r>
              <a:rPr lang="pt-BR" sz="2800" dirty="0" smtClean="0"/>
              <a:t>Composta por 5 ACS, 1 enfermeira, 1 médico clínico, 1 odontólogo, 1 téc. De saúde bucal e 2 téc. de enfermagem</a:t>
            </a:r>
          </a:p>
        </p:txBody>
      </p:sp>
    </p:spTree>
    <p:extLst>
      <p:ext uri="{BB962C8B-B14F-4D97-AF65-F5344CB8AC3E}">
        <p14:creationId xmlns:p14="http://schemas.microsoft.com/office/powerpoint/2010/main" xmlns="" val="2454782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8075" y="274638"/>
            <a:ext cx="8389133" cy="5890666"/>
          </a:xfrm>
        </p:spPr>
        <p:txBody>
          <a:bodyPr>
            <a:noAutofit/>
          </a:bodyPr>
          <a:lstStyle/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400" dirty="0" smtClean="0">
                <a:latin typeface="Arial" pitchFamily="34" charset="0"/>
                <a:cs typeface="Arial" pitchFamily="34" charset="0"/>
              </a:rPr>
            </a:b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648296" y="266596"/>
            <a:ext cx="7992888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300" dirty="0" smtClean="0"/>
              <a:t> </a:t>
            </a:r>
            <a:r>
              <a:rPr lang="pt-BR" sz="2300" b="1" dirty="0" smtClean="0">
                <a:latin typeface="Arial" pitchFamily="34" charset="0"/>
                <a:cs typeface="Arial" pitchFamily="34" charset="0"/>
              </a:rPr>
              <a:t>Do total de usuários cadastrados, 80% participam do acompanhamento na UBS há mais de 2 anos, para avaliação do estado geral e consultas feitas para renovação de receita de medicamento  ou para solicitação de exame.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endParaRPr lang="pt-BR" sz="23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300" b="1" dirty="0" smtClean="0">
                <a:latin typeface="Arial" pitchFamily="34" charset="0"/>
                <a:cs typeface="Arial" pitchFamily="34" charset="0"/>
              </a:rPr>
              <a:t>Os usuários não tinham  orientação  sistemática sobre prática de atividade física regular e orientação nutricional para uma boa alimentação saudável </a:t>
            </a:r>
            <a:r>
              <a:rPr lang="pt-BR" sz="2300" dirty="0" smtClean="0"/>
              <a:t/>
            </a:r>
            <a:br>
              <a:rPr lang="pt-BR" sz="2300" dirty="0" smtClean="0"/>
            </a:br>
            <a:endParaRPr lang="pt-BR" sz="2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39493" y="3140969"/>
            <a:ext cx="7957265" cy="2628008"/>
          </a:xfrm>
        </p:spPr>
        <p:txBody>
          <a:bodyPr>
            <a:normAutofit/>
          </a:bodyPr>
          <a:lstStyle/>
          <a:p>
            <a:pPr algn="just"/>
            <a:r>
              <a:rPr lang="pt-BR" sz="2800" dirty="0">
                <a:latin typeface="Arial" pitchFamily="34" charset="0"/>
                <a:cs typeface="Arial" pitchFamily="34" charset="0"/>
              </a:rPr>
              <a:t>Melhorar a atenção à saúde da pessoa com Hipertensão Arterial e/ou Diabetes Mellitus na UBSF S21, Manaus/AM.</a:t>
            </a:r>
            <a:br>
              <a:rPr lang="pt-BR" sz="2800" dirty="0">
                <a:latin typeface="Arial" pitchFamily="34" charset="0"/>
                <a:cs typeface="Arial" pitchFamily="34" charset="0"/>
              </a:rPr>
            </a:b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 rot="10800000" flipV="1">
            <a:off x="817187" y="1124744"/>
            <a:ext cx="5782891" cy="720080"/>
          </a:xfrm>
        </p:spPr>
        <p:txBody>
          <a:bodyPr>
            <a:normAutofit/>
          </a:bodyPr>
          <a:lstStyle/>
          <a:p>
            <a:pPr algn="just"/>
            <a:r>
              <a:rPr lang="pt-BR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OBJETIVO GERAL </a:t>
            </a:r>
            <a:endParaRPr lang="pt-BR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 rot="10800000" flipV="1">
            <a:off x="1008336" y="116632"/>
            <a:ext cx="7507025" cy="648071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METODOLOGIA </a:t>
            </a:r>
            <a:endParaRPr lang="pt-BR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576288" y="908720"/>
            <a:ext cx="8064896" cy="5112568"/>
          </a:xfrm>
        </p:spPr>
        <p:txBody>
          <a:bodyPr>
            <a:normAutofit fontScale="92500"/>
          </a:bodyPr>
          <a:lstStyle/>
          <a:p>
            <a:pPr algn="just">
              <a:buFont typeface="Wingdings" pitchFamily="2" charset="2"/>
              <a:buChar char="Ø"/>
            </a:pPr>
            <a:r>
              <a:rPr lang="pt-BR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 </a:t>
            </a:r>
            <a:r>
              <a:rPr lang="pt-BR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projeto </a:t>
            </a:r>
            <a:r>
              <a:rPr lang="pt-BR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foi desenvolvido </a:t>
            </a:r>
            <a:r>
              <a:rPr lang="pt-BR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 período de 12 </a:t>
            </a:r>
            <a:r>
              <a:rPr lang="pt-BR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semanas. As </a:t>
            </a:r>
            <a:r>
              <a:rPr lang="pt-BR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ações realizadas na intervenção </a:t>
            </a:r>
            <a:r>
              <a:rPr lang="pt-BR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foram </a:t>
            </a:r>
            <a:r>
              <a:rPr lang="pt-BR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baseadas no cronograma aprovado </a:t>
            </a:r>
            <a:r>
              <a:rPr lang="pt-BR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pela equipe</a:t>
            </a:r>
            <a:r>
              <a:rPr lang="pt-BR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pt-BR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pt-BR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Para </a:t>
            </a:r>
            <a:r>
              <a:rPr lang="pt-BR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alcançar os </a:t>
            </a:r>
            <a:r>
              <a:rPr lang="pt-BR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objetivos foram </a:t>
            </a:r>
            <a:r>
              <a:rPr lang="pt-BR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estabelecidas metas e </a:t>
            </a:r>
            <a:r>
              <a:rPr lang="pt-BR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ações; o </a:t>
            </a:r>
            <a:r>
              <a:rPr lang="pt-BR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cadastro dos usuários </a:t>
            </a:r>
            <a:r>
              <a:rPr lang="pt-BR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 </a:t>
            </a:r>
            <a:r>
              <a:rPr lang="pt-BR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planilha de coleta de dados </a:t>
            </a:r>
            <a:r>
              <a:rPr lang="pt-BR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foram sendo  feitos </a:t>
            </a:r>
            <a:r>
              <a:rPr lang="pt-BR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 momento </a:t>
            </a:r>
            <a:r>
              <a:rPr lang="pt-BR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das consultas</a:t>
            </a:r>
            <a:r>
              <a:rPr lang="pt-BR" sz="2400" dirty="0" smtClean="0">
                <a:solidFill>
                  <a:schemeClr val="tx1"/>
                </a:solidFill>
              </a:rPr>
              <a:t>.</a:t>
            </a:r>
          </a:p>
          <a:p>
            <a:pPr algn="just">
              <a:buFont typeface="Wingdings" pitchFamily="2" charset="2"/>
              <a:buChar char="Ø"/>
            </a:pPr>
            <a:r>
              <a:rPr lang="pt-BR" sz="2400" dirty="0">
                <a:solidFill>
                  <a:schemeClr val="tx1"/>
                </a:solidFill>
              </a:rPr>
              <a:t> </a:t>
            </a:r>
            <a:r>
              <a:rPr lang="pt-BR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Para o registro das atividades foram utilizados o prontuário clínico individual e a ficha espelho, </a:t>
            </a:r>
            <a:r>
              <a:rPr lang="pt-BR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os dados </a:t>
            </a:r>
            <a:r>
              <a:rPr lang="pt-BR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obtidos </a:t>
            </a:r>
            <a:r>
              <a:rPr lang="pt-BR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foram </a:t>
            </a:r>
            <a:r>
              <a:rPr lang="pt-BR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preenchidos na planilha de coleta de dados para monitoramento e acompanhamento das metas e indicadores. </a:t>
            </a:r>
            <a:endParaRPr lang="pt-BR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pt-BR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As ações foram nos eixos: </a:t>
            </a:r>
            <a:r>
              <a:rPr lang="pt-BR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Monitoramento e avaliação, Qualificação da prática clínica, Organização e gestão do </a:t>
            </a:r>
            <a:r>
              <a:rPr lang="pt-BR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serviço e </a:t>
            </a:r>
            <a:r>
              <a:rPr lang="pt-BR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Engajamento </a:t>
            </a:r>
            <a:r>
              <a:rPr lang="pt-BR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público.</a:t>
            </a:r>
            <a:endParaRPr lang="pt-BR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pt-BR" sz="2400" dirty="0" smtClean="0">
              <a:solidFill>
                <a:schemeClr val="tx1"/>
              </a:solidFill>
            </a:endParaRP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76288" y="548680"/>
            <a:ext cx="792088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  LOGISTICA</a:t>
            </a:r>
          </a:p>
          <a:p>
            <a:endParaRPr lang="pt-BR" sz="2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Ficha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espelho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disponibilizada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pelo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curso que prevê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a coleta de informações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das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medicações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de uso contínuo, fluxograma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dos exames laboratoriais e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estratificações de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risco.</a:t>
            </a:r>
          </a:p>
          <a:p>
            <a:pPr algn="just">
              <a:buFont typeface="Wingdings" pitchFamily="2" charset="2"/>
              <a:buChar char="Ø"/>
            </a:pPr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pt-BR" sz="2400" b="1" dirty="0" smtClean="0"/>
              <a:t>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Foram impressas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180 fichas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espelho,para complementar as fichas que a equipe já possuía, e impressos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os exames complementares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anexados a elas.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1555</TotalTime>
  <Words>1163</Words>
  <Application>Microsoft Office PowerPoint</Application>
  <PresentationFormat>Personalizar</PresentationFormat>
  <Paragraphs>117</Paragraphs>
  <Slides>40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40</vt:i4>
      </vt:variant>
    </vt:vector>
  </HeadingPairs>
  <TitlesOfParts>
    <vt:vector size="41" baseType="lpstr">
      <vt:lpstr>Tema do Office</vt:lpstr>
      <vt:lpstr>      </vt:lpstr>
      <vt:lpstr>INTRODUÇÃO                                                                                                                                                           </vt:lpstr>
      <vt:lpstr>Slide 3</vt:lpstr>
      <vt:lpstr>Estrutura de Saúde</vt:lpstr>
      <vt:lpstr>Estrutura da UBSF S21</vt:lpstr>
      <vt:lpstr> </vt:lpstr>
      <vt:lpstr>Melhorar a atenção à saúde da pessoa com Hipertensão Arterial e/ou Diabetes Mellitus na UBSF S21, Manaus/AM. </vt:lpstr>
      <vt:lpstr>METODOLOGIA </vt:lpstr>
      <vt:lpstr>Slide 9</vt:lpstr>
      <vt:lpstr>OBJETIVOS E METAS Objetivo 1: Ampliar a cobertura a hipertensos e/ou diabéticos Meta 1.1 e Meta 1.2  Cadastrar 100% dos hipertensos e diabéticos da área de abrangência no Programa de Atenção à Hipertensão Arterial e à Diabetes Mellitus da unidade de saúde.                       Figura 1: Cobertura do programa de atenção ao hipertenso e diabético na unidade de saúde UBSF S21. Manaus /AM, 2015</vt:lpstr>
      <vt:lpstr>   </vt:lpstr>
      <vt:lpstr> Figura 2: Cobertura do programa de atenção ao diabético na unidade de saúde UBSF S21. Manaus /AM, 2015 </vt:lpstr>
      <vt:lpstr>Objetivo 2: Melhorar a qualidade da atenção a hipertensos e/ou diabéticos.  Meta 2.1. Realizar exame clínico apropriado em 100% dos hipertensos. </vt:lpstr>
      <vt:lpstr>Meta 2.2. Realizar exame clínico apropriado em 100% dos diabéticos. </vt:lpstr>
      <vt:lpstr>Meta 2.3. Garantir a 100% dos hipertensos a realização de exames complementares em dia de acordo com o protocolo.     </vt:lpstr>
      <vt:lpstr>Meta 2.4. Garantir a 100% dos diabéticos a realização de exames complementares em dia de acordo com o protocolo.  Figura 6: Proporção com o exame complementares em dia de acordo o protocolo do programa de atenção ao diabético na unidade de saúde. UBSF S21. Manaus /AM, 2015.   </vt:lpstr>
      <vt:lpstr>Meta 2.5. Priorizar a prescrição de medicamentos da farmácia popular para 100% dos hipertensos cadastrados na unidade de saúde. Figura 7: Proporção de hipertensos com prescrição de medicamentos da farmácia popular na unidade de saúde. UBSF S21.  Manaus /AM, 2015 </vt:lpstr>
      <vt:lpstr>Meta 2.6. Priorizar a prescrição de medicamentos da farmácia popular para 100% dos diabéticos cadastrados na unidade de saúde.  Figura 8: Proporção de diabéticos com prescrição de medicamentos da farmácia popular na unidade de saúde. UBSF S21. Manaus /AM, 2015. </vt:lpstr>
      <vt:lpstr>Meta 2.7. Realizar avaliação da necessidade de atendimento odontológico em 100% dos hipertensos. Figura 9: Proporção de hipertensos com avaliação da necessidade de atendimento odontológico na unidade de saúde. UBSF S21.  Manaus /AM, 2015. </vt:lpstr>
      <vt:lpstr>   Meta 2.8. Realizar avaliação da necessidade de atendimento odontológico em 100% dos diabéticos   Figura 10: Proporção de diabéticos com avaliação da necessidade de atendimento odontológico na unidade de saúde UBSF S21. Manaus /AM, 2015. </vt:lpstr>
      <vt:lpstr>Objetivo 3: Melhorar a adesão de hipertensos e/ou diabéticos ao programa. Meta 3.1. Buscar 100% dos hipertensos faltosos às consultas na unidade de saúde conforme a periodicidade recomendada. Figura 11: Proporção de hipertensos faltosos a consulta em busca ativa na unidade de saúde. UBSF S21.  Manaus /AM, 2015 </vt:lpstr>
      <vt:lpstr>Meta 3.2. Buscar 100% dos diabéticos faltosos às consultas na unidade de saúde conforme a periodicidade recomendada.  Figura 12 Proporção de diabéticos faltosos a consulta em busca ativa na unidade de saúde. UBSF S21.  Manaus /AM, 2015   </vt:lpstr>
      <vt:lpstr>Objetivo 4: Melhorar o registro das informações.  Meta 4.1. Manter ficha de acompanhamento de 100% dos hipertensos cadastrados na unidade de saúde. Figura 13 Proporção de hipertensos com registro adequado na ficha de acompanhamento na unidade de saúde. UBSF S21. Manaus /AM, 2015. </vt:lpstr>
      <vt:lpstr>Meta 4.2. Manter ficha de acompanhamento de 100% dos diabéticos cadastrados na unidade de saúde. Figura 14: Proporção de diabético com registro adequado na ficha de acompanhamento na unidade de saúde. UBSF S21.  Manaus /AM, 2015.</vt:lpstr>
      <vt:lpstr>Objetivo 5: Mapear hipertensos e diabéticos de risco para doença cardiovascular. Meta 5.1. Realizar estratificação do risco cardiovascular em 100% dos hipertensos cadastrados na unidade de saúde  Figura 15: Proporção hipertensos com estratificação de risco cardiovascular por exame clinico em dia na unidade de saúde UBSF S21. Manaus /AM, 2015  </vt:lpstr>
      <vt:lpstr>Meta 5.2. Realizar estratificação do risco cardiovascular em 100% dos diabéticos cadastrados na unidade de saúde.  Figura 16: Proporção de diabéticos com estratificação de risco cardiovascular por exame clinico em dia na unidade de saúde UBSF S21. Manaus /AM , 2015 </vt:lpstr>
      <vt:lpstr>Objetivo 6: Promover a saúde de hipertensos e diabéticos. Meta 6.1. Garantir orientação nutricional sobre alimentação saudável a 100% dos hipertensos. Figura 17: Proporção de hipertensos com orientação nutricional sobre alimentação saudável na unidade de saúde. UBSF S21. Manaus /AM, 2015. </vt:lpstr>
      <vt:lpstr>Meta 6.2. Garantir orientação nutricional sobre alimentação saudável a 100% dos diabéticos. Figura 18: Proporção de diabéticos com orientação nutricional sobre alimentação saudável na unidade de saúde. UBSF S21. Manaus /AM, 2015. </vt:lpstr>
      <vt:lpstr>Meta 6.3. Garantir orientação em relação à prática regular de atividade física a 100% dos usuários hipertensos. Figura 19: Proporção de hipertensos  com orientação sobre atividades físicas regular na unidade de saúde UBSF S21. Manaus /AM, 2015 </vt:lpstr>
      <vt:lpstr>Meta 6.4. Garantir orientação em relação à prática regular de atividade física a 100% dos usuários diabéticos . Figura 20: Proporção de diabéticos com orientação sobre atividades físicas regular na unidade de saúde UBSF S21. Manaus /AM, 2015 </vt:lpstr>
      <vt:lpstr> Meta 6.5. Garantir orientação sobre os riscos do tabagismo a 100% dos usuários hipertensos.  Figura 21: Proporção de hipertensos que receberam orientação sobre os riscos do tabagismo na unidade de saúde UBSF S21. Manaus /AM, 2015.  </vt:lpstr>
      <vt:lpstr>Meta 6.6. Garantir orientação sobre os riscos do tabagismo a 100% dos usuários diabéticos. Figura 22: Proporção de diabéticos que receberam orientação sobre os riscos do tabagismo na unidade de saúde UBSF S21. Manaus /AM, 2015. </vt:lpstr>
      <vt:lpstr>Meta 6.7. Garantir orientação sobre higiene bucal a 100% dos usuários hipertensos Figura 23: Proporção de hipertensos  que receberam orientação sobre higiene bucal na unidade de saúde. UBSF S21. Manaus /AM, 2015. </vt:lpstr>
      <vt:lpstr>Meta 6.8. Garantir orientação sobre higiene bucal a 100% dos  diabéticos.  Figura 24: Proporção de diabéticos que receberam orientação sobre higiene bucal na unidade de saúde. UBSF S21. Manaus /AM 2015  </vt:lpstr>
      <vt:lpstr>DISCUSSÃO </vt:lpstr>
      <vt:lpstr>Slide 36</vt:lpstr>
      <vt:lpstr>Slide 37</vt:lpstr>
      <vt:lpstr>Slide 38</vt:lpstr>
      <vt:lpstr>Slide 39</vt:lpstr>
      <vt:lpstr>     OBRIGADO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UNIVERSIDADE ABERTA DO SUS UNIVERSIDADE FEDERAL DE PELOTAS Especialização em Saúde da Família Modalidade a Distância Turma 8       Trabalho de Conclusão de Curso Melhoria da atenção à saúde da pessoa com Hipertensão Arterial e/ou Diabetes Mellitus na UBSF S21, Manaus/AM                     Juan Luis Licea Tamayo           Pelotas, 2015</dc:title>
  <dc:creator>Juan</dc:creator>
  <cp:lastModifiedBy>Juan</cp:lastModifiedBy>
  <cp:revision>75</cp:revision>
  <dcterms:created xsi:type="dcterms:W3CDTF">2015-10-16T01:06:34Z</dcterms:created>
  <dcterms:modified xsi:type="dcterms:W3CDTF">2015-10-23T03:51:18Z</dcterms:modified>
</cp:coreProperties>
</file>