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56" r:id="rId2"/>
    <p:sldId id="257" r:id="rId3"/>
    <p:sldId id="286" r:id="rId4"/>
    <p:sldId id="290" r:id="rId5"/>
    <p:sldId id="258" r:id="rId6"/>
    <p:sldId id="259" r:id="rId7"/>
    <p:sldId id="288" r:id="rId8"/>
    <p:sldId id="289" r:id="rId9"/>
    <p:sldId id="262" r:id="rId10"/>
    <p:sldId id="291" r:id="rId11"/>
    <p:sldId id="292" r:id="rId12"/>
    <p:sldId id="268" r:id="rId13"/>
    <p:sldId id="270" r:id="rId14"/>
    <p:sldId id="293" r:id="rId15"/>
    <p:sldId id="294" r:id="rId16"/>
    <p:sldId id="295" r:id="rId17"/>
    <p:sldId id="296" r:id="rId18"/>
    <p:sldId id="298" r:id="rId19"/>
    <p:sldId id="297" r:id="rId20"/>
    <p:sldId id="299" r:id="rId21"/>
    <p:sldId id="282" r:id="rId22"/>
    <p:sldId id="283" r:id="rId23"/>
    <p:sldId id="284" r:id="rId24"/>
    <p:sldId id="285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 rafa" initials="lr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E5D"/>
    <a:srgbClr val="FF8205"/>
    <a:srgbClr val="C0C0C0"/>
    <a:srgbClr val="A6B6B6"/>
    <a:srgbClr val="D5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659852834402811"/>
          <c:y val="0.17456009437583681"/>
          <c:w val="0.83052279913531679"/>
          <c:h val="0.70587247128332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HAS e DM- semana 16 - Juan.xls]Indicadores'!$C$4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'[Planilha HAS e DM- semana 16 - Juan.xls]Indicadores'!$D$3:$G$3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HAS e DM- semana 16 - Juan.xls]Indicadores'!$D$4:$G$4</c:f>
              <c:numCache>
                <c:formatCode>0.0%</c:formatCode>
                <c:ptCount val="4"/>
                <c:pt idx="0">
                  <c:v>0.27696793002915454</c:v>
                </c:pt>
                <c:pt idx="1">
                  <c:v>0.50728862973760935</c:v>
                </c:pt>
                <c:pt idx="2">
                  <c:v>0.74635568513119532</c:v>
                </c:pt>
                <c:pt idx="3">
                  <c:v>0.98833819241982512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907392"/>
        <c:axId val="46917504"/>
      </c:barChart>
      <c:catAx>
        <c:axId val="4690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6917504"/>
        <c:crosses val="autoZero"/>
        <c:auto val="1"/>
        <c:lblAlgn val="ctr"/>
        <c:lblOffset val="100"/>
        <c:noMultiLvlLbl val="0"/>
      </c:catAx>
      <c:valAx>
        <c:axId val="469175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6907392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21187513356239"/>
          <c:y val="0.16475302852339688"/>
          <c:w val="0.84216877900700826"/>
          <c:h val="0.737216359017906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HAS e DM- semana 16 - Juan.xls]Indicadores'!$S$4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'[Planilha HAS e DM- semana 16 - Juan.xls]Indicadores'!$T$3:$W$3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HAS e DM- semana 16 - Juan.xls]Indicadores'!$T$4:$W$4</c:f>
              <c:numCache>
                <c:formatCode>0.0%</c:formatCode>
                <c:ptCount val="4"/>
                <c:pt idx="0">
                  <c:v>0.31304347826086959</c:v>
                </c:pt>
                <c:pt idx="1">
                  <c:v>0.5130434782608696</c:v>
                </c:pt>
                <c:pt idx="2">
                  <c:v>0.72173913043478266</c:v>
                </c:pt>
                <c:pt idx="3">
                  <c:v>0.97391304347826091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946816"/>
        <c:axId val="50948352"/>
      </c:barChart>
      <c:catAx>
        <c:axId val="5094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948352"/>
        <c:crosses val="autoZero"/>
        <c:auto val="1"/>
        <c:lblAlgn val="ctr"/>
        <c:lblOffset val="100"/>
        <c:noMultiLvlLbl val="0"/>
      </c:catAx>
      <c:valAx>
        <c:axId val="5094835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946816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30189467162305"/>
          <c:y val="0.1331345184183523"/>
          <c:w val="0.85570474438374433"/>
          <c:h val="0.77185122448565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HAS e DM- semana 16 - Juan.xls]Indicadores'!$C$21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'[Planilha HAS e DM- semana 16 - Juan.xls]Indicadores'!$D$20:$G$20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HAS e DM- semana 16 - Juan.xls]Indicadores'!$D$21:$G$21</c:f>
              <c:numCache>
                <c:formatCode>0.0%</c:formatCode>
                <c:ptCount val="4"/>
                <c:pt idx="0">
                  <c:v>0.61702127659574468</c:v>
                </c:pt>
                <c:pt idx="1">
                  <c:v>0.78612716763005785</c:v>
                </c:pt>
                <c:pt idx="2">
                  <c:v>0.83921568627450982</c:v>
                </c:pt>
                <c:pt idx="3">
                  <c:v>0.87240356083086057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503872"/>
        <c:axId val="135505792"/>
      </c:barChart>
      <c:catAx>
        <c:axId val="13550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5505792"/>
        <c:crosses val="autoZero"/>
        <c:auto val="1"/>
        <c:lblAlgn val="ctr"/>
        <c:lblOffset val="100"/>
        <c:noMultiLvlLbl val="0"/>
      </c:catAx>
      <c:valAx>
        <c:axId val="1355057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5503872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15145720983357"/>
          <c:y val="0.11664255642872363"/>
          <c:w val="0.83107747834986778"/>
          <c:h val="0.80151140819752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Indicadores!$T$20:$W$20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Indicadores!$T$21:$W$21</c:f>
              <c:numCache>
                <c:formatCode>0.0%</c:formatCode>
                <c:ptCount val="4"/>
                <c:pt idx="0">
                  <c:v>0.94444444444444442</c:v>
                </c:pt>
                <c:pt idx="1">
                  <c:v>0.96610169491525422</c:v>
                </c:pt>
                <c:pt idx="2">
                  <c:v>0.96385542168674698</c:v>
                </c:pt>
                <c:pt idx="3">
                  <c:v>0.9732142857142857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5514752"/>
        <c:axId val="135661056"/>
      </c:barChart>
      <c:catAx>
        <c:axId val="13551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5661056"/>
        <c:crosses val="autoZero"/>
        <c:auto val="1"/>
        <c:lblAlgn val="ctr"/>
        <c:lblOffset val="100"/>
        <c:noMultiLvlLbl val="0"/>
      </c:catAx>
      <c:valAx>
        <c:axId val="13566105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5514752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63046886965864"/>
          <c:y val="0.19028871246025106"/>
          <c:w val="0.8776043362410042"/>
          <c:h val="0.738069436285928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HAS e DM- semana 16 - Juan.xls]Indicadores'!$C$27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'[Planilha HAS e DM- semana 16 - Juan.xls]Indicadores'!$D$26:$G$26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HAS e DM- semana 16 - Juan.xls]Indicadores'!$D$27:$G$27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0.93359375</c:v>
                </c:pt>
                <c:pt idx="3">
                  <c:v>0.80530973451327437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783552"/>
        <c:axId val="135785088"/>
      </c:barChart>
      <c:catAx>
        <c:axId val="13578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5785088"/>
        <c:crosses val="autoZero"/>
        <c:auto val="1"/>
        <c:lblAlgn val="ctr"/>
        <c:lblOffset val="100"/>
        <c:noMultiLvlLbl val="0"/>
      </c:catAx>
      <c:valAx>
        <c:axId val="13578508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57835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69258876579517"/>
          <c:y val="0.14827778506484737"/>
          <c:w val="0.86456515250596799"/>
          <c:h val="0.7634946283820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HAS e DM- semana 16 - Juan.xls]Indicadores'!$S$27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'[Planilha HAS e DM- semana 16 - Juan.xls]Indicadores'!$T$26:$W$26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HAS e DM- semana 16 - Juan.xls]Indicadores'!$T$27:$W$27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0.95180722891566261</c:v>
                </c:pt>
                <c:pt idx="3">
                  <c:v>0.7678571428571429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839744"/>
        <c:axId val="135841280"/>
      </c:barChart>
      <c:catAx>
        <c:axId val="13583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5841280"/>
        <c:crosses val="autoZero"/>
        <c:auto val="1"/>
        <c:lblAlgn val="ctr"/>
        <c:lblOffset val="100"/>
        <c:noMultiLvlLbl val="0"/>
      </c:catAx>
      <c:valAx>
        <c:axId val="1358412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58397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0.20283</cdr:x>
      <cdr:y>0.78656</cdr:y>
    </cdr:from>
    <cdr:to>
      <cdr:x>0.36348</cdr:x>
      <cdr:y>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940182" y="2562896"/>
          <a:ext cx="744664" cy="695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95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0.40288</cdr:x>
      <cdr:y>0.70799</cdr:y>
    </cdr:from>
    <cdr:to>
      <cdr:x>0.65446</cdr:x>
      <cdr:y>0.96776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711816" y="3580327"/>
          <a:ext cx="1068947" cy="1313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174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0.62718</cdr:x>
      <cdr:y>0.7029</cdr:y>
    </cdr:from>
    <cdr:to>
      <cdr:x>0.86663</cdr:x>
      <cdr:y>0.88372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2664854" y="3554569"/>
          <a:ext cx="1017431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0.60899</cdr:x>
      <cdr:y>0.63159</cdr:y>
    </cdr:from>
    <cdr:to>
      <cdr:x>0.85754</cdr:x>
      <cdr:y>0.87862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2587580" y="3193961"/>
          <a:ext cx="1056068" cy="1249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256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0.81207</cdr:x>
      <cdr:y>0.57301</cdr:y>
    </cdr:from>
    <cdr:to>
      <cdr:x>1</cdr:x>
      <cdr:y>0.75383</cdr:y>
    </cdr:to>
    <cdr:sp macro="" textlink="">
      <cdr:nvSpPr>
        <cdr:cNvPr id="6" name="5 CuadroTexto"/>
        <cdr:cNvSpPr txBox="1"/>
      </cdr:nvSpPr>
      <cdr:spPr>
        <a:xfrm xmlns:a="http://schemas.openxmlformats.org/drawingml/2006/main">
          <a:off x="3450465" y="2897746"/>
          <a:ext cx="79849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0.81814</cdr:x>
      <cdr:y>0.56537</cdr:y>
    </cdr:from>
    <cdr:to>
      <cdr:x>1</cdr:x>
      <cdr:y>0.74619</cdr:y>
    </cdr:to>
    <cdr:sp macro="" textlink="">
      <cdr:nvSpPr>
        <cdr:cNvPr id="7" name="6 CuadroTexto"/>
        <cdr:cNvSpPr txBox="1"/>
      </cdr:nvSpPr>
      <cdr:spPr>
        <a:xfrm xmlns:a="http://schemas.openxmlformats.org/drawingml/2006/main">
          <a:off x="3476223" y="2859110"/>
          <a:ext cx="77273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339</a:t>
          </a:r>
          <a:endParaRPr lang="pt-B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0.19833</cdr:x>
      <cdr:y>0.74206</cdr:y>
    </cdr:from>
    <cdr:to>
      <cdr:x>0.39875</cdr:x>
      <cdr:y>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904875" y="2408348"/>
          <a:ext cx="914400" cy="837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36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0.40439</cdr:x>
      <cdr:y>0.67857</cdr:y>
    </cdr:from>
    <cdr:to>
      <cdr:x>0.62457</cdr:x>
      <cdr:y>1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845032" y="2202287"/>
          <a:ext cx="1004553" cy="1043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59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0.61892</cdr:x>
      <cdr:y>0.59921</cdr:y>
    </cdr:from>
    <cdr:to>
      <cdr:x>0.83628</cdr:x>
      <cdr:y>1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2823826" y="1944710"/>
          <a:ext cx="991673" cy="1300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83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0.8137</cdr:x>
      <cdr:y>0.5119</cdr:y>
    </cdr:from>
    <cdr:to>
      <cdr:x>1</cdr:x>
      <cdr:y>0.84524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3712469" y="1661375"/>
          <a:ext cx="850006" cy="1081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112</a:t>
          </a:r>
          <a:endParaRPr lang="pt-B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0.19998</cdr:x>
      <cdr:y>0.6778</cdr:y>
    </cdr:from>
    <cdr:to>
      <cdr:x>0.41036</cdr:x>
      <cdr:y>0.86306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869230" y="334552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58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0.39554</cdr:x>
      <cdr:y>0.61779</cdr:y>
    </cdr:from>
    <cdr:to>
      <cdr:x>0.63851</cdr:x>
      <cdr:y>0.80305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719235" y="3049307"/>
          <a:ext cx="105606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136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0.60888</cdr:x>
      <cdr:y>0.5656</cdr:y>
    </cdr:from>
    <cdr:to>
      <cdr:x>0.86963</cdr:x>
      <cdr:y>0.75086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2646514" y="2791729"/>
          <a:ext cx="1133341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214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0.81333</cdr:x>
      <cdr:y>0.47621</cdr:y>
    </cdr:from>
    <cdr:to>
      <cdr:x>1</cdr:x>
      <cdr:y>0.68563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3535156" y="2350517"/>
          <a:ext cx="811370" cy="1033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294</a:t>
          </a:r>
          <a:endParaRPr lang="pt-B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0.20544</cdr:x>
      <cdr:y>0.53656</cdr:y>
    </cdr:from>
    <cdr:to>
      <cdr:x>0.41994</cdr:x>
      <cdr:y>0.76477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875764" y="21499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34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0.41088</cdr:x>
      <cdr:y>0.53656</cdr:y>
    </cdr:from>
    <cdr:to>
      <cdr:x>0.64048</cdr:x>
      <cdr:y>0.80072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751528" y="2149904"/>
          <a:ext cx="978794" cy="1058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57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0.61027</cdr:x>
      <cdr:y>0.53656</cdr:y>
    </cdr:from>
    <cdr:to>
      <cdr:x>0.8429</cdr:x>
      <cdr:y>0.76477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2601533" y="2149904"/>
          <a:ext cx="99167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80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0.81269</cdr:x>
      <cdr:y>0.53656</cdr:y>
    </cdr:from>
    <cdr:to>
      <cdr:x>1</cdr:x>
      <cdr:y>0.78786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3464417" y="2149904"/>
          <a:ext cx="798489" cy="1006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109</a:t>
          </a:r>
          <a:endParaRPr lang="pt-BR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0.20407</cdr:x>
      <cdr:y>0.46637</cdr:y>
    </cdr:from>
    <cdr:to>
      <cdr:x>0.42058</cdr:x>
      <cdr:y>0.62556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861811" y="267880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95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0.39619</cdr:x>
      <cdr:y>0.46413</cdr:y>
    </cdr:from>
    <cdr:to>
      <cdr:x>0.64625</cdr:x>
      <cdr:y>0.66816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673180" y="2665927"/>
          <a:ext cx="1056068" cy="1171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174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0.6249</cdr:x>
      <cdr:y>0.47982</cdr:y>
    </cdr:from>
    <cdr:to>
      <cdr:x>0.85972</cdr:x>
      <cdr:y>0.63901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2639096" y="2756079"/>
          <a:ext cx="99167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239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0.83837</cdr:x>
      <cdr:y>0.51121</cdr:y>
    </cdr:from>
    <cdr:to>
      <cdr:x>1</cdr:x>
      <cdr:y>0.6704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3540617" y="2936383"/>
          <a:ext cx="6825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273</a:t>
          </a:r>
          <a:endParaRPr lang="pt-BR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0.1893</cdr:x>
      <cdr:y>0.47635</cdr:y>
    </cdr:from>
    <cdr:to>
      <cdr:x>0.37618</cdr:x>
      <cdr:y>0.64798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926206" y="25378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36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0.39987</cdr:x>
      <cdr:y>0.47877</cdr:y>
    </cdr:from>
    <cdr:to>
      <cdr:x>0.58675</cdr:x>
      <cdr:y>0.68183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956515" y="2550710"/>
          <a:ext cx="914400" cy="1081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59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0.62097</cdr:x>
      <cdr:y>0.49086</cdr:y>
    </cdr:from>
    <cdr:to>
      <cdr:x>0.80785</cdr:x>
      <cdr:y>0.69391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3038341" y="2615104"/>
          <a:ext cx="914400" cy="1081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79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0.82101</cdr:x>
      <cdr:y>0.49811</cdr:y>
    </cdr:from>
    <cdr:to>
      <cdr:x>1</cdr:x>
      <cdr:y>0.6915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4017135" y="2653741"/>
          <a:ext cx="875764" cy="1030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86</a:t>
          </a:r>
          <a:endParaRPr lang="pt-B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BA196-E6CF-4CCE-928A-FFC9C2B54AC6}" type="datetimeFigureOut">
              <a:rPr lang="pt-BR" smtClean="0"/>
              <a:t>07/06/2015</a:t>
            </a:fld>
            <a:endParaRPr lang="pt-B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624CA-3959-4154-8E2E-A9C2C60FA9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60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EE1C-7910-401A-AB87-29C55CE013F3}" type="datetimeFigureOut">
              <a:rPr lang="pt-BR" smtClean="0"/>
              <a:t>07/06/2015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1332-7C65-46C3-B2F0-3D03B58F02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EE1C-7910-401A-AB87-29C55CE013F3}" type="datetimeFigureOut">
              <a:rPr lang="pt-BR" smtClean="0"/>
              <a:t>07/06/2015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1332-7C65-46C3-B2F0-3D03B58F02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EE1C-7910-401A-AB87-29C55CE013F3}" type="datetimeFigureOut">
              <a:rPr lang="pt-BR" smtClean="0"/>
              <a:t>07/06/2015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1332-7C65-46C3-B2F0-3D03B58F027D}" type="slidenum">
              <a:rPr lang="pt-BR" smtClean="0"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EE1C-7910-401A-AB87-29C55CE013F3}" type="datetimeFigureOut">
              <a:rPr lang="pt-BR" smtClean="0"/>
              <a:t>07/06/2015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1332-7C65-46C3-B2F0-3D03B58F027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8" y="40741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EE1C-7910-401A-AB87-29C55CE013F3}" type="datetimeFigureOut">
              <a:rPr lang="pt-BR" smtClean="0"/>
              <a:t>07/06/2015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1332-7C65-46C3-B2F0-3D03B58F02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EE1C-7910-401A-AB87-29C55CE013F3}" type="datetimeFigureOut">
              <a:rPr lang="pt-BR" smtClean="0"/>
              <a:t>07/06/2015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1332-7C65-46C3-B2F0-3D03B58F027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EE1C-7910-401A-AB87-29C55CE013F3}" type="datetimeFigureOut">
              <a:rPr lang="pt-BR" smtClean="0"/>
              <a:t>07/06/2015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1332-7C65-46C3-B2F0-3D03B58F02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EE1C-7910-401A-AB87-29C55CE013F3}" type="datetimeFigureOut">
              <a:rPr lang="pt-BR" smtClean="0"/>
              <a:t>07/06/2015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1332-7C65-46C3-B2F0-3D03B58F02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EE1C-7910-401A-AB87-29C55CE013F3}" type="datetimeFigureOut">
              <a:rPr lang="pt-BR" smtClean="0"/>
              <a:t>07/06/2015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1332-7C65-46C3-B2F0-3D03B58F02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EE1C-7910-401A-AB87-29C55CE013F3}" type="datetimeFigureOut">
              <a:rPr lang="pt-BR" smtClean="0"/>
              <a:t>07/06/2015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1332-7C65-46C3-B2F0-3D03B58F027D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EE1C-7910-401A-AB87-29C55CE013F3}" type="datetimeFigureOut">
              <a:rPr lang="pt-BR" smtClean="0"/>
              <a:t>07/06/2015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51332-7C65-46C3-B2F0-3D03B58F027D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E15EE1C-7910-401A-AB87-29C55CE013F3}" type="datetimeFigureOut">
              <a:rPr lang="pt-BR" smtClean="0"/>
              <a:t>07/06/2015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5051332-7C65-46C3-B2F0-3D03B58F027D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8246" y="303334"/>
            <a:ext cx="11476892" cy="6062298"/>
          </a:xfrm>
        </p:spPr>
        <p:txBody>
          <a:bodyPr>
            <a:normAutofit fontScale="90000"/>
          </a:bodyPr>
          <a:lstStyle/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MELHORIAS </a:t>
            </a:r>
            <a:r>
              <a:rPr lang="pt-BR" sz="27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NA ATENÇÃO À SAÚDE DOS ADULTOS COM HAS E/OU DM NA UBS ALVARO CORREA, </a:t>
            </a:r>
            <a:r>
              <a:rPr lang="pt-BR" sz="27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MACAPÁ/AP.</a:t>
            </a:r>
            <a:br>
              <a:rPr lang="pt-BR" sz="27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pt-BR" sz="2700" b="1" dirty="0">
                <a:solidFill>
                  <a:srgbClr val="FF8205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2700" b="1" dirty="0">
                <a:solidFill>
                  <a:srgbClr val="FF8205"/>
                </a:solidFill>
                <a:latin typeface="+mn-lt"/>
                <a:cs typeface="Arial" panose="020B0604020202020204" pitchFamily="34" charset="0"/>
              </a:rPr>
            </a:br>
            <a:r>
              <a:rPr lang="pt-BR" sz="27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BR" sz="27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Aluno: </a:t>
            </a:r>
            <a:r>
              <a:rPr lang="pt-BR" sz="27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Juan Luis Soto Cabrera</a:t>
            </a:r>
            <a:br>
              <a:rPr lang="pt-BR" sz="27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pt-BR" sz="27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27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pt-BR" sz="27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27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pt-BR" sz="27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    </a:t>
            </a:r>
            <a:r>
              <a:rPr lang="pt-BR" sz="27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Orientadora</a:t>
            </a:r>
            <a:r>
              <a:rPr lang="pt-BR" sz="27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pt-BR" sz="27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Lucimar da Silva Moura </a:t>
            </a:r>
            <a:r>
              <a:rPr lang="pt-BR" sz="27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Thomasini.</a:t>
            </a:r>
            <a:br>
              <a:rPr lang="pt-BR" sz="27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pt-BR" sz="27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    </a:t>
            </a:r>
            <a:r>
              <a:rPr lang="pt-BR" sz="27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Co-orientador:</a:t>
            </a:r>
            <a:r>
              <a:rPr lang="pt-BR" sz="27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Flávio Renato dos Reis Moura.</a:t>
            </a:r>
            <a:r>
              <a:rPr lang="pt-BR" sz="27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27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pt-BR" sz="27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27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pt-BR" sz="27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  </a:t>
            </a:r>
            <a:r>
              <a:rPr lang="es-US" sz="27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Pelotas/RS – 2015.</a:t>
            </a:r>
            <a:r>
              <a:rPr lang="pt-BR" sz="27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pt-BR" sz="27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92" y="303332"/>
            <a:ext cx="1805354" cy="1419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6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62757" y="1383323"/>
            <a:ext cx="9877777" cy="4742840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>
                <a:solidFill>
                  <a:schemeClr val="tx1"/>
                </a:solidFill>
              </a:rPr>
              <a:t>Os indicadores:</a:t>
            </a:r>
          </a:p>
          <a:p>
            <a:pPr>
              <a:buFont typeface="Candara" panose="020E0502030303020204" pitchFamily="34" charset="0"/>
              <a:buChar char="*"/>
            </a:pPr>
            <a:r>
              <a:rPr lang="pt-BR" u="sng" dirty="0">
                <a:solidFill>
                  <a:schemeClr val="tx1"/>
                </a:solidFill>
              </a:rPr>
              <a:t>Proporção de </a:t>
            </a:r>
            <a:r>
              <a:rPr lang="pt-BR" u="sng" dirty="0" smtClean="0">
                <a:solidFill>
                  <a:schemeClr val="tx1"/>
                </a:solidFill>
              </a:rPr>
              <a:t>hipertensos e diabéticos </a:t>
            </a:r>
            <a:r>
              <a:rPr lang="pt-BR" u="sng" dirty="0">
                <a:solidFill>
                  <a:schemeClr val="tx1"/>
                </a:solidFill>
              </a:rPr>
              <a:t>com </a:t>
            </a:r>
            <a:r>
              <a:rPr lang="pt-BR" u="sng" dirty="0" smtClean="0">
                <a:solidFill>
                  <a:schemeClr val="tx1"/>
                </a:solidFill>
              </a:rPr>
              <a:t>exames clínicos </a:t>
            </a:r>
            <a:r>
              <a:rPr lang="pt-BR" u="sng" dirty="0">
                <a:solidFill>
                  <a:schemeClr val="tx1"/>
                </a:solidFill>
              </a:rPr>
              <a:t>em dia de acordo com o </a:t>
            </a:r>
            <a:r>
              <a:rPr lang="pt-BR" u="sng" dirty="0" smtClean="0">
                <a:solidFill>
                  <a:schemeClr val="tx1"/>
                </a:solidFill>
              </a:rPr>
              <a:t>protocolo atingimos 100% conforme a meta prevista.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      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tx1"/>
                </a:solidFill>
              </a:rPr>
              <a:t>Potencialidades: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</a:rPr>
              <a:t>- 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Só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foi possível devido ao empenho de todos os profissionais da equipe, desde o agendamento da consulta pelos ACS até a realização da consulta pelo médico e enfermeira, já que foi estabelecido como prioridade a realização do exame clínico nos atendimentos prestados aos usuários crônicos.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Resultados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6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62757" y="1383323"/>
            <a:ext cx="9877777" cy="4560277"/>
          </a:xfrm>
        </p:spPr>
        <p:txBody>
          <a:bodyPr>
            <a:normAutofit/>
          </a:bodyPr>
          <a:lstStyle/>
          <a:p>
            <a:pPr>
              <a:buFont typeface="Candara" panose="020E0502030303020204" pitchFamily="34" charset="0"/>
              <a:buChar char="*"/>
            </a:pPr>
            <a:endParaRPr lang="pt-BR" u="sng" dirty="0" smtClean="0">
              <a:solidFill>
                <a:schemeClr val="tx1"/>
              </a:solidFill>
            </a:endParaRPr>
          </a:p>
          <a:p>
            <a:pPr>
              <a:buFont typeface="Candara" panose="020E0502030303020204" pitchFamily="34" charset="0"/>
              <a:buChar char="*"/>
            </a:pPr>
            <a:r>
              <a:rPr lang="pt-BR" u="sng" dirty="0" smtClean="0">
                <a:solidFill>
                  <a:schemeClr val="tx1"/>
                </a:solidFill>
              </a:rPr>
              <a:t>Proporção </a:t>
            </a:r>
            <a:r>
              <a:rPr lang="pt-BR" u="sng" dirty="0">
                <a:solidFill>
                  <a:schemeClr val="tx1"/>
                </a:solidFill>
              </a:rPr>
              <a:t>de </a:t>
            </a:r>
            <a:r>
              <a:rPr lang="pt-BR" u="sng" dirty="0" smtClean="0">
                <a:solidFill>
                  <a:schemeClr val="tx1"/>
                </a:solidFill>
              </a:rPr>
              <a:t>hipertensos e diabéticos </a:t>
            </a:r>
            <a:r>
              <a:rPr lang="pt-BR" u="sng" dirty="0">
                <a:solidFill>
                  <a:schemeClr val="tx1"/>
                </a:solidFill>
              </a:rPr>
              <a:t>com </a:t>
            </a:r>
            <a:r>
              <a:rPr lang="pt-BR" u="sng" dirty="0" smtClean="0">
                <a:solidFill>
                  <a:schemeClr val="tx1"/>
                </a:solidFill>
              </a:rPr>
              <a:t>exames complementares </a:t>
            </a:r>
            <a:r>
              <a:rPr lang="pt-BR" u="sng" dirty="0">
                <a:solidFill>
                  <a:schemeClr val="tx1"/>
                </a:solidFill>
              </a:rPr>
              <a:t>em dia de acordo com o </a:t>
            </a:r>
            <a:r>
              <a:rPr lang="pt-BR" u="sng" dirty="0" smtClean="0">
                <a:solidFill>
                  <a:schemeClr val="tx1"/>
                </a:solidFill>
              </a:rPr>
              <a:t>protocolo atingimos 100% conforme a meta prevista.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      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tx1"/>
                </a:solidFill>
              </a:rPr>
              <a:t>Potencialidades: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1"/>
                </a:solidFill>
              </a:rPr>
              <a:t>- O 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indicador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foi trabalhado junto a equipe e foi estabelecido como prioridade que os usuários realizassem os exames  complementares para a realização da estratificação do risco cardiovascular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,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-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O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s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exames complementares foram realizados no laboratório da UBS mais 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próxima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devido a parceria com a gestão, já que na UBS Álvaro Correa não é realizado estes exames.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Resultados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778568"/>
              </p:ext>
            </p:extLst>
          </p:nvPr>
        </p:nvGraphicFramePr>
        <p:xfrm>
          <a:off x="853275" y="1008185"/>
          <a:ext cx="4937926" cy="2497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4449" y="370186"/>
            <a:ext cx="10515600" cy="45043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Resultados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7438" y="4181020"/>
            <a:ext cx="116296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dirty="0" smtClean="0">
                <a:cs typeface="Arial" panose="020B0604020202020204" pitchFamily="34" charset="0"/>
              </a:rPr>
              <a:t>O </a:t>
            </a:r>
            <a:r>
              <a:rPr lang="pt-BR" dirty="0">
                <a:cs typeface="Arial" panose="020B0604020202020204" pitchFamily="34" charset="0"/>
              </a:rPr>
              <a:t>que mais impactou no alcance das </a:t>
            </a:r>
            <a:r>
              <a:rPr lang="pt-BR" dirty="0" smtClean="0">
                <a:cs typeface="Arial" panose="020B0604020202020204" pitchFamily="34" charset="0"/>
              </a:rPr>
              <a:t>metas foi o </a:t>
            </a:r>
            <a:r>
              <a:rPr lang="pt-BR" dirty="0">
                <a:cs typeface="Arial" panose="020B0604020202020204" pitchFamily="34" charset="0"/>
              </a:rPr>
              <a:t>empenho de todos os profissionais da equipe </a:t>
            </a:r>
            <a:r>
              <a:rPr lang="pt-BR" dirty="0" smtClean="0">
                <a:cs typeface="Arial" panose="020B0604020202020204" pitchFamily="34" charset="0"/>
              </a:rPr>
              <a:t>na </a:t>
            </a:r>
            <a:r>
              <a:rPr lang="pt-BR" dirty="0">
                <a:cs typeface="Arial" panose="020B0604020202020204" pitchFamily="34" charset="0"/>
              </a:rPr>
              <a:t>realização das consultas pelo médico e enfermeira, já que foi revisado os tratamentos nos atendimentos prestados aos usuários crônicos</a:t>
            </a:r>
            <a:r>
              <a:rPr lang="pt-BR" dirty="0" smtClean="0">
                <a:cs typeface="Arial" panose="020B0604020202020204" pitchFamily="34" charset="0"/>
              </a:rPr>
              <a:t>.</a:t>
            </a:r>
            <a:r>
              <a:rPr lang="pt-BR" dirty="0">
                <a:cs typeface="Arial" panose="020B0604020202020204" pitchFamily="34" charset="0"/>
              </a:rPr>
              <a:t> </a:t>
            </a:r>
            <a:endParaRPr lang="pt-BR" dirty="0" smtClean="0"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dirty="0" smtClean="0">
                <a:cs typeface="Arial" panose="020B0604020202020204" pitchFamily="34" charset="0"/>
              </a:rPr>
              <a:t>O cardiologista </a:t>
            </a:r>
            <a:r>
              <a:rPr lang="pt-BR" dirty="0">
                <a:cs typeface="Arial" panose="020B0604020202020204" pitchFamily="34" charset="0"/>
              </a:rPr>
              <a:t>costuma prescrever medicamentos manipulados e que não estão na listagem da farmácia popular, e observamos que tem demonstrado bons resultados, pois os usuários estão compensados, sendo assim, se o usuário concorda em continuar realizando a compra do medicamento, não realizamos a troca, mantemos a prescrição do cardiologista.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16435" y="3557110"/>
            <a:ext cx="53833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cs typeface="Arial" panose="020B0604020202020204" pitchFamily="34" charset="0"/>
              </a:rPr>
              <a:t>Figura </a:t>
            </a:r>
            <a:r>
              <a:rPr lang="pt-BR" sz="1100" dirty="0" smtClean="0">
                <a:cs typeface="Arial" panose="020B0604020202020204" pitchFamily="34" charset="0"/>
              </a:rPr>
              <a:t>15 </a:t>
            </a:r>
            <a:r>
              <a:rPr lang="pt-BR" sz="1100" dirty="0">
                <a:cs typeface="Arial" panose="020B0604020202020204" pitchFamily="34" charset="0"/>
              </a:rPr>
              <a:t>– Gráfico indicativo da Proporção de </a:t>
            </a:r>
            <a:r>
              <a:rPr lang="pt-BR" sz="1100" dirty="0" smtClean="0">
                <a:cs typeface="Arial" panose="020B0604020202020204" pitchFamily="34" charset="0"/>
              </a:rPr>
              <a:t>hipertensos </a:t>
            </a:r>
            <a:r>
              <a:rPr lang="pt-BR" sz="1100" dirty="0">
                <a:cs typeface="Arial" panose="020B0604020202020204" pitchFamily="34" charset="0"/>
              </a:rPr>
              <a:t>com prescrição de medicamentos da Farmácia Popular/Hiperdia </a:t>
            </a:r>
            <a:r>
              <a:rPr lang="pt-BR" sz="1100" dirty="0" smtClean="0">
                <a:cs typeface="Arial" panose="020B0604020202020204" pitchFamily="34" charset="0"/>
              </a:rPr>
              <a:t> priorizada </a:t>
            </a:r>
            <a:r>
              <a:rPr lang="pt-BR" sz="1100" dirty="0">
                <a:cs typeface="Arial" panose="020B0604020202020204" pitchFamily="34" charset="0"/>
              </a:rPr>
              <a:t>na UBS Álvaro Corrêa, Macapá/AP, 2014.</a:t>
            </a:r>
          </a:p>
        </p:txBody>
      </p:sp>
      <p:graphicFrame>
        <p:nvGraphicFramePr>
          <p:cNvPr id="7" name="5 Gráfico"/>
          <p:cNvGraphicFramePr/>
          <p:nvPr>
            <p:extLst>
              <p:ext uri="{D42A27DB-BD31-4B8C-83A1-F6EECF244321}">
                <p14:modId xmlns:p14="http://schemas.microsoft.com/office/powerpoint/2010/main" val="818744570"/>
              </p:ext>
            </p:extLst>
          </p:nvPr>
        </p:nvGraphicFramePr>
        <p:xfrm>
          <a:off x="6513492" y="996462"/>
          <a:ext cx="4576539" cy="2560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2 CuadroTexto"/>
          <p:cNvSpPr txBox="1"/>
          <p:nvPr/>
        </p:nvSpPr>
        <p:spPr>
          <a:xfrm>
            <a:off x="6497561" y="3580856"/>
            <a:ext cx="48939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cs typeface="Arial" panose="020B0604020202020204" pitchFamily="34" charset="0"/>
              </a:rPr>
              <a:t>Figura </a:t>
            </a:r>
            <a:r>
              <a:rPr lang="pt-BR" sz="1100" dirty="0" smtClean="0">
                <a:cs typeface="Arial" panose="020B0604020202020204" pitchFamily="34" charset="0"/>
              </a:rPr>
              <a:t>16 </a:t>
            </a:r>
            <a:r>
              <a:rPr lang="pt-BR" sz="1100" dirty="0">
                <a:cs typeface="Arial" panose="020B0604020202020204" pitchFamily="34" charset="0"/>
              </a:rPr>
              <a:t>– Gráfico indicativo da Proporção de hipertensos e diabéticos com prescrição de medicamentos da Farmácia Popular/Hiperdia priorizada na UBS Álvaro Corrêa, Macapá/AP, 2014.</a:t>
            </a:r>
          </a:p>
        </p:txBody>
      </p:sp>
    </p:spTree>
    <p:extLst>
      <p:ext uri="{BB962C8B-B14F-4D97-AF65-F5344CB8AC3E}">
        <p14:creationId xmlns:p14="http://schemas.microsoft.com/office/powerpoint/2010/main" val="15408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632696"/>
              </p:ext>
            </p:extLst>
          </p:nvPr>
        </p:nvGraphicFramePr>
        <p:xfrm>
          <a:off x="838200" y="1031631"/>
          <a:ext cx="4988169" cy="2801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16523"/>
            <a:ext cx="10515600" cy="51581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Resultados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21704" y="4472836"/>
            <a:ext cx="10612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000" dirty="0" smtClean="0">
                <a:cs typeface="Arial" panose="020B0604020202020204" pitchFamily="34" charset="0"/>
              </a:rPr>
              <a:t>O </a:t>
            </a:r>
            <a:r>
              <a:rPr lang="pt-BR" sz="2000" dirty="0">
                <a:cs typeface="Arial" panose="020B0604020202020204" pitchFamily="34" charset="0"/>
              </a:rPr>
              <a:t>não cumprimento da meta proposta nestes quatro meses foi devido a redução da carga horário do odontólogo na UBS e a grande demanda deste profissional, apesar de todos os esforços para encaminhar os usuários para as UBS mais próximas que contavam com o serviço de odontologia. </a:t>
            </a:r>
            <a:endParaRPr lang="pt-BR" sz="2000" dirty="0" smtClean="0"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dirty="0" smtClean="0">
                <a:cs typeface="Arial" panose="020B0604020202020204" pitchFamily="34" charset="0"/>
              </a:rPr>
              <a:t>Esperamos </a:t>
            </a:r>
            <a:r>
              <a:rPr lang="pt-BR" sz="2000" dirty="0">
                <a:cs typeface="Arial" panose="020B0604020202020204" pitchFamily="34" charset="0"/>
              </a:rPr>
              <a:t>que com o decorrer do trabalho e os resultados apresentados, a gestão municipal reavalie esta questão da carga horária e os atendimentos sejam retomados.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21704" y="3872672"/>
            <a:ext cx="50230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Figura </a:t>
            </a:r>
            <a:r>
              <a:rPr lang="pt-BR" sz="1100" dirty="0" smtClean="0"/>
              <a:t>17 </a:t>
            </a:r>
            <a:r>
              <a:rPr lang="pt-BR" sz="1100" dirty="0"/>
              <a:t>– Gráfico indicativo da Proporção de hipertensos com avaliação da necessidade de atendimento odontológico na UBS Álvaro Corrêa, Macapá/AP, 2014.</a:t>
            </a:r>
          </a:p>
        </p:txBody>
      </p:sp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971895"/>
              </p:ext>
            </p:extLst>
          </p:nvPr>
        </p:nvGraphicFramePr>
        <p:xfrm>
          <a:off x="6207619" y="1066800"/>
          <a:ext cx="4812074" cy="2766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155275" y="3872672"/>
            <a:ext cx="51901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Figura </a:t>
            </a:r>
            <a:r>
              <a:rPr lang="pt-BR" sz="1100" dirty="0" smtClean="0"/>
              <a:t>18 </a:t>
            </a:r>
            <a:r>
              <a:rPr lang="pt-BR" sz="1100" dirty="0"/>
              <a:t>– Gráfico indicativo da Proporção de diabéticos com avaliação da necessidade de atendimento odontológico na UBS Álvaro Corrêa, Macapá/AP, 2014.</a:t>
            </a:r>
          </a:p>
        </p:txBody>
      </p:sp>
    </p:spTree>
    <p:extLst>
      <p:ext uri="{BB962C8B-B14F-4D97-AF65-F5344CB8AC3E}">
        <p14:creationId xmlns:p14="http://schemas.microsoft.com/office/powerpoint/2010/main" val="1258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62757" y="1383323"/>
            <a:ext cx="9877777" cy="46188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600" b="1" u="sng" dirty="0" smtClean="0">
                <a:solidFill>
                  <a:schemeClr val="tx1"/>
                </a:solidFill>
              </a:rPr>
              <a:t>Os indicadores:</a:t>
            </a:r>
          </a:p>
          <a:p>
            <a:pPr>
              <a:buFont typeface="Candara" panose="020E0502030303020204" pitchFamily="34" charset="0"/>
              <a:buChar char="*"/>
            </a:pPr>
            <a:r>
              <a:rPr lang="pt-BR" u="sng" dirty="0" smtClean="0">
                <a:solidFill>
                  <a:schemeClr val="tx1"/>
                </a:solidFill>
              </a:rPr>
              <a:t>Proporção </a:t>
            </a:r>
            <a:r>
              <a:rPr lang="pt-BR" u="sng" dirty="0">
                <a:solidFill>
                  <a:schemeClr val="tx1"/>
                </a:solidFill>
              </a:rPr>
              <a:t>de </a:t>
            </a:r>
            <a:r>
              <a:rPr lang="pt-BR" u="sng" dirty="0" smtClean="0">
                <a:solidFill>
                  <a:schemeClr val="tx1"/>
                </a:solidFill>
              </a:rPr>
              <a:t>hipertensos e diabéticos faltosos às consultas com busca ativa atingimos 100% conforme a meta prevista.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      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tx1"/>
                </a:solidFill>
              </a:rPr>
              <a:t>Potencialidades:</a:t>
            </a:r>
          </a:p>
          <a:p>
            <a:pPr algn="just"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Entre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as ações previstas no projeto para serem desenvolvidas nestes quatro meses de árduo trabalho e que foram desenvolvidas, está a busca ativa dos usuários hipertensos e diabéticos faltosos a consulta pelos ACS e também pela equipe, </a:t>
            </a:r>
          </a:p>
          <a:p>
            <a:pPr algn="just">
              <a:buFontTx/>
              <a:buChar char="-"/>
            </a:pP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A maioria destes usuários que receberam busca ativa, justificaram suas faltas relatando que não consultavam por falta de médico em suas comunidades e também por medo de assaltos a sua residência (deixar a casa sozinha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).</a:t>
            </a:r>
            <a:endParaRPr lang="pt-BR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Resultados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62757" y="1383323"/>
            <a:ext cx="9877777" cy="46071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>
              <a:buFont typeface="Candara" panose="020E0502030303020204" pitchFamily="34" charset="0"/>
              <a:buChar char="*"/>
            </a:pPr>
            <a:r>
              <a:rPr lang="pt-BR" u="sng" dirty="0" smtClean="0">
                <a:solidFill>
                  <a:schemeClr val="tx1"/>
                </a:solidFill>
              </a:rPr>
              <a:t>Proporção </a:t>
            </a:r>
            <a:r>
              <a:rPr lang="pt-BR" u="sng" dirty="0">
                <a:solidFill>
                  <a:schemeClr val="tx1"/>
                </a:solidFill>
              </a:rPr>
              <a:t>de </a:t>
            </a:r>
            <a:r>
              <a:rPr lang="pt-BR" u="sng" dirty="0" smtClean="0">
                <a:solidFill>
                  <a:schemeClr val="tx1"/>
                </a:solidFill>
              </a:rPr>
              <a:t>hipertensos e diabéticos com registros adequados nas fichas de acompanhamento atingimos 100% conforme a meta prevista.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      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tx1"/>
                </a:solidFill>
              </a:rPr>
              <a:t>Potencialidades: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</a:rPr>
              <a:t>Durante </a:t>
            </a:r>
            <a:r>
              <a:rPr lang="pt-BR" dirty="0">
                <a:solidFill>
                  <a:schemeClr val="tx1"/>
                </a:solidFill>
              </a:rPr>
              <a:t>toda a intervenção as fichas espelho foram revisadas semanalmente, o que possibilitou a correção das informações em caso de falha no registro, </a:t>
            </a:r>
            <a:endParaRPr lang="pt-BR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</a:rPr>
              <a:t>e </a:t>
            </a:r>
            <a:r>
              <a:rPr lang="pt-BR" dirty="0">
                <a:solidFill>
                  <a:schemeClr val="tx1"/>
                </a:solidFill>
              </a:rPr>
              <a:t>a ação que impactou diretamente no alcance desta meta foi a capacitação realizada para os profissionais quanto ao preenchimento da ficha espelho.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Resultados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62757" y="1383323"/>
            <a:ext cx="9877777" cy="451338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t-BR" u="sng" dirty="0" smtClean="0">
              <a:solidFill>
                <a:schemeClr val="tx1"/>
              </a:solidFill>
            </a:endParaRPr>
          </a:p>
          <a:p>
            <a:pPr>
              <a:buFont typeface="Candara" panose="020E0502030303020204" pitchFamily="34" charset="0"/>
              <a:buChar char="*"/>
            </a:pPr>
            <a:r>
              <a:rPr lang="pt-BR" u="sng" dirty="0" smtClean="0">
                <a:solidFill>
                  <a:schemeClr val="tx1"/>
                </a:solidFill>
              </a:rPr>
              <a:t>Proporção </a:t>
            </a:r>
            <a:r>
              <a:rPr lang="pt-BR" u="sng" dirty="0">
                <a:solidFill>
                  <a:schemeClr val="tx1"/>
                </a:solidFill>
              </a:rPr>
              <a:t>de </a:t>
            </a:r>
            <a:r>
              <a:rPr lang="pt-BR" u="sng" dirty="0" smtClean="0">
                <a:solidFill>
                  <a:schemeClr val="tx1"/>
                </a:solidFill>
              </a:rPr>
              <a:t>hipertensos e diabéticos com estratificação de risco cardiovascular por exame clinico em dia atingimos 100% conforme a meta prevista.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     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b="1" dirty="0" smtClean="0">
                <a:solidFill>
                  <a:schemeClr val="tx1"/>
                </a:solidFill>
              </a:rPr>
              <a:t>Potencialidades: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Dos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usuários hipertensos e diabéticos avaliados com estratificação de risco 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cardiovascular alto,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identificamos 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15 usuários,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que tiveram suas fichas identificadas com um adesivo vermelho, para facilitar a visualização. </a:t>
            </a:r>
            <a:endParaRPr lang="pt-BR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Os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15 usuários têm hipertensão e diabetes estão apresentando níveis bem controlados mas realizam consulta periódica com o cardiologista.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Resultados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62757" y="2203938"/>
            <a:ext cx="9877777" cy="3727939"/>
          </a:xfrm>
        </p:spPr>
        <p:txBody>
          <a:bodyPr>
            <a:normAutofit/>
          </a:bodyPr>
          <a:lstStyle/>
          <a:p>
            <a:pPr>
              <a:buFont typeface="Candara" panose="020E0502030303020204" pitchFamily="34" charset="0"/>
              <a:buChar char="*"/>
            </a:pPr>
            <a:r>
              <a:rPr lang="pt-BR" u="sng" dirty="0" smtClean="0">
                <a:solidFill>
                  <a:schemeClr val="tx1"/>
                </a:solidFill>
              </a:rPr>
              <a:t>Proporção </a:t>
            </a:r>
            <a:r>
              <a:rPr lang="pt-BR" u="sng" dirty="0">
                <a:solidFill>
                  <a:schemeClr val="tx1"/>
                </a:solidFill>
              </a:rPr>
              <a:t>de </a:t>
            </a:r>
            <a:r>
              <a:rPr lang="pt-BR" u="sng" dirty="0" smtClean="0">
                <a:solidFill>
                  <a:schemeClr val="tx1"/>
                </a:solidFill>
              </a:rPr>
              <a:t>hipertensos e diabéticos com orientação nutricional sobre alimentação saudável atingimos 100% conforme a meta prevista.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      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tx1"/>
                </a:solidFill>
              </a:rPr>
              <a:t>Potencialidades: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dirty="0" smtClean="0">
                <a:solidFill>
                  <a:schemeClr val="accent2"/>
                </a:solidFill>
              </a:rPr>
              <a:t>-</a:t>
            </a:r>
            <a:r>
              <a:rPr lang="pt-BR" dirty="0" smtClean="0">
                <a:solidFill>
                  <a:schemeClr val="tx1"/>
                </a:solidFill>
              </a:rPr>
              <a:t> Apoio do NASF – Nutricionista</a:t>
            </a:r>
            <a:endParaRPr lang="pt-BR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dirty="0" smtClean="0">
                <a:solidFill>
                  <a:schemeClr val="accent2"/>
                </a:solidFill>
                <a:cs typeface="Arial" panose="020B0604020202020204" pitchFamily="34" charset="0"/>
              </a:rPr>
              <a:t>-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 Capacitação da equipe para dar informações corretas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Resultados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62757" y="1512277"/>
            <a:ext cx="9877777" cy="44196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pt-BR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ndara" panose="020E0502030303020204" pitchFamily="34" charset="0"/>
              <a:buChar char="*"/>
            </a:pPr>
            <a:r>
              <a:rPr lang="pt-BR" u="sng" dirty="0">
                <a:solidFill>
                  <a:schemeClr val="tx1"/>
                </a:solidFill>
              </a:rPr>
              <a:t>Proporção de </a:t>
            </a:r>
            <a:r>
              <a:rPr lang="pt-BR" u="sng" dirty="0" smtClean="0">
                <a:solidFill>
                  <a:schemeClr val="tx1"/>
                </a:solidFill>
              </a:rPr>
              <a:t>hipertensos e diabéticos </a:t>
            </a:r>
            <a:r>
              <a:rPr lang="pt-BR" u="sng" dirty="0">
                <a:solidFill>
                  <a:schemeClr val="tx1"/>
                </a:solidFill>
              </a:rPr>
              <a:t>com orientação sobre a prática de atividade física </a:t>
            </a:r>
            <a:r>
              <a:rPr lang="pt-BR" u="sng" dirty="0" smtClean="0">
                <a:solidFill>
                  <a:schemeClr val="tx1"/>
                </a:solidFill>
              </a:rPr>
              <a:t>regular</a:t>
            </a:r>
            <a:r>
              <a:rPr lang="pt-BR" u="sng" dirty="0">
                <a:solidFill>
                  <a:schemeClr val="tx1"/>
                </a:solidFill>
              </a:rPr>
              <a:t> atingimos 100% conforme a meta </a:t>
            </a:r>
            <a:r>
              <a:rPr lang="pt-BR" u="sng" dirty="0" smtClean="0">
                <a:solidFill>
                  <a:schemeClr val="tx1"/>
                </a:solidFill>
              </a:rPr>
              <a:t>prevista.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b="1" dirty="0" smtClean="0">
                <a:solidFill>
                  <a:schemeClr val="tx1"/>
                </a:solidFill>
              </a:rPr>
              <a:t>    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b="1" dirty="0" smtClean="0">
                <a:solidFill>
                  <a:schemeClr val="tx1"/>
                </a:solidFill>
              </a:rPr>
              <a:t> Potencialidades: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accent2"/>
                </a:solidFill>
                <a:cs typeface="Arial" panose="020B0604020202020204" pitchFamily="34" charset="0"/>
              </a:rPr>
              <a:t>-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 Em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todos os atendimentos prestados por médico e enfermeira da equipe aos usuários hipertensos e diabéticos foi verificado se o usuário estava realizando o proposto e reforçado as orientações quanto aos cuidados durante a prática de atividade física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pt-BR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Resultados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1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62757" y="1641231"/>
            <a:ext cx="9877777" cy="3938954"/>
          </a:xfrm>
        </p:spPr>
        <p:txBody>
          <a:bodyPr>
            <a:noAutofit/>
          </a:bodyPr>
          <a:lstStyle/>
          <a:p>
            <a:pPr>
              <a:buFont typeface="Candara" panose="020E0502030303020204" pitchFamily="34" charset="0"/>
              <a:buChar char="*"/>
            </a:pPr>
            <a:r>
              <a:rPr lang="pt-BR" u="sng" dirty="0">
                <a:solidFill>
                  <a:schemeClr val="tx1"/>
                </a:solidFill>
              </a:rPr>
              <a:t>Proporção de hipertensos que receberam orientação sobre o risco do tabagismo </a:t>
            </a:r>
            <a:r>
              <a:rPr lang="pt-BR" u="sng" dirty="0" smtClean="0">
                <a:solidFill>
                  <a:schemeClr val="tx1"/>
                </a:solidFill>
              </a:rPr>
              <a:t>atingimos 100% conforme a meta prevista.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      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tx1"/>
                </a:solidFill>
              </a:rPr>
              <a:t>Potencialidades:</a:t>
            </a:r>
          </a:p>
          <a:p>
            <a:pPr algn="just"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Durante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a intervenção 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orientamos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aos usuários hipertensos e diabéticos 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sobre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os riscos do 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tabagismo, </a:t>
            </a:r>
            <a:r>
              <a:rPr lang="pt-BR" dirty="0" smtClean="0"/>
              <a:t>inclusive </a:t>
            </a:r>
            <a:r>
              <a:rPr lang="pt-BR" dirty="0"/>
              <a:t>aos familiares dos usuários </a:t>
            </a:r>
            <a:r>
              <a:rPr lang="pt-BR" dirty="0" smtClean="0"/>
              <a:t>cadastrados</a:t>
            </a:r>
            <a:r>
              <a:rPr lang="pt-BR" dirty="0"/>
              <a:t>;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pt-BR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Neste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período da intervenção foram identificados 97 usuários tabagistas e 93 aceitaram realizar acompanhamento com a equipe para parar de fumar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pt-BR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810534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Resultados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2738" y="1309187"/>
            <a:ext cx="11805139" cy="5293216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A intervenção aconteceu no município Macapá-AP.</a:t>
            </a:r>
          </a:p>
          <a:p>
            <a:pPr marL="137160" indent="0"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Município  tem </a:t>
            </a:r>
            <a:r>
              <a:rPr lang="pt-BR" sz="2000" b="1" dirty="0" smtClean="0">
                <a:solidFill>
                  <a:schemeClr val="tx1"/>
                </a:solidFill>
              </a:rPr>
              <a:t>669</a:t>
            </a:r>
            <a:r>
              <a:rPr lang="pt-BR" sz="2000" b="1" dirty="0" smtClean="0">
                <a:solidFill>
                  <a:schemeClr val="tx1"/>
                </a:solidFill>
              </a:rPr>
              <a:t>.526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 smtClean="0">
                <a:solidFill>
                  <a:schemeClr val="tx1"/>
                </a:solidFill>
              </a:rPr>
              <a:t>habitantes, possui </a:t>
            </a:r>
            <a:r>
              <a:rPr lang="pt-BR" sz="2000" b="1" dirty="0">
                <a:solidFill>
                  <a:schemeClr val="tx1"/>
                </a:solidFill>
              </a:rPr>
              <a:t>23</a:t>
            </a:r>
            <a:r>
              <a:rPr lang="pt-BR" sz="2000" dirty="0">
                <a:solidFill>
                  <a:schemeClr val="tx1"/>
                </a:solidFill>
              </a:rPr>
              <a:t> Unidades Básicas de Saúde (UBS), </a:t>
            </a:r>
            <a:r>
              <a:rPr lang="pt-BR" sz="2000" b="1" dirty="0">
                <a:solidFill>
                  <a:schemeClr val="tx1"/>
                </a:solidFill>
              </a:rPr>
              <a:t>20</a:t>
            </a:r>
            <a:r>
              <a:rPr lang="pt-BR" sz="2000" dirty="0">
                <a:solidFill>
                  <a:schemeClr val="tx1"/>
                </a:solidFill>
              </a:rPr>
              <a:t> Urbanas e </a:t>
            </a:r>
            <a:r>
              <a:rPr lang="pt-BR" sz="2000" b="1" dirty="0">
                <a:solidFill>
                  <a:schemeClr val="tx1"/>
                </a:solidFill>
              </a:rPr>
              <a:t>3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Rurais, </a:t>
            </a:r>
            <a:r>
              <a:rPr lang="pt-BR" sz="2000" dirty="0" smtClean="0">
                <a:solidFill>
                  <a:schemeClr val="tx1"/>
                </a:solidFill>
              </a:rPr>
              <a:t>      </a:t>
            </a:r>
            <a:r>
              <a:rPr lang="pt-BR" sz="2000" b="1" dirty="0" smtClean="0">
                <a:solidFill>
                  <a:schemeClr val="tx1"/>
                </a:solidFill>
              </a:rPr>
              <a:t>5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Módulos de Saúde Familiar com </a:t>
            </a:r>
            <a:r>
              <a:rPr lang="pt-BR" sz="2000" b="1" dirty="0" smtClean="0">
                <a:solidFill>
                  <a:schemeClr val="tx1"/>
                </a:solidFill>
              </a:rPr>
              <a:t>84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E</a:t>
            </a:r>
            <a:r>
              <a:rPr lang="pt-BR" sz="2000" dirty="0" smtClean="0">
                <a:solidFill>
                  <a:schemeClr val="tx1"/>
                </a:solidFill>
              </a:rPr>
              <a:t>quipes de Saúde </a:t>
            </a:r>
            <a:r>
              <a:rPr lang="pt-BR" sz="2000" dirty="0">
                <a:solidFill>
                  <a:schemeClr val="tx1"/>
                </a:solidFill>
              </a:rPr>
              <a:t>da Família (ESF</a:t>
            </a:r>
            <a:r>
              <a:rPr lang="pt-BR" sz="20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 A intervenção foi realizada com os usuários hipertensos e diabéticos da equipe 84 da UBS Álvaro Corrêa, que conta com </a:t>
            </a:r>
            <a:r>
              <a:rPr lang="pt-BR" sz="2000" b="1" dirty="0" smtClean="0">
                <a:solidFill>
                  <a:schemeClr val="tx1"/>
                </a:solidFill>
              </a:rPr>
              <a:t>3</a:t>
            </a:r>
            <a:r>
              <a:rPr lang="pt-BR" sz="2000" dirty="0" smtClean="0">
                <a:solidFill>
                  <a:schemeClr val="tx1"/>
                </a:solidFill>
              </a:rPr>
              <a:t> ESF;</a:t>
            </a:r>
          </a:p>
          <a:p>
            <a:pPr marL="137160" indent="0" algn="just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A equipe 84 cobre </a:t>
            </a:r>
            <a:r>
              <a:rPr lang="pt-BR" sz="2000" dirty="0">
                <a:solidFill>
                  <a:schemeClr val="tx1"/>
                </a:solidFill>
              </a:rPr>
              <a:t>uma área de </a:t>
            </a:r>
            <a:r>
              <a:rPr lang="pt-BR" sz="2000" dirty="0" smtClean="0">
                <a:solidFill>
                  <a:schemeClr val="tx1"/>
                </a:solidFill>
              </a:rPr>
              <a:t>abrangência de aproximadamente de </a:t>
            </a:r>
            <a:r>
              <a:rPr lang="pt-BR" sz="2000" b="1" dirty="0" smtClean="0">
                <a:solidFill>
                  <a:schemeClr val="tx1"/>
                </a:solidFill>
              </a:rPr>
              <a:t>3123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pessoas </a:t>
            </a:r>
            <a:r>
              <a:rPr lang="pt-BR" sz="2000" dirty="0" smtClean="0">
                <a:solidFill>
                  <a:schemeClr val="tx1"/>
                </a:solidFill>
              </a:rPr>
              <a:t>cadastradas,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 smtClean="0">
                <a:solidFill>
                  <a:schemeClr val="tx1"/>
                </a:solidFill>
              </a:rPr>
              <a:t>e antes da intervenção acompanhamos </a:t>
            </a:r>
            <a:r>
              <a:rPr lang="pt-BR" sz="2000" b="1" dirty="0" smtClean="0">
                <a:solidFill>
                  <a:schemeClr val="tx1"/>
                </a:solidFill>
              </a:rPr>
              <a:t>204</a:t>
            </a:r>
            <a:r>
              <a:rPr lang="pt-BR" sz="2000" dirty="0" smtClean="0">
                <a:solidFill>
                  <a:schemeClr val="tx1"/>
                </a:solidFill>
              </a:rPr>
              <a:t> usuários hipertensos e </a:t>
            </a:r>
            <a:r>
              <a:rPr lang="pt-BR" sz="2000" b="1" dirty="0" smtClean="0">
                <a:solidFill>
                  <a:schemeClr val="tx1"/>
                </a:solidFill>
              </a:rPr>
              <a:t>58</a:t>
            </a:r>
            <a:r>
              <a:rPr lang="pt-BR" sz="2000" dirty="0" smtClean="0">
                <a:solidFill>
                  <a:schemeClr val="tx1"/>
                </a:solidFill>
              </a:rPr>
              <a:t> usuários diabéticos;</a:t>
            </a:r>
          </a:p>
          <a:p>
            <a:pPr marL="137160" indent="0" algn="just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 O cadastro dos usuários hipertensos e diabéticos estava desatualizado;</a:t>
            </a:r>
          </a:p>
          <a:p>
            <a:pPr marL="137160" indent="0" algn="just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Acompanhamento inadequado dos usuários, não existia monitoramento e avaliação da qualidade da assistência prestada aos portadores de doença crônica.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85799" y="492369"/>
            <a:ext cx="10515600" cy="797169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tx1"/>
                </a:solidFill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62757" y="1582615"/>
            <a:ext cx="9877777" cy="4161693"/>
          </a:xfrm>
        </p:spPr>
        <p:txBody>
          <a:bodyPr>
            <a:normAutofit/>
          </a:bodyPr>
          <a:lstStyle/>
          <a:p>
            <a:pPr algn="just">
              <a:buFont typeface="Candara" panose="020E0502030303020204" pitchFamily="34" charset="0"/>
              <a:buChar char="*"/>
            </a:pPr>
            <a:r>
              <a:rPr lang="pt-BR" u="sng" dirty="0">
                <a:solidFill>
                  <a:schemeClr val="tx1"/>
                </a:solidFill>
              </a:rPr>
              <a:t>Proporção de hipertensos que receberam orientação sobre o higiene bucal atingimos 100% conforme a meta prevista.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b="1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b="1" dirty="0" smtClean="0">
                <a:solidFill>
                  <a:schemeClr val="tx1"/>
                </a:solidFill>
              </a:rPr>
              <a:t> Potencialidades:</a:t>
            </a:r>
          </a:p>
          <a:p>
            <a:pPr algn="just"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O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médico e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a enfermeira 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foram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previamente 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capacitados pelo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odontólogo 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da UBS,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possibilitando mais conhecimentos sobre as orientações que iriam prestar aos </a:t>
            </a: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usuários.</a:t>
            </a:r>
            <a:endParaRPr lang="pt-BR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cs typeface="Arial" panose="020B0604020202020204" pitchFamily="34" charset="0"/>
              </a:rPr>
              <a:t>A </a:t>
            </a:r>
            <a:r>
              <a:rPr lang="pt-BR" dirty="0">
                <a:solidFill>
                  <a:schemeClr val="tx1"/>
                </a:solidFill>
                <a:cs typeface="Arial" panose="020B0604020202020204" pitchFamily="34" charset="0"/>
              </a:rPr>
              <a:t>equipe realizou atividades na comunidade com palestras educativas, dinâmica de grupos, prestando orientações quanto a alimentação, atividade física, tabagismo e saúde bucal.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810534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Resultados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9969" y="1643217"/>
            <a:ext cx="11218985" cy="440589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Candara" panose="020E0502030303020204" pitchFamily="34" charset="0"/>
              <a:buChar char="*"/>
            </a:pPr>
            <a:r>
              <a:rPr lang="pt-BR" dirty="0">
                <a:solidFill>
                  <a:schemeClr val="tx1"/>
                </a:solidFill>
              </a:rPr>
              <a:t>P</a:t>
            </a:r>
            <a:r>
              <a:rPr lang="pt-BR" dirty="0" smtClean="0">
                <a:solidFill>
                  <a:schemeClr val="tx1"/>
                </a:solidFill>
              </a:rPr>
              <a:t>ropiciou </a:t>
            </a:r>
            <a:r>
              <a:rPr lang="pt-BR" dirty="0">
                <a:solidFill>
                  <a:schemeClr val="tx1"/>
                </a:solidFill>
              </a:rPr>
              <a:t>aumento na cobertura da atenção aos usuários hipertensos e diabéticos de uma das três equipes de saúde da família da </a:t>
            </a:r>
            <a:r>
              <a:rPr lang="pt-BR" dirty="0" smtClean="0">
                <a:solidFill>
                  <a:schemeClr val="tx1"/>
                </a:solidFill>
              </a:rPr>
              <a:t>UBS</a:t>
            </a:r>
            <a:r>
              <a:rPr lang="pt-BR" dirty="0" smtClean="0">
                <a:solidFill>
                  <a:schemeClr val="tx1"/>
                </a:solidFill>
              </a:rPr>
              <a:t>;</a:t>
            </a:r>
            <a:endParaRPr lang="pt-BR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 typeface="Candara" panose="020E0502030303020204" pitchFamily="34" charset="0"/>
              <a:buChar char="*"/>
            </a:pPr>
            <a:r>
              <a:rPr lang="pt-BR" dirty="0">
                <a:solidFill>
                  <a:schemeClr val="tx1"/>
                </a:solidFill>
              </a:rPr>
              <a:t>M</a:t>
            </a:r>
            <a:r>
              <a:rPr lang="pt-BR" dirty="0" smtClean="0">
                <a:solidFill>
                  <a:schemeClr val="tx1"/>
                </a:solidFill>
              </a:rPr>
              <a:t>elhora </a:t>
            </a:r>
            <a:r>
              <a:rPr lang="pt-BR" dirty="0">
                <a:solidFill>
                  <a:schemeClr val="tx1"/>
                </a:solidFill>
              </a:rPr>
              <a:t>no </a:t>
            </a:r>
            <a:r>
              <a:rPr lang="pt-BR" dirty="0" smtClean="0">
                <a:solidFill>
                  <a:schemeClr val="tx1"/>
                </a:solidFill>
              </a:rPr>
              <a:t>acolhimento;</a:t>
            </a:r>
            <a:r>
              <a:rPr lang="pt-BR" dirty="0">
                <a:solidFill>
                  <a:schemeClr val="tx1"/>
                </a:solidFill>
              </a:rPr>
              <a:t> </a:t>
            </a:r>
            <a:endParaRPr lang="pt-BR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 typeface="Candara" panose="020E0502030303020204" pitchFamily="34" charset="0"/>
              <a:buChar char="*"/>
            </a:pPr>
            <a:r>
              <a:rPr lang="pt-BR" dirty="0" smtClean="0">
                <a:solidFill>
                  <a:schemeClr val="tx1"/>
                </a:solidFill>
              </a:rPr>
              <a:t>Melhora a </a:t>
            </a:r>
            <a:r>
              <a:rPr lang="pt-BR" dirty="0">
                <a:solidFill>
                  <a:schemeClr val="tx1"/>
                </a:solidFill>
              </a:rPr>
              <a:t>qualidade e organização dos registros e </a:t>
            </a:r>
            <a:r>
              <a:rPr lang="pt-BR" dirty="0" smtClean="0">
                <a:solidFill>
                  <a:schemeClr val="tx1"/>
                </a:solidFill>
              </a:rPr>
              <a:t>prontuários; </a:t>
            </a:r>
          </a:p>
          <a:p>
            <a:pPr algn="just">
              <a:lnSpc>
                <a:spcPct val="150000"/>
              </a:lnSpc>
              <a:buFont typeface="Candara" panose="020E0502030303020204" pitchFamily="34" charset="0"/>
              <a:buChar char="*"/>
            </a:pPr>
            <a:r>
              <a:rPr lang="pt-BR" dirty="0" smtClean="0">
                <a:solidFill>
                  <a:schemeClr val="tx1"/>
                </a:solidFill>
              </a:rPr>
              <a:t>Melhora na </a:t>
            </a:r>
            <a:r>
              <a:rPr lang="pt-BR" dirty="0">
                <a:solidFill>
                  <a:schemeClr val="tx1"/>
                </a:solidFill>
              </a:rPr>
              <a:t>integralidade da atenção com destaque para a ampliação do exame dos pés dos diabéticos e para a classificação do risco cardiovascular dos usuários cadastrados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9923" y="494079"/>
            <a:ext cx="10515600" cy="536396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Discussão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1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9970" y="1113693"/>
            <a:ext cx="11500338" cy="5111261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Candara" panose="020E0502030303020204" pitchFamily="34" charset="0"/>
              <a:buChar char="*"/>
            </a:pPr>
            <a:r>
              <a:rPr lang="pt-BR" sz="2600" dirty="0">
                <a:solidFill>
                  <a:schemeClr val="tx1"/>
                </a:solidFill>
              </a:rPr>
              <a:t>M</a:t>
            </a:r>
            <a:r>
              <a:rPr lang="pt-BR" sz="2600" dirty="0" smtClean="0">
                <a:solidFill>
                  <a:schemeClr val="tx1"/>
                </a:solidFill>
              </a:rPr>
              <a:t>elhorou </a:t>
            </a:r>
            <a:r>
              <a:rPr lang="pt-BR" sz="2600" dirty="0">
                <a:solidFill>
                  <a:schemeClr val="tx1"/>
                </a:solidFill>
              </a:rPr>
              <a:t>o conhecimento adquirido teórico e </a:t>
            </a:r>
            <a:r>
              <a:rPr lang="pt-BR" sz="2600" dirty="0" smtClean="0">
                <a:solidFill>
                  <a:schemeClr val="tx1"/>
                </a:solidFill>
              </a:rPr>
              <a:t>prático.</a:t>
            </a:r>
          </a:p>
          <a:p>
            <a:pPr algn="just">
              <a:buFont typeface="Candara" panose="020E0502030303020204" pitchFamily="34" charset="0"/>
              <a:buChar char="*"/>
            </a:pPr>
            <a:r>
              <a:rPr lang="pt-BR" sz="2600" dirty="0">
                <a:solidFill>
                  <a:schemeClr val="tx1"/>
                </a:solidFill>
              </a:rPr>
              <a:t>M</a:t>
            </a:r>
            <a:r>
              <a:rPr lang="pt-BR" sz="2600" dirty="0" smtClean="0">
                <a:solidFill>
                  <a:schemeClr val="tx1"/>
                </a:solidFill>
              </a:rPr>
              <a:t>aior </a:t>
            </a:r>
            <a:r>
              <a:rPr lang="pt-BR" sz="2600" dirty="0">
                <a:solidFill>
                  <a:schemeClr val="tx1"/>
                </a:solidFill>
              </a:rPr>
              <a:t>conhecimento da área de </a:t>
            </a:r>
            <a:r>
              <a:rPr lang="pt-BR" sz="2600" dirty="0" smtClean="0">
                <a:solidFill>
                  <a:schemeClr val="tx1"/>
                </a:solidFill>
              </a:rPr>
              <a:t>abrangência;</a:t>
            </a:r>
          </a:p>
          <a:p>
            <a:pPr algn="just">
              <a:buFont typeface="Candara" panose="020E0502030303020204" pitchFamily="34" charset="0"/>
              <a:buChar char="*"/>
            </a:pPr>
            <a:r>
              <a:rPr lang="pt-BR" sz="2600" dirty="0">
                <a:solidFill>
                  <a:schemeClr val="tx1"/>
                </a:solidFill>
              </a:rPr>
              <a:t>A</a:t>
            </a:r>
            <a:r>
              <a:rPr lang="pt-BR" sz="2600" dirty="0" smtClean="0">
                <a:solidFill>
                  <a:schemeClr val="tx1"/>
                </a:solidFill>
              </a:rPr>
              <a:t>prendi </a:t>
            </a:r>
            <a:r>
              <a:rPr lang="pt-BR" sz="2600" dirty="0">
                <a:solidFill>
                  <a:schemeClr val="tx1"/>
                </a:solidFill>
              </a:rPr>
              <a:t>a como desempenhar uma </a:t>
            </a:r>
            <a:r>
              <a:rPr lang="pt-BR" sz="2600" dirty="0" smtClean="0">
                <a:solidFill>
                  <a:schemeClr val="tx1"/>
                </a:solidFill>
              </a:rPr>
              <a:t>intervenção;</a:t>
            </a:r>
          </a:p>
          <a:p>
            <a:pPr algn="just">
              <a:buFont typeface="Candara" panose="020E0502030303020204" pitchFamily="34" charset="0"/>
              <a:buChar char="*"/>
            </a:pPr>
            <a:r>
              <a:rPr lang="pt-BR" sz="2600" dirty="0">
                <a:solidFill>
                  <a:schemeClr val="tx1"/>
                </a:solidFill>
              </a:rPr>
              <a:t>C</a:t>
            </a:r>
            <a:r>
              <a:rPr lang="pt-BR" sz="2600" dirty="0" smtClean="0">
                <a:solidFill>
                  <a:schemeClr val="tx1"/>
                </a:solidFill>
              </a:rPr>
              <a:t>onseguimos </a:t>
            </a:r>
            <a:r>
              <a:rPr lang="pt-BR" sz="2600" dirty="0">
                <a:solidFill>
                  <a:schemeClr val="tx1"/>
                </a:solidFill>
              </a:rPr>
              <a:t>melhorar a qualidade das </a:t>
            </a:r>
            <a:r>
              <a:rPr lang="pt-BR" sz="2600" dirty="0" smtClean="0">
                <a:solidFill>
                  <a:schemeClr val="tx1"/>
                </a:solidFill>
              </a:rPr>
              <a:t>consultas;</a:t>
            </a:r>
          </a:p>
          <a:p>
            <a:pPr algn="just">
              <a:buFont typeface="Candara" panose="020E0502030303020204" pitchFamily="34" charset="0"/>
              <a:buChar char="*"/>
            </a:pPr>
            <a:r>
              <a:rPr lang="pt-BR" sz="2600" dirty="0" smtClean="0">
                <a:solidFill>
                  <a:schemeClr val="tx1"/>
                </a:solidFill>
              </a:rPr>
              <a:t>Elevou-se </a:t>
            </a:r>
            <a:r>
              <a:rPr lang="pt-BR" sz="2600" dirty="0">
                <a:solidFill>
                  <a:schemeClr val="tx1"/>
                </a:solidFill>
              </a:rPr>
              <a:t>o nível de conhecimento dos usuários </a:t>
            </a:r>
            <a:r>
              <a:rPr lang="pt-BR" sz="2600" dirty="0" smtClean="0">
                <a:solidFill>
                  <a:schemeClr val="tx1"/>
                </a:solidFill>
              </a:rPr>
              <a:t>sobre estas doenças;</a:t>
            </a:r>
          </a:p>
          <a:p>
            <a:pPr algn="just">
              <a:buFont typeface="Candara" panose="020E0502030303020204" pitchFamily="34" charset="0"/>
              <a:buChar char="*"/>
            </a:pPr>
            <a:r>
              <a:rPr lang="pt-BR" sz="2600" dirty="0">
                <a:solidFill>
                  <a:schemeClr val="tx1"/>
                </a:solidFill>
              </a:rPr>
              <a:t>A</a:t>
            </a:r>
            <a:r>
              <a:rPr lang="pt-BR" sz="2600" dirty="0" smtClean="0">
                <a:solidFill>
                  <a:schemeClr val="tx1"/>
                </a:solidFill>
              </a:rPr>
              <a:t>umentou </a:t>
            </a:r>
            <a:r>
              <a:rPr lang="pt-BR" sz="2600" dirty="0">
                <a:solidFill>
                  <a:schemeClr val="tx1"/>
                </a:solidFill>
              </a:rPr>
              <a:t>o engajamento público com a equipe de </a:t>
            </a:r>
            <a:r>
              <a:rPr lang="pt-BR" sz="2600" dirty="0" smtClean="0">
                <a:solidFill>
                  <a:schemeClr val="tx1"/>
                </a:solidFill>
              </a:rPr>
              <a:t>saúde;</a:t>
            </a:r>
            <a:endParaRPr lang="pt-BR" sz="2600" dirty="0" smtClean="0">
              <a:solidFill>
                <a:schemeClr val="tx1"/>
              </a:solidFill>
            </a:endParaRPr>
          </a:p>
          <a:p>
            <a:pPr algn="just">
              <a:buFont typeface="Candara" panose="020E0502030303020204" pitchFamily="34" charset="0"/>
              <a:buChar char="*"/>
            </a:pPr>
            <a:r>
              <a:rPr lang="pt-BR" sz="2600" dirty="0">
                <a:solidFill>
                  <a:schemeClr val="tx1"/>
                </a:solidFill>
              </a:rPr>
              <a:t>A</a:t>
            </a:r>
            <a:r>
              <a:rPr lang="pt-BR" sz="2600" dirty="0" smtClean="0">
                <a:solidFill>
                  <a:schemeClr val="tx1"/>
                </a:solidFill>
              </a:rPr>
              <a:t> </a:t>
            </a:r>
            <a:r>
              <a:rPr lang="pt-BR" sz="2600" dirty="0">
                <a:solidFill>
                  <a:schemeClr val="tx1"/>
                </a:solidFill>
              </a:rPr>
              <a:t>analise situacional ampliou a compreensão das necessidades da unidade básica de saúde e da </a:t>
            </a:r>
            <a:r>
              <a:rPr lang="pt-BR" sz="2600" dirty="0" smtClean="0">
                <a:solidFill>
                  <a:schemeClr val="tx1"/>
                </a:solidFill>
              </a:rPr>
              <a:t>população; </a:t>
            </a:r>
          </a:p>
          <a:p>
            <a:pPr algn="just">
              <a:buFont typeface="Candara" panose="020E0502030303020204" pitchFamily="34" charset="0"/>
              <a:buChar char="*"/>
            </a:pPr>
            <a:r>
              <a:rPr lang="pt-BR" sz="2600" dirty="0" smtClean="0">
                <a:solidFill>
                  <a:schemeClr val="tx1"/>
                </a:solidFill>
              </a:rPr>
              <a:t>Os laços de </a:t>
            </a:r>
            <a:r>
              <a:rPr lang="pt-BR" sz="2600" dirty="0">
                <a:solidFill>
                  <a:schemeClr val="tx1"/>
                </a:solidFill>
              </a:rPr>
              <a:t>relação entre a comunidade e a </a:t>
            </a:r>
            <a:r>
              <a:rPr lang="pt-BR" sz="2600" dirty="0" smtClean="0">
                <a:solidFill>
                  <a:schemeClr val="tx1"/>
                </a:solidFill>
              </a:rPr>
              <a:t>equipe foram estreitados;</a:t>
            </a:r>
            <a:endParaRPr lang="pt-BR" sz="2600" dirty="0">
              <a:solidFill>
                <a:schemeClr val="tx1"/>
              </a:solidFill>
            </a:endParaRPr>
          </a:p>
          <a:p>
            <a:pPr algn="just">
              <a:buFont typeface="Candara" panose="020E0502030303020204" pitchFamily="34" charset="0"/>
              <a:buChar char="*"/>
            </a:pPr>
            <a:r>
              <a:rPr lang="pt-BR" sz="2600" dirty="0">
                <a:solidFill>
                  <a:schemeClr val="tx1"/>
                </a:solidFill>
              </a:rPr>
              <a:t>Nos fóruns e nas práticas clínicas trocamos experiências muito importantes para o trabalho do dia a dia;</a:t>
            </a:r>
          </a:p>
          <a:p>
            <a:pPr algn="just">
              <a:buFont typeface="Candara" panose="020E0502030303020204" pitchFamily="34" charset="0"/>
              <a:buChar char="*"/>
            </a:pPr>
            <a:r>
              <a:rPr lang="pt-BR" sz="2600" dirty="0">
                <a:solidFill>
                  <a:schemeClr val="tx1"/>
                </a:solidFill>
              </a:rPr>
              <a:t>O</a:t>
            </a:r>
            <a:r>
              <a:rPr lang="pt-BR" sz="2600" dirty="0" smtClean="0">
                <a:solidFill>
                  <a:schemeClr val="tx1"/>
                </a:solidFill>
              </a:rPr>
              <a:t>s </a:t>
            </a:r>
            <a:r>
              <a:rPr lang="pt-BR" sz="2600" dirty="0">
                <a:solidFill>
                  <a:schemeClr val="tx1"/>
                </a:solidFill>
              </a:rPr>
              <a:t>testes qualitativos foram muito úteis já que atualizamos os conhecimentos de muitas doenças e protocolos de trabalhos no Brasil</a:t>
            </a:r>
            <a:r>
              <a:rPr lang="pt-BR" sz="2600" dirty="0" smtClean="0">
                <a:solidFill>
                  <a:schemeClr val="tx1"/>
                </a:solidFill>
              </a:rPr>
              <a:t>.</a:t>
            </a:r>
            <a:endParaRPr lang="pt-BR" dirty="0" smtClean="0">
              <a:solidFill>
                <a:schemeClr val="tx1"/>
              </a:solidFill>
            </a:endParaRPr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80755"/>
            <a:ext cx="10515600" cy="1014292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Reflexão </a:t>
            </a:r>
            <a:r>
              <a:rPr lang="pt-BR" sz="3600" b="1" dirty="0">
                <a:solidFill>
                  <a:schemeClr val="tx1"/>
                </a:solidFill>
              </a:rPr>
              <a:t>crítica sobre o processo de aprendizagem</a:t>
            </a:r>
          </a:p>
        </p:txBody>
      </p:sp>
    </p:spTree>
    <p:extLst>
      <p:ext uri="{BB962C8B-B14F-4D97-AF65-F5344CB8AC3E}">
        <p14:creationId xmlns:p14="http://schemas.microsoft.com/office/powerpoint/2010/main" val="42830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3369" y="1075556"/>
            <a:ext cx="10515600" cy="525490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t-BR" sz="1600" dirty="0" smtClean="0"/>
              <a:t>1. </a:t>
            </a:r>
            <a:r>
              <a:rPr lang="pt-BR" sz="1600" dirty="0" smtClean="0">
                <a:solidFill>
                  <a:schemeClr val="tx1"/>
                </a:solidFill>
              </a:rPr>
              <a:t>BRASIL</a:t>
            </a:r>
            <a:r>
              <a:rPr lang="pt-BR" sz="1600" dirty="0">
                <a:solidFill>
                  <a:schemeClr val="tx1"/>
                </a:solidFill>
              </a:rPr>
              <a:t>. Ministério da Saúde</a:t>
            </a:r>
            <a:r>
              <a:rPr lang="pt-BR" sz="1600" dirty="0"/>
              <a:t>. </a:t>
            </a:r>
            <a:r>
              <a:rPr lang="pt-BR" sz="1600" b="1" dirty="0"/>
              <a:t>Estratégias para o cuidado da pessoa com doença crônica: diabetes mellitus</a:t>
            </a:r>
            <a:r>
              <a:rPr lang="pt-BR" sz="1600" dirty="0"/>
              <a:t>. </a:t>
            </a:r>
            <a:r>
              <a:rPr lang="pt-BR" sz="1600" dirty="0">
                <a:solidFill>
                  <a:schemeClr val="tx1"/>
                </a:solidFill>
              </a:rPr>
              <a:t>(Cadernos de Atenção Básica, n. 36). 2013</a:t>
            </a:r>
          </a:p>
          <a:p>
            <a:pPr marL="0" lvl="0" indent="0"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2. BRASIL</a:t>
            </a:r>
            <a:r>
              <a:rPr lang="pt-BR" sz="1600" dirty="0">
                <a:solidFill>
                  <a:schemeClr val="tx1"/>
                </a:solidFill>
              </a:rPr>
              <a:t>. Ministério da Saúde. </a:t>
            </a:r>
            <a:r>
              <a:rPr lang="pt-BR" sz="1600" b="1" dirty="0"/>
              <a:t>“Estratégias para o cuidado da pessoa com doenças crônicas: hipertensão arterial sistêmica”</a:t>
            </a:r>
            <a:r>
              <a:rPr lang="pt-BR" sz="1600" dirty="0"/>
              <a:t>, </a:t>
            </a:r>
            <a:r>
              <a:rPr lang="pt-BR" sz="1600" dirty="0">
                <a:solidFill>
                  <a:schemeClr val="tx1"/>
                </a:solidFill>
              </a:rPr>
              <a:t>ambos do Ministério da Saúde. (Cadernos de Atenção Básica, n. 37). 2013.</a:t>
            </a:r>
          </a:p>
          <a:p>
            <a:pPr marL="0" lvl="0" indent="0"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3. Gravina </a:t>
            </a:r>
            <a:r>
              <a:rPr lang="pt-BR" sz="1600" dirty="0">
                <a:solidFill>
                  <a:schemeClr val="tx1"/>
                </a:solidFill>
              </a:rPr>
              <a:t>CF, Rosa RF, Franken RA, Freitas EV, Liberman A, et al. Sociedade Brasileira de Cardiologia.</a:t>
            </a:r>
            <a:r>
              <a:rPr lang="pt-BR" sz="1600" dirty="0"/>
              <a:t> </a:t>
            </a:r>
            <a:r>
              <a:rPr lang="pt-BR" sz="1600" b="1" dirty="0"/>
              <a:t>II Diretrizes Brasileiras em Cardiogeriatria</a:t>
            </a:r>
            <a:r>
              <a:rPr lang="pt-BR" sz="1600" dirty="0"/>
              <a:t>. </a:t>
            </a:r>
            <a:r>
              <a:rPr lang="pt-BR" sz="1600" dirty="0">
                <a:solidFill>
                  <a:schemeClr val="tx1"/>
                </a:solidFill>
              </a:rPr>
              <a:t>Arq </a:t>
            </a:r>
            <a:r>
              <a:rPr lang="pt-BR" sz="1600" dirty="0" err="1">
                <a:solidFill>
                  <a:schemeClr val="tx1"/>
                </a:solidFill>
              </a:rPr>
              <a:t>Bras</a:t>
            </a:r>
            <a:r>
              <a:rPr lang="pt-BR" sz="1600" dirty="0">
                <a:solidFill>
                  <a:schemeClr val="tx1"/>
                </a:solidFill>
              </a:rPr>
              <a:t> Cardiol 2010; 95(3 supl.2): 1-112.</a:t>
            </a:r>
          </a:p>
          <a:p>
            <a:pPr marL="0" lvl="0" indent="0"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4. BRASIL</a:t>
            </a:r>
            <a:r>
              <a:rPr lang="pt-BR" sz="1600" dirty="0">
                <a:solidFill>
                  <a:schemeClr val="tx1"/>
                </a:solidFill>
              </a:rPr>
              <a:t>. Ministério da Saúde.</a:t>
            </a:r>
            <a:r>
              <a:rPr lang="pt-BR" sz="1600" dirty="0"/>
              <a:t> </a:t>
            </a:r>
            <a:r>
              <a:rPr lang="pt-BR" sz="1600" b="1" dirty="0"/>
              <a:t>Cadernos de atenção básica: prevenção clínica de doenças cardiovasculares, cerebrovasculares e renais</a:t>
            </a:r>
            <a:r>
              <a:rPr lang="pt-BR" sz="1600" dirty="0"/>
              <a:t>. </a:t>
            </a:r>
            <a:r>
              <a:rPr lang="pt-BR" sz="1600" dirty="0">
                <a:solidFill>
                  <a:schemeClr val="tx1"/>
                </a:solidFill>
              </a:rPr>
              <a:t>Brasília: Ministério da Saúde, 2006c.v.14</a:t>
            </a:r>
          </a:p>
          <a:p>
            <a:pPr marL="0" lvl="0" indent="0"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5. ORGANIZAÇÃO </a:t>
            </a:r>
            <a:r>
              <a:rPr lang="pt-BR" sz="1600" dirty="0">
                <a:solidFill>
                  <a:schemeClr val="tx1"/>
                </a:solidFill>
              </a:rPr>
              <a:t>MUNDIAL DA SAÚDE.</a:t>
            </a:r>
            <a:r>
              <a:rPr lang="pt-BR" sz="1600" dirty="0"/>
              <a:t> </a:t>
            </a:r>
            <a:r>
              <a:rPr lang="pt-BR" sz="1600" b="1" dirty="0"/>
              <a:t>Prevenção de doenças crônicas: um investimento vital.</a:t>
            </a:r>
            <a:r>
              <a:rPr lang="pt-BR" sz="1600" dirty="0"/>
              <a:t> Brasília, 2005.</a:t>
            </a:r>
          </a:p>
          <a:p>
            <a:pPr marL="0" lvl="0" indent="0"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6. ORGANIZAÇÃO </a:t>
            </a:r>
            <a:r>
              <a:rPr lang="pt-BR" sz="1600" dirty="0">
                <a:solidFill>
                  <a:schemeClr val="tx1"/>
                </a:solidFill>
              </a:rPr>
              <a:t>MUNDIAL DA SAÚDE - </a:t>
            </a:r>
            <a:r>
              <a:rPr lang="pt-BR" sz="1600" b="1" dirty="0"/>
              <a:t>Cuidados inovadores para condições crônicas: componentes estruturais de ação</a:t>
            </a:r>
            <a:r>
              <a:rPr lang="pt-BR" sz="1600" dirty="0"/>
              <a:t>. </a:t>
            </a:r>
            <a:r>
              <a:rPr lang="pt-BR" sz="1600" dirty="0">
                <a:solidFill>
                  <a:schemeClr val="tx1"/>
                </a:solidFill>
              </a:rPr>
              <a:t>Brasília, 2003.</a:t>
            </a:r>
          </a:p>
          <a:p>
            <a:pPr marL="0" lvl="0" indent="0"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7. BRASIL</a:t>
            </a:r>
            <a:r>
              <a:rPr lang="pt-BR" sz="1600" dirty="0">
                <a:solidFill>
                  <a:schemeClr val="tx1"/>
                </a:solidFill>
              </a:rPr>
              <a:t>. Ministério da Saúde. </a:t>
            </a:r>
            <a:r>
              <a:rPr lang="pt-BR" sz="1600" b="1" dirty="0"/>
              <a:t>Plano nacional de reorganização da atenção à hipertensão arterial e diabetes mellitus</a:t>
            </a:r>
            <a:r>
              <a:rPr lang="pt-BR" sz="1600" dirty="0"/>
              <a:t>. </a:t>
            </a:r>
            <a:r>
              <a:rPr lang="pt-BR" sz="1600" dirty="0">
                <a:solidFill>
                  <a:schemeClr val="tx1"/>
                </a:solidFill>
              </a:rPr>
              <a:t>Brasília, 2001b.</a:t>
            </a:r>
          </a:p>
          <a:p>
            <a:pPr marL="0" lvl="0" indent="0"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8. BRASIL</a:t>
            </a:r>
            <a:r>
              <a:rPr lang="pt-BR" sz="1600" dirty="0">
                <a:solidFill>
                  <a:schemeClr val="tx1"/>
                </a:solidFill>
              </a:rPr>
              <a:t>. Ministério da Saúde. Secretaria de Atenção à Saúde. Departamento de Atenção Básica. </a:t>
            </a:r>
            <a:r>
              <a:rPr lang="pt-BR" sz="1600" b="1" dirty="0"/>
              <a:t>Saúde Bucal</a:t>
            </a:r>
            <a:r>
              <a:rPr lang="pt-BR" sz="1600" dirty="0"/>
              <a:t>. </a:t>
            </a:r>
            <a:r>
              <a:rPr lang="pt-BR" sz="1600" dirty="0">
                <a:solidFill>
                  <a:schemeClr val="tx1"/>
                </a:solidFill>
              </a:rPr>
              <a:t>Brasília, 2006i. (Cadernos de Atenção Básica, n. 17).295</a:t>
            </a:r>
          </a:p>
          <a:p>
            <a:pPr marL="0" lvl="0" indent="0">
              <a:buNone/>
            </a:pPr>
            <a:r>
              <a:rPr lang="pt-BR" sz="1600" dirty="0" smtClean="0">
                <a:solidFill>
                  <a:schemeClr val="tx1"/>
                </a:solidFill>
              </a:rPr>
              <a:t>9. BRASIL</a:t>
            </a:r>
            <a:r>
              <a:rPr lang="pt-BR" sz="1600" dirty="0">
                <a:solidFill>
                  <a:schemeClr val="tx1"/>
                </a:solidFill>
              </a:rPr>
              <a:t>. Ministério da Saúde. </a:t>
            </a:r>
            <a:r>
              <a:rPr lang="pt-BR" sz="1600" b="1" dirty="0"/>
              <a:t>Vigilância Alimentar e Nutricional – SISVAN: orientações básicas para a coleta, o processamento, a análise de dados e a informação em serviços de saúde</a:t>
            </a:r>
            <a:r>
              <a:rPr lang="pt-BR" sz="1600" dirty="0"/>
              <a:t>. </a:t>
            </a:r>
            <a:r>
              <a:rPr lang="pt-BR" sz="1600" dirty="0">
                <a:solidFill>
                  <a:schemeClr val="tx1"/>
                </a:solidFill>
              </a:rPr>
              <a:t>Brasília, 2004. </a:t>
            </a:r>
          </a:p>
          <a:p>
            <a:pPr marL="0" lvl="0" indent="0">
              <a:buNone/>
            </a:pPr>
            <a:r>
              <a:rPr lang="en-ZA" sz="1600" dirty="0" smtClean="0">
                <a:solidFill>
                  <a:schemeClr val="tx1"/>
                </a:solidFill>
              </a:rPr>
              <a:t>10. AMERICAN </a:t>
            </a:r>
            <a:r>
              <a:rPr lang="en-ZA" sz="1600" dirty="0">
                <a:solidFill>
                  <a:schemeClr val="tx1"/>
                </a:solidFill>
              </a:rPr>
              <a:t>DIABETES ASSOCIATION. Diagnosis and Classification of Diabetes Mellitus. </a:t>
            </a:r>
            <a:r>
              <a:rPr lang="pt-BR" sz="1600" b="1" dirty="0"/>
              <a:t>Diabetes </a:t>
            </a:r>
            <a:r>
              <a:rPr lang="pt-BR" sz="1600" b="1" dirty="0" err="1"/>
              <a:t>Care</a:t>
            </a:r>
            <a:r>
              <a:rPr lang="pt-BR" sz="1600" dirty="0"/>
              <a:t>, </a:t>
            </a:r>
            <a:r>
              <a:rPr lang="pt-BR" sz="1600" dirty="0">
                <a:solidFill>
                  <a:schemeClr val="tx1"/>
                </a:solidFill>
              </a:rPr>
              <a:t>[</a:t>
            </a:r>
            <a:r>
              <a:rPr lang="pt-BR" sz="1600" dirty="0" err="1">
                <a:solidFill>
                  <a:schemeClr val="tx1"/>
                </a:solidFill>
              </a:rPr>
              <a:t>S.l</a:t>
            </a:r>
            <a:r>
              <a:rPr lang="pt-BR" sz="1600" dirty="0">
                <a:solidFill>
                  <a:schemeClr val="tx1"/>
                </a:solidFill>
              </a:rPr>
              <a:t>.], v. 27, </a:t>
            </a:r>
            <a:r>
              <a:rPr lang="pt-BR" sz="1600" dirty="0" smtClean="0">
                <a:solidFill>
                  <a:schemeClr val="tx1"/>
                </a:solidFill>
              </a:rPr>
              <a:t>  </a:t>
            </a:r>
            <a:r>
              <a:rPr lang="pt-BR" sz="1600" dirty="0" err="1" smtClean="0">
                <a:solidFill>
                  <a:schemeClr val="tx1"/>
                </a:solidFill>
              </a:rPr>
              <a:t>supplement</a:t>
            </a:r>
            <a:r>
              <a:rPr lang="pt-BR" sz="1600" dirty="0" smtClean="0">
                <a:solidFill>
                  <a:schemeClr val="tx1"/>
                </a:solidFill>
              </a:rPr>
              <a:t> </a:t>
            </a:r>
            <a:r>
              <a:rPr lang="pt-BR" sz="1600" dirty="0">
                <a:solidFill>
                  <a:schemeClr val="tx1"/>
                </a:solidFill>
              </a:rPr>
              <a:t>1, jan. 2004.</a:t>
            </a:r>
          </a:p>
          <a:p>
            <a:pPr algn="just"/>
            <a:endParaRPr lang="pt-BR" sz="1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503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Referências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3959" y="2730321"/>
            <a:ext cx="10515600" cy="146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7200" b="1" dirty="0" smtClean="0">
                <a:solidFill>
                  <a:schemeClr val="tx1"/>
                </a:solidFill>
              </a:rPr>
              <a:t>OBRIGADO</a:t>
            </a:r>
            <a:endParaRPr lang="pt-BR" sz="7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2283" y="1951718"/>
            <a:ext cx="10515600" cy="173738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tx1"/>
                </a:solidFill>
              </a:rPr>
              <a:t>Melhorar a atenção à saúde dos adultos com Hipertensão Arterial Sistêmica e/ou Diabetes Mellitus na UBS Álvaro Correa, no município de Macapá, AP.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3368" y="399890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 Geral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515929" y="1313644"/>
            <a:ext cx="4772285" cy="1359217"/>
          </a:xfrm>
          <a:ln w="19050" cap="rnd" cmpd="sng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chemeClr val="tx1"/>
                </a:solidFill>
              </a:rPr>
              <a:t>L</a:t>
            </a:r>
            <a:r>
              <a:rPr lang="pt-BR" b="1" dirty="0" smtClean="0">
                <a:solidFill>
                  <a:schemeClr val="tx1"/>
                </a:solidFill>
              </a:rPr>
              <a:t>evantamento </a:t>
            </a:r>
            <a:r>
              <a:rPr lang="pt-BR" b="1" dirty="0">
                <a:solidFill>
                  <a:schemeClr val="tx1"/>
                </a:solidFill>
              </a:rPr>
              <a:t>de dados </a:t>
            </a:r>
            <a:r>
              <a:rPr lang="pt-BR" b="1" dirty="0" smtClean="0">
                <a:solidFill>
                  <a:schemeClr val="tx1"/>
                </a:solidFill>
              </a:rPr>
              <a:t> sobre a saúde </a:t>
            </a:r>
            <a:r>
              <a:rPr lang="pt-BR" b="1" dirty="0">
                <a:solidFill>
                  <a:schemeClr val="tx1"/>
                </a:solidFill>
              </a:rPr>
              <a:t>dos hipertensos e diabéticos </a:t>
            </a:r>
            <a:endParaRPr lang="pt-BR" b="1" dirty="0" smtClean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71343"/>
            <a:ext cx="10515600" cy="74697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Metodologia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" name="Setas cruzadas 5"/>
          <p:cNvSpPr/>
          <p:nvPr/>
        </p:nvSpPr>
        <p:spPr>
          <a:xfrm>
            <a:off x="4700788" y="2785388"/>
            <a:ext cx="2472744" cy="2485623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7875431" y="3652815"/>
            <a:ext cx="2749639" cy="523220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Ficha-espelho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507607" y="5447766"/>
            <a:ext cx="2910624" cy="954107"/>
          </a:xfrm>
          <a:prstGeom prst="rect">
            <a:avLst/>
          </a:prstGeom>
          <a:noFill/>
          <a:ln w="19050"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Planilha </a:t>
            </a:r>
            <a:r>
              <a:rPr lang="pt-BR" sz="2800" b="1" dirty="0"/>
              <a:t>de coletas de </a:t>
            </a:r>
            <a:r>
              <a:rPr lang="pt-BR" sz="2800" b="1" dirty="0" smtClean="0"/>
              <a:t>dados</a:t>
            </a:r>
            <a:endParaRPr lang="pt-BR" sz="28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05309" y="3335703"/>
            <a:ext cx="3425780" cy="1384995"/>
          </a:xfrm>
          <a:prstGeom prst="rect">
            <a:avLst/>
          </a:prstGeom>
          <a:noFill/>
          <a:ln w="19050" cap="rnd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Dados </a:t>
            </a:r>
            <a:r>
              <a:rPr lang="pt-BR" sz="2800" b="1" dirty="0"/>
              <a:t>do SIAB, prontuários e </a:t>
            </a:r>
            <a:r>
              <a:rPr lang="pt-BR" sz="2800" b="1" dirty="0" smtClean="0"/>
              <a:t>registros dos ACS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2894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1016" y="937846"/>
            <a:ext cx="11723076" cy="580292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t-BR" sz="2000" b="1" dirty="0" smtClean="0"/>
              <a:t>1</a:t>
            </a:r>
            <a:r>
              <a:rPr lang="pt-BR" sz="2000" b="1" dirty="0" smtClean="0">
                <a:solidFill>
                  <a:schemeClr val="tx1"/>
                </a:solidFill>
              </a:rPr>
              <a:t>. Ampliar </a:t>
            </a:r>
            <a:r>
              <a:rPr lang="pt-BR" sz="2000" b="1" dirty="0">
                <a:solidFill>
                  <a:schemeClr val="tx1"/>
                </a:solidFill>
              </a:rPr>
              <a:t>a cobertura do programa de atenção aos hipertensos e/ou diabéticos da </a:t>
            </a:r>
            <a:r>
              <a:rPr lang="pt-BR" sz="2000" b="1" dirty="0" smtClean="0">
                <a:solidFill>
                  <a:schemeClr val="tx1"/>
                </a:solidFill>
              </a:rPr>
              <a:t>UBS</a:t>
            </a:r>
            <a:r>
              <a:rPr lang="pt-BR" sz="2000" dirty="0">
                <a:solidFill>
                  <a:schemeClr val="tx1"/>
                </a:solidFill>
              </a:rPr>
              <a:t>;</a:t>
            </a:r>
            <a:endParaRPr lang="pt-BR" sz="2000" dirty="0" smtClean="0">
              <a:solidFill>
                <a:schemeClr val="tx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000" dirty="0" smtClean="0">
                <a:solidFill>
                  <a:schemeClr val="tx1"/>
                </a:solidFill>
              </a:rPr>
              <a:t>Cadastrar </a:t>
            </a:r>
            <a:r>
              <a:rPr lang="pt-BR" sz="2000" dirty="0">
                <a:solidFill>
                  <a:schemeClr val="tx1"/>
                </a:solidFill>
              </a:rPr>
              <a:t>80% dos </a:t>
            </a:r>
            <a:r>
              <a:rPr lang="pt-BR" sz="2000" dirty="0" smtClean="0">
                <a:solidFill>
                  <a:schemeClr val="tx1"/>
                </a:solidFill>
              </a:rPr>
              <a:t>hipertensos e diabéticos </a:t>
            </a:r>
            <a:r>
              <a:rPr lang="pt-BR" sz="2000" dirty="0">
                <a:solidFill>
                  <a:schemeClr val="tx1"/>
                </a:solidFill>
              </a:rPr>
              <a:t>da área de abrangência no Programa de Atenção à Hipertensão Arterial e à Diabetes Mellitus da unidade de </a:t>
            </a:r>
            <a:r>
              <a:rPr lang="pt-BR" sz="2000" dirty="0" smtClean="0">
                <a:solidFill>
                  <a:schemeClr val="tx1"/>
                </a:solidFill>
              </a:rPr>
              <a:t>saúde;</a:t>
            </a:r>
          </a:p>
          <a:p>
            <a:pPr marL="342900" indent="-342900" algn="just">
              <a:buFontTx/>
              <a:buChar char="-"/>
            </a:pPr>
            <a:endParaRPr lang="pt-BR" sz="2000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2. Melhorar </a:t>
            </a:r>
            <a:r>
              <a:rPr lang="pt-BR" sz="2000" b="1" dirty="0">
                <a:solidFill>
                  <a:schemeClr val="tx1"/>
                </a:solidFill>
              </a:rPr>
              <a:t>a qualidade da atenção a hipertensos e/ou diabéticos cadastrados no </a:t>
            </a:r>
            <a:r>
              <a:rPr lang="pt-BR" sz="2000" b="1" dirty="0" smtClean="0">
                <a:solidFill>
                  <a:schemeClr val="tx1"/>
                </a:solidFill>
              </a:rPr>
              <a:t>programa</a:t>
            </a:r>
            <a:r>
              <a:rPr lang="pt-BR" sz="2000" dirty="0">
                <a:solidFill>
                  <a:schemeClr val="tx1"/>
                </a:solidFill>
              </a:rPr>
              <a:t>;</a:t>
            </a:r>
            <a:endParaRPr lang="pt-BR" sz="20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pt-BR" sz="2000" dirty="0" smtClean="0">
                <a:solidFill>
                  <a:schemeClr val="tx1"/>
                </a:solidFill>
              </a:rPr>
              <a:t>Realizar </a:t>
            </a:r>
            <a:r>
              <a:rPr lang="pt-BR" sz="2000" dirty="0">
                <a:solidFill>
                  <a:schemeClr val="tx1"/>
                </a:solidFill>
              </a:rPr>
              <a:t>exame clínico apropriado em 100% dos </a:t>
            </a:r>
            <a:r>
              <a:rPr lang="pt-BR" sz="2000" dirty="0" smtClean="0">
                <a:solidFill>
                  <a:schemeClr val="tx1"/>
                </a:solidFill>
              </a:rPr>
              <a:t>hipertensos e diabéticos;</a:t>
            </a:r>
          </a:p>
          <a:p>
            <a:pPr algn="just">
              <a:buFontTx/>
              <a:buChar char="-"/>
            </a:pPr>
            <a:r>
              <a:rPr lang="pt-BR" sz="2000" dirty="0">
                <a:solidFill>
                  <a:schemeClr val="tx1"/>
                </a:solidFill>
              </a:rPr>
              <a:t>Garantir a 100% dos </a:t>
            </a:r>
            <a:r>
              <a:rPr lang="pt-BR" sz="2000" dirty="0" smtClean="0">
                <a:solidFill>
                  <a:schemeClr val="tx1"/>
                </a:solidFill>
              </a:rPr>
              <a:t>hipertensos e diabéticos </a:t>
            </a:r>
            <a:r>
              <a:rPr lang="pt-BR" sz="2000" dirty="0">
                <a:solidFill>
                  <a:schemeClr val="tx1"/>
                </a:solidFill>
              </a:rPr>
              <a:t>a realização de exames complementares em dia de acordo com o </a:t>
            </a:r>
            <a:r>
              <a:rPr lang="pt-BR" sz="2000" dirty="0" smtClean="0">
                <a:solidFill>
                  <a:schemeClr val="tx1"/>
                </a:solidFill>
              </a:rPr>
              <a:t>protocolo;</a:t>
            </a:r>
            <a:endParaRPr lang="pt-BR" sz="2000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pt-BR" sz="2000" dirty="0" smtClean="0">
                <a:solidFill>
                  <a:schemeClr val="tx1"/>
                </a:solidFill>
              </a:rPr>
              <a:t>Priorizar </a:t>
            </a:r>
            <a:r>
              <a:rPr lang="pt-BR" sz="2000" dirty="0">
                <a:solidFill>
                  <a:schemeClr val="tx1"/>
                </a:solidFill>
              </a:rPr>
              <a:t>a prescrição de medicamentos da farmácia popular para 100% dos </a:t>
            </a:r>
            <a:r>
              <a:rPr lang="pt-BR" sz="2000" dirty="0" smtClean="0">
                <a:solidFill>
                  <a:schemeClr val="tx1"/>
                </a:solidFill>
              </a:rPr>
              <a:t>hipertensos e diabéticos </a:t>
            </a:r>
            <a:r>
              <a:rPr lang="pt-BR" sz="2000" dirty="0">
                <a:solidFill>
                  <a:schemeClr val="tx1"/>
                </a:solidFill>
              </a:rPr>
              <a:t>cadastrados na unidade de </a:t>
            </a:r>
            <a:r>
              <a:rPr lang="pt-BR" sz="2000" dirty="0" smtClean="0">
                <a:solidFill>
                  <a:schemeClr val="tx1"/>
                </a:solidFill>
              </a:rPr>
              <a:t>saúde</a:t>
            </a:r>
            <a:r>
              <a:rPr lang="pt-BR" sz="2000" dirty="0">
                <a:solidFill>
                  <a:schemeClr val="tx1"/>
                </a:solidFill>
              </a:rPr>
              <a:t>; 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Realizar avaliação da necessidade de atendimento odontológico em 100% dos </a:t>
            </a:r>
            <a:r>
              <a:rPr lang="pt-BR" sz="2000" dirty="0" smtClean="0">
                <a:solidFill>
                  <a:schemeClr val="tx1"/>
                </a:solidFill>
              </a:rPr>
              <a:t>hipertensos e diabéticos;</a:t>
            </a:r>
          </a:p>
          <a:p>
            <a:pPr algn="just">
              <a:buFontTx/>
              <a:buChar char="-"/>
            </a:pPr>
            <a:endParaRPr lang="pt-BR" sz="2000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pt-BR" sz="2000" b="1" dirty="0">
                <a:solidFill>
                  <a:schemeClr val="tx1"/>
                </a:solidFill>
              </a:rPr>
              <a:t>3. Melhorar a adesão de hipertensos e/ou diabéticos ao programa na UBS</a:t>
            </a:r>
            <a:r>
              <a:rPr lang="pt-BR" sz="2000" dirty="0">
                <a:solidFill>
                  <a:schemeClr val="tx1"/>
                </a:solidFill>
              </a:rPr>
              <a:t>;</a:t>
            </a:r>
          </a:p>
          <a:p>
            <a:pPr marL="0" lvl="0" indent="0" algn="just">
              <a:buNone/>
            </a:pPr>
            <a:r>
              <a:rPr lang="pt-BR" sz="2000" dirty="0">
                <a:solidFill>
                  <a:schemeClr val="tx1"/>
                </a:solidFill>
              </a:rPr>
              <a:t>-Buscar 100% dos hipertensos e diabéticos faltosos às consultas na unidade de saúde conforme a periodicidade recomendada;</a:t>
            </a:r>
          </a:p>
          <a:p>
            <a:pPr marL="137160" indent="0" algn="just">
              <a:buNone/>
            </a:pPr>
            <a:endParaRPr lang="pt-BR" sz="20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5092" y="318234"/>
            <a:ext cx="10515600" cy="31745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 Específicos e Metas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4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4462" y="1043196"/>
            <a:ext cx="11711353" cy="5623171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t-BR" sz="2000" b="1" dirty="0" smtClean="0"/>
              <a:t>4. </a:t>
            </a:r>
            <a:r>
              <a:rPr lang="pt-BR" sz="2000" b="1" dirty="0" smtClean="0">
                <a:solidFill>
                  <a:schemeClr val="tx1"/>
                </a:solidFill>
              </a:rPr>
              <a:t>Melhorar os registros das informações do Programa de hipertensão e diabetes na Unidade de Saúde</a:t>
            </a:r>
            <a:r>
              <a:rPr lang="pt-BR" sz="2000" dirty="0" smtClean="0">
                <a:solidFill>
                  <a:schemeClr val="tx1"/>
                </a:solidFill>
              </a:rPr>
              <a:t>;</a:t>
            </a:r>
          </a:p>
          <a:p>
            <a:pPr marL="342900" lvl="0" indent="-342900" algn="just">
              <a:buFontTx/>
              <a:buChar char="-"/>
            </a:pPr>
            <a:r>
              <a:rPr lang="pt-BR" sz="2000" dirty="0" smtClean="0">
                <a:solidFill>
                  <a:schemeClr val="tx1"/>
                </a:solidFill>
              </a:rPr>
              <a:t>Manter </a:t>
            </a:r>
            <a:r>
              <a:rPr lang="pt-BR" sz="2000" dirty="0">
                <a:solidFill>
                  <a:schemeClr val="tx1"/>
                </a:solidFill>
              </a:rPr>
              <a:t>ficha de acompanhamento de 100% dos </a:t>
            </a:r>
            <a:r>
              <a:rPr lang="pt-BR" sz="2000" dirty="0" smtClean="0">
                <a:solidFill>
                  <a:schemeClr val="tx1"/>
                </a:solidFill>
              </a:rPr>
              <a:t>hipertensos e diabéticos </a:t>
            </a:r>
            <a:r>
              <a:rPr lang="pt-BR" sz="2000" dirty="0">
                <a:solidFill>
                  <a:schemeClr val="tx1"/>
                </a:solidFill>
              </a:rPr>
              <a:t>cadastrados na unidade de </a:t>
            </a:r>
            <a:r>
              <a:rPr lang="pt-BR" sz="2000" dirty="0" smtClean="0">
                <a:solidFill>
                  <a:schemeClr val="tx1"/>
                </a:solidFill>
              </a:rPr>
              <a:t>saúde;</a:t>
            </a:r>
          </a:p>
          <a:p>
            <a:pPr marL="342900" lvl="0" indent="-342900" algn="just">
              <a:buFontTx/>
              <a:buChar char="-"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5. Mapear hipertensos e diabéticos de risco para doença cardiovascular</a:t>
            </a:r>
            <a:r>
              <a:rPr lang="pt-BR" sz="2000" dirty="0" smtClean="0">
                <a:solidFill>
                  <a:schemeClr val="tx1"/>
                </a:solidFill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pt-BR" sz="2000" dirty="0" smtClean="0">
                <a:solidFill>
                  <a:schemeClr val="tx1"/>
                </a:solidFill>
              </a:rPr>
              <a:t>Realizar </a:t>
            </a:r>
            <a:r>
              <a:rPr lang="pt-BR" sz="2000" dirty="0">
                <a:solidFill>
                  <a:schemeClr val="tx1"/>
                </a:solidFill>
              </a:rPr>
              <a:t>estratificação do risco cardiovascular em 100% dos </a:t>
            </a:r>
            <a:r>
              <a:rPr lang="pt-BR" sz="2000" dirty="0" smtClean="0">
                <a:solidFill>
                  <a:schemeClr val="tx1"/>
                </a:solidFill>
              </a:rPr>
              <a:t>hipertensos e diabéticos </a:t>
            </a:r>
            <a:r>
              <a:rPr lang="pt-BR" sz="2000" dirty="0">
                <a:solidFill>
                  <a:schemeClr val="tx1"/>
                </a:solidFill>
              </a:rPr>
              <a:t>cadastrados na unidade de </a:t>
            </a:r>
            <a:r>
              <a:rPr lang="pt-BR" sz="2000" dirty="0" smtClean="0">
                <a:solidFill>
                  <a:schemeClr val="tx1"/>
                </a:solidFill>
              </a:rPr>
              <a:t>saúde;</a:t>
            </a:r>
          </a:p>
          <a:p>
            <a:pPr marL="0" indent="0" algn="just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pt-BR" sz="2000" b="1" dirty="0">
                <a:solidFill>
                  <a:schemeClr val="tx1"/>
                </a:solidFill>
              </a:rPr>
              <a:t>6. Promover a saúde de hipertensos e diabéticos</a:t>
            </a:r>
            <a:r>
              <a:rPr lang="pt-BR" sz="2000" dirty="0">
                <a:solidFill>
                  <a:schemeClr val="tx1"/>
                </a:solidFill>
              </a:rPr>
              <a:t>;</a:t>
            </a:r>
          </a:p>
          <a:p>
            <a:pPr algn="just">
              <a:buFontTx/>
              <a:buChar char="-"/>
            </a:pPr>
            <a:r>
              <a:rPr lang="pt-BR" sz="2000" dirty="0">
                <a:solidFill>
                  <a:schemeClr val="tx1"/>
                </a:solidFill>
              </a:rPr>
              <a:t>Garantir orientação nutricional sobre alimentação saudável a 100% dos hipertensos e diabéticos;</a:t>
            </a:r>
          </a:p>
          <a:p>
            <a:pPr algn="just">
              <a:buFontTx/>
              <a:buChar char="-"/>
            </a:pPr>
            <a:r>
              <a:rPr lang="pt-BR" sz="2000" dirty="0">
                <a:solidFill>
                  <a:schemeClr val="tx1"/>
                </a:solidFill>
              </a:rPr>
              <a:t>Garantir orientação em relação à prática regular de atividade física a 100% dos </a:t>
            </a:r>
            <a:r>
              <a:rPr lang="pt-BR" sz="2000" dirty="0" smtClean="0">
                <a:solidFill>
                  <a:schemeClr val="tx1"/>
                </a:solidFill>
              </a:rPr>
              <a:t>usuários </a:t>
            </a:r>
            <a:r>
              <a:rPr lang="pt-BR" sz="2000" dirty="0">
                <a:solidFill>
                  <a:schemeClr val="tx1"/>
                </a:solidFill>
              </a:rPr>
              <a:t>hipertensos e diabéticos;</a:t>
            </a:r>
          </a:p>
          <a:p>
            <a:pPr algn="just">
              <a:buFontTx/>
              <a:buChar char="-"/>
            </a:pPr>
            <a:r>
              <a:rPr lang="pt-BR" sz="2000" dirty="0">
                <a:solidFill>
                  <a:schemeClr val="tx1"/>
                </a:solidFill>
              </a:rPr>
              <a:t>Garantir orientação sobre os riscos do tabagismo a 100% dos </a:t>
            </a:r>
            <a:r>
              <a:rPr lang="pt-BR" sz="2000" dirty="0" smtClean="0">
                <a:solidFill>
                  <a:schemeClr val="tx1"/>
                </a:solidFill>
              </a:rPr>
              <a:t>usuários </a:t>
            </a:r>
            <a:r>
              <a:rPr lang="pt-BR" sz="2000" dirty="0">
                <a:solidFill>
                  <a:schemeClr val="tx1"/>
                </a:solidFill>
              </a:rPr>
              <a:t>hipertensos e diabéticos;</a:t>
            </a:r>
          </a:p>
          <a:p>
            <a:pPr algn="just">
              <a:buFontTx/>
              <a:buChar char="-"/>
            </a:pPr>
            <a:r>
              <a:rPr lang="pt-BR" sz="2000" dirty="0">
                <a:solidFill>
                  <a:schemeClr val="tx1"/>
                </a:solidFill>
              </a:rPr>
              <a:t>Garantir orientação sobre higiene bucal a 100% dos </a:t>
            </a:r>
            <a:r>
              <a:rPr lang="pt-BR" sz="2000" dirty="0" smtClean="0">
                <a:solidFill>
                  <a:schemeClr val="tx1"/>
                </a:solidFill>
              </a:rPr>
              <a:t>usuários </a:t>
            </a:r>
            <a:r>
              <a:rPr lang="pt-BR" sz="2000" dirty="0">
                <a:solidFill>
                  <a:schemeClr val="tx1"/>
                </a:solidFill>
              </a:rPr>
              <a:t>hipertensos e diabéticos.</a:t>
            </a:r>
          </a:p>
          <a:p>
            <a:pPr marL="0" indent="0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marL="0" lvl="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85092" y="318234"/>
            <a:ext cx="10515600" cy="31745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 Específicos e Metas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66234" y="3657600"/>
            <a:ext cx="3849711" cy="270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1200" dirty="0">
                <a:solidFill>
                  <a:schemeClr val="tx1"/>
                </a:solidFill>
                <a:cs typeface="Arial" panose="020B0604020202020204" pitchFamily="34" charset="0"/>
              </a:rPr>
              <a:t>Capacitação dos Profissionais da Saúde da UBS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00733"/>
            <a:ext cx="10739907" cy="768215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Ações desenvolvidas na Intervenção: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Imagem 4" descr="C:\Users\USER\Pictures\FOTOS DE AMAPÁ.MACAPÁ\FOTOS CONSULTAS EN LA COMUNIDAD.RENASCER II\20140825_1102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233" y="1347621"/>
            <a:ext cx="3746680" cy="220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USER\Desktop\Nova pasta\20141022_0958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550" y="1347622"/>
            <a:ext cx="3649236" cy="21858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6464833" y="3533474"/>
            <a:ext cx="4288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1200" dirty="0" smtClean="0">
                <a:cs typeface="Arial" panose="020B0604020202020204" pitchFamily="34" charset="0"/>
              </a:rPr>
              <a:t>Atendimento </a:t>
            </a:r>
            <a:r>
              <a:rPr lang="pt-BR" sz="1200" dirty="0">
                <a:cs typeface="Arial" panose="020B0604020202020204" pitchFamily="34" charset="0"/>
              </a:rPr>
              <a:t>Clinico a Usuários Hipertensos e Diabéticos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Imagem 10" descr="C:\Users\USER\Desktop\Nova pasta\20141111_0931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233" y="4035748"/>
            <a:ext cx="3746681" cy="18370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ixaDeTexto 11"/>
          <p:cNvSpPr txBox="1"/>
          <p:nvPr/>
        </p:nvSpPr>
        <p:spPr>
          <a:xfrm>
            <a:off x="1752599" y="6000065"/>
            <a:ext cx="3592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 </a:t>
            </a:r>
            <a:r>
              <a:rPr lang="pt-BR" sz="1200" dirty="0">
                <a:cs typeface="Arial" panose="020B0604020202020204" pitchFamily="34" charset="0"/>
              </a:rPr>
              <a:t>Visita Domiciliar a Usuários Acamados</a:t>
            </a:r>
          </a:p>
        </p:txBody>
      </p:sp>
      <p:pic>
        <p:nvPicPr>
          <p:cNvPr id="14" name="Imagem 13" descr="C:\Users\USER\Desktop\Nova pasta (2)\20141014_08384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84550" y="3986815"/>
            <a:ext cx="3649236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ixaDeTexto 14"/>
          <p:cNvSpPr txBox="1"/>
          <p:nvPr/>
        </p:nvSpPr>
        <p:spPr>
          <a:xfrm>
            <a:off x="6632622" y="5996324"/>
            <a:ext cx="4471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cs typeface="Arial" panose="020B0604020202020204" pitchFamily="34" charset="0"/>
              </a:rPr>
              <a:t>Visita domiciliar a usuários faltosos e com atrasos a consulta</a:t>
            </a:r>
            <a:endParaRPr lang="pt-BR" sz="1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0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483735"/>
            <a:ext cx="4520485" cy="399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200" dirty="0">
                <a:solidFill>
                  <a:schemeClr val="tx1"/>
                </a:solidFill>
                <a:cs typeface="Arial" panose="020B0604020202020204" pitchFamily="34" charset="0"/>
              </a:rPr>
              <a:t>Ação de Saúde na Comunidade para rastreamento dos </a:t>
            </a:r>
            <a:r>
              <a:rPr lang="pt-BR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crônicos</a:t>
            </a: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38200" y="300733"/>
            <a:ext cx="10739907" cy="768215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Ações desenvolvidas na Intervenção: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" name="Imagem 4" descr="C:\Users\USER\Desktop\Nova pasta\20141118_0933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52282" y="1661375"/>
            <a:ext cx="3489348" cy="1803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USER\Desktop\Nova pasta (2)\20141015_0817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44743" y="1602758"/>
            <a:ext cx="3451537" cy="19833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6600421" y="3633817"/>
            <a:ext cx="4211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cs typeface="Arial" panose="020B0604020202020204" pitchFamily="34" charset="0"/>
              </a:rPr>
              <a:t>Monitoramento dos Registros e Identificação de Consultas </a:t>
            </a:r>
            <a:r>
              <a:rPr lang="pt-BR" sz="1200" dirty="0" smtClean="0">
                <a:cs typeface="Arial" panose="020B0604020202020204" pitchFamily="34" charset="0"/>
              </a:rPr>
              <a:t>atrasadas  e registro na planilha de coleta</a:t>
            </a:r>
            <a:endParaRPr lang="pt-BR" sz="1200" dirty="0"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81" y="4141440"/>
            <a:ext cx="3489349" cy="21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863421" y="6327144"/>
            <a:ext cx="4520485" cy="399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 smtClean="0">
                <a:cs typeface="Arial" panose="020B0604020202020204" pitchFamily="34" charset="0"/>
              </a:rPr>
              <a:t>Atividade de educação em saúde realizada na sala de espera</a:t>
            </a:r>
            <a:endParaRPr lang="pt-BR" sz="1200" dirty="0">
              <a:cs typeface="Arial" panose="020B0604020202020204" pitchFamily="34" charset="0"/>
            </a:endParaRPr>
          </a:p>
        </p:txBody>
      </p:sp>
      <p:pic>
        <p:nvPicPr>
          <p:cNvPr id="12" name="Imagem 11" descr="C:\Users\USER\Pictures\FOTOS DE AMAPÁ.MACAPÁ\FOTOS CONSULTAS EN LA COMUNIDAD.RENASCER II\IMG-20140917-WA000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744" y="4365940"/>
            <a:ext cx="3509459" cy="196730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7156856" y="6376820"/>
            <a:ext cx="3612527" cy="399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 smtClean="0">
                <a:cs typeface="Arial" panose="020B0604020202020204" pitchFamily="34" charset="0"/>
              </a:rPr>
              <a:t>Atividade física realizada no colégio do bairro</a:t>
            </a:r>
            <a:endParaRPr lang="pt-BR" sz="1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008363"/>
              </p:ext>
            </p:extLst>
          </p:nvPr>
        </p:nvGraphicFramePr>
        <p:xfrm>
          <a:off x="854751" y="1100814"/>
          <a:ext cx="4635321" cy="3025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9664" y="339969"/>
            <a:ext cx="10515600" cy="51136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Resultados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96836" y="4719714"/>
            <a:ext cx="10792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cs typeface="Arial" panose="020B0604020202020204" pitchFamily="34" charset="0"/>
              </a:rPr>
              <a:t>- A </a:t>
            </a:r>
            <a:r>
              <a:rPr lang="pt-BR" sz="2000" dirty="0">
                <a:cs typeface="Arial" panose="020B0604020202020204" pitchFamily="34" charset="0"/>
              </a:rPr>
              <a:t>ação que mais impactou no cadastramento dos usuários hipertensos e diabéticos de toda a área adstrita da equipe foi o acompanhamento por parte dos ACS que realizavam visitas domiciliares para chamar os usuários para a consulta. Os usuários que não foram cadastrados em parte são os que fazem acompanhamentos nas redes privadas.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02451" y="4149994"/>
            <a:ext cx="47686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 smtClean="0">
                <a:cs typeface="Arial" panose="020B0604020202020204" pitchFamily="34" charset="0"/>
              </a:rPr>
              <a:t>Figura 9 - Gráfico </a:t>
            </a:r>
            <a:r>
              <a:rPr lang="pt-BR" sz="1100" dirty="0">
                <a:cs typeface="Arial" panose="020B0604020202020204" pitchFamily="34" charset="0"/>
              </a:rPr>
              <a:t>indicativo da Cobertura do Programa de Atenção ao Hipertenso na UBS Álvaro Corrêa, Macapá/AP, 2014.</a:t>
            </a: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3405608038"/>
              </p:ext>
            </p:extLst>
          </p:nvPr>
        </p:nvGraphicFramePr>
        <p:xfrm>
          <a:off x="6268494" y="1113692"/>
          <a:ext cx="4562475" cy="296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6207454" y="4130183"/>
            <a:ext cx="4623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cs typeface="Arial" panose="020B0604020202020204" pitchFamily="34" charset="0"/>
              </a:rPr>
              <a:t>Figura </a:t>
            </a:r>
            <a:r>
              <a:rPr lang="pt-BR" sz="1100" dirty="0" smtClean="0">
                <a:cs typeface="Arial" panose="020B0604020202020204" pitchFamily="34" charset="0"/>
              </a:rPr>
              <a:t>10 </a:t>
            </a:r>
            <a:r>
              <a:rPr lang="pt-BR" sz="1100" dirty="0">
                <a:cs typeface="Arial" panose="020B0604020202020204" pitchFamily="34" charset="0"/>
              </a:rPr>
              <a:t>– Gráfico indicativo da Cobertura do Programa de Atenção ao Diabético na UBS Álvaro Corrêa, Macapá/AP, 2014.</a:t>
            </a:r>
          </a:p>
        </p:txBody>
      </p:sp>
    </p:spTree>
    <p:extLst>
      <p:ext uri="{BB962C8B-B14F-4D97-AF65-F5344CB8AC3E}">
        <p14:creationId xmlns:p14="http://schemas.microsoft.com/office/powerpoint/2010/main" val="7519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1157</TotalTime>
  <Words>2103</Words>
  <Application>Microsoft Office PowerPoint</Application>
  <PresentationFormat>Personalizado</PresentationFormat>
  <Paragraphs>181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Forma de onda</vt:lpstr>
      <vt:lpstr>                                   MELHORIAS NA ATENÇÃO À SAÚDE DOS ADULTOS COM HAS E/OU DM NA UBS ALVARO CORREA, MACAPÁ/AP.   Aluno: Juan Luis Soto Cabrera         Orientadora: Lucimar da Silva Moura Thomasini.       Co-orientador: Flávio Renato dos Reis Moura.      Pelotas/RS – 2015.  </vt:lpstr>
      <vt:lpstr>Presentación de PowerPoint</vt:lpstr>
      <vt:lpstr>Objetivo Geral</vt:lpstr>
      <vt:lpstr>Metodologia</vt:lpstr>
      <vt:lpstr>Objetivos Específicos e Metas</vt:lpstr>
      <vt:lpstr>Objetivos Específicos e Metas</vt:lpstr>
      <vt:lpstr>Ações desenvolvidas na Intervenção:</vt:lpstr>
      <vt:lpstr>Ações desenvolvidas na Intervenção: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Reflexão crítica sobre o processo de aprendizagem</vt:lpstr>
      <vt:lpstr>Referências</vt:lpstr>
      <vt:lpstr>Presentación de PowerPoint</vt:lpstr>
    </vt:vector>
  </TitlesOfParts>
  <Company>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– UNASUS UNIVERSIDADE FEDERAL DE PELOTAS ESPECIALIZAÇÃO EM SAÚDE DA FAMÍLIA MODALIDE À DISTÂNCIA TURMA 5  Trabalho de Conclusão de Curso   MELHORIAS NA ATENÇÃO À SAÚDE DOS ADULTOS COM HAS E/OU DM NA UBS ALVARO CORREA, MACAPÁ/AM.  Aluno: Juan Luis Soto Cabrera  Orientadora: Lucimar da Silva Moura Thomasini.     Macapá / AM, 2015.</dc:title>
  <dc:creator>Juan Luis</dc:creator>
  <cp:lastModifiedBy>JUAN LUIS</cp:lastModifiedBy>
  <cp:revision>143</cp:revision>
  <dcterms:created xsi:type="dcterms:W3CDTF">2015-01-27T00:08:09Z</dcterms:created>
  <dcterms:modified xsi:type="dcterms:W3CDTF">2015-06-07T20:17:25Z</dcterms:modified>
</cp:coreProperties>
</file>