
<file path=[Content_Types].xml><?xml version="1.0" encoding="utf-8"?>
<Types xmlns="http://schemas.openxmlformats.org/package/2006/content-types">
  <Default Extension="jpg" ContentType="image/jpeg"/>
  <Default Extension="xlsx" ContentType="application/vnd.openxmlformats-officedocument.spreadsheetml.sheet"/>
  <Default Extension="jpeg" ContentType="image/jpeg"/>
  <Default Extension="fntdata" ContentType="application/x-fontdata"/>
  <Default Extension="rels" ContentType="application/vnd.openxmlformats-package.relationships+xml"/>
  <Default Extension="png" ContentType="image/png"/>
  <Default Extension="font" ContentType="application/x-fontdata"/>
  <Default Extension="xml" ContentType="application/xml"/>
  <Override PartName="/ppt/slides/slide3.xml" ContentType="application/vnd.openxmlformats-officedocument.presentationml.slide+xml"/>
  <Override PartName="/ppt/charts/chart4.xml" ContentType="application/vnd.openxmlformats-officedocument.drawingml.chart+xml"/>
  <Override PartName="/ppt/slides/slide16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3.xml" ContentType="application/vnd.openxmlformats-officedocument.drawingml.chart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72"/>
  </p:sldMasterIdLst>
  <p:notesMasterIdLst>
    <p:notesMasterId r:id="rId41"/>
  </p:notesMasterIdLst>
  <p:sldIdLst>
    <p:sldId r:id="rId2" id="256"/>
    <p:sldId r:id="rId3" id="261"/>
    <p:sldId r:id="rId4" id="383"/>
    <p:sldId r:id="rId5" id="264"/>
    <p:sldId r:id="rId6" id="265"/>
    <p:sldId r:id="rId7" id="315"/>
    <p:sldId r:id="rId8" id="385"/>
    <p:sldId r:id="rId9" id="267"/>
    <p:sldId r:id="rId10" id="268"/>
    <p:sldId r:id="rId11" id="269"/>
    <p:sldId r:id="rId12" id="325"/>
    <p:sldId r:id="rId13" id="271"/>
    <p:sldId r:id="rId14" id="324"/>
    <p:sldId r:id="rId15" id="305"/>
    <p:sldId r:id="rId16" id="331"/>
    <p:sldId r:id="rId17" id="332"/>
    <p:sldId r:id="rId18" id="335"/>
    <p:sldId r:id="rId19" id="337"/>
    <p:sldId r:id="rId20" id="340"/>
    <p:sldId r:id="rId21" id="341"/>
    <p:sldId r:id="rId22" id="343"/>
    <p:sldId r:id="rId23" id="345"/>
    <p:sldId r:id="rId24" id="347"/>
    <p:sldId r:id="rId25" id="349"/>
    <p:sldId r:id="rId26" id="351"/>
    <p:sldId r:id="rId27" id="353"/>
    <p:sldId r:id="rId28" id="359"/>
    <p:sldId r:id="rId29" id="357"/>
    <p:sldId r:id="rId30" id="358"/>
    <p:sldId r:id="rId31" id="365"/>
    <p:sldId r:id="rId32" id="363"/>
    <p:sldId r:id="rId33" id="364"/>
    <p:sldId r:id="rId34" id="372"/>
    <p:sldId r:id="rId35" id="374"/>
    <p:sldId r:id="rId36" id="301"/>
    <p:sldId r:id="rId37" id="376"/>
    <p:sldId r:id="rId38" id="377"/>
    <p:sldId r:id="rId39" id="379"/>
    <p:sldId r:id="rId40" id="257"/>
  </p:sldIdLst>
  <p:sldSz cx="9144000" cy="6858000" type="screen4x3"/>
  <p:notesSz cx="6858000" cy="9144000"/>
  <p:embeddedFontLst>
    <p:embeddedFont>
      <p:font typeface="Verdana" pitchFamily="34" charset="0"/>
      <p:regular r:id="rId42"/>
      <p:bold r:id="rId43"/>
      <p:italic r:id="rId44"/>
      <p:boldItalic r:id="rId45"/>
    </p:embeddedFont>
    <p:embeddedFont>
      <p:font typeface="Wingdings 2" pitchFamily="18" charset="2"/>
      <p:regular r:id="rId46"/>
    </p:embeddedFont>
    <p:embeddedFont>
      <p:font typeface="Gill Sans MT" pitchFamily="34" charset="0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WPS Special 1" charset="0"/>
      <p:regular r:id="rId55"/>
    </p:embeddedFont>
    <p:embeddedFont>
      <p:font typeface="WPS Special 1"/>
      <p:regular r:id="rId60"/>
    </p:embeddedFont>
  </p:embeddedFontLst>
  <p:defaultTextStyle>
    <a:defPPr>
      <a:defRPr lang="pt-BR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42" Type="http://schemas.openxmlformats.org/officeDocument/2006/relationships/font" Target="fonts/font1.fntdata" /><Relationship Id="rId47" Type="http://schemas.openxmlformats.org/officeDocument/2006/relationships/font" Target="fonts/font6.fntdata" /><Relationship Id="rId50" Type="http://schemas.openxmlformats.org/officeDocument/2006/relationships/font" Target="fonts/font9.fntdata" /><Relationship Id="rId55" Type="http://schemas.openxmlformats.org/officeDocument/2006/relationships/font" Target="fonts/font14.fntdata" /><Relationship Id="rId45" Type="http://schemas.openxmlformats.org/officeDocument/2006/relationships/font" Target="fonts/font4.fntdata" /><Relationship Id="rId53" Type="http://schemas.openxmlformats.org/officeDocument/2006/relationships/font" Target="fonts/font12.fntdata" /><Relationship Id="rId58" Type="http://schemas.openxmlformats.org/officeDocument/2006/relationships/theme" Target="theme/theme1.xml" /><Relationship Id="rId43" Type="http://schemas.openxmlformats.org/officeDocument/2006/relationships/font" Target="fonts/font2.fntdata" /><Relationship Id="rId48" Type="http://schemas.openxmlformats.org/officeDocument/2006/relationships/font" Target="fonts/font7.fntdata" /><Relationship Id="rId56" Type="http://schemas.openxmlformats.org/officeDocument/2006/relationships/presProps" Target="presProps.xml" /><Relationship Id="rId51" Type="http://schemas.openxmlformats.org/officeDocument/2006/relationships/font" Target="fonts/font10.fntdata" /><Relationship Id="rId46" Type="http://schemas.openxmlformats.org/officeDocument/2006/relationships/font" Target="fonts/font5.fntdata" /><Relationship Id="rId59" Type="http://schemas.openxmlformats.org/officeDocument/2006/relationships/tableStyles" Target="tableStyles.xml" /><Relationship Id="rId41" Type="http://schemas.openxmlformats.org/officeDocument/2006/relationships/notesMaster" Target="notesMasters/notesMaster1.xml" /><Relationship Id="rId54" Type="http://schemas.openxmlformats.org/officeDocument/2006/relationships/font" Target="fonts/font13.fntdata" /><Relationship Id="rId1" Type="http://schemas.openxmlformats.org/officeDocument/2006/relationships/slideMaster" Target="slideMasters/slideMaster1.xml" /><Relationship Id="rId49" Type="http://schemas.openxmlformats.org/officeDocument/2006/relationships/font" Target="fonts/font8.fntdata" /><Relationship Id="rId57" Type="http://schemas.openxmlformats.org/officeDocument/2006/relationships/viewProps" Target="viewProps.xml" /><Relationship Id="rId44" Type="http://schemas.openxmlformats.org/officeDocument/2006/relationships/font" Target="fonts/font3.fntdata" /><Relationship Id="rId52" Type="http://schemas.openxmlformats.org/officeDocument/2006/relationships/font" Target="fonts/font11.fntdata" /><Relationship Id="rId39" Type="http://schemas.openxmlformats.org/officeDocument/2006/relationships/slide" Target="slides/slide38.xml" /><Relationship Id="rId38" Type="http://schemas.openxmlformats.org/officeDocument/2006/relationships/slide" Target="slides/slide37.xml" /><Relationship Id="rId19" Type="http://schemas.openxmlformats.org/officeDocument/2006/relationships/slide" Target="slides/slide18.xml" /><Relationship Id="rId37" Type="http://schemas.openxmlformats.org/officeDocument/2006/relationships/slide" Target="slides/slide36.xml" /><Relationship Id="rId36" Type="http://schemas.openxmlformats.org/officeDocument/2006/relationships/slide" Target="slides/slide35.xml" /><Relationship Id="rId18" Type="http://schemas.openxmlformats.org/officeDocument/2006/relationships/slide" Target="slides/slide17.xml" /><Relationship Id="rId17" Type="http://schemas.openxmlformats.org/officeDocument/2006/relationships/slide" Target="slides/slide16.xml" /><Relationship Id="rId16" Type="http://schemas.openxmlformats.org/officeDocument/2006/relationships/slide" Target="slides/slide15.xml" /><Relationship Id="rId15" Type="http://schemas.openxmlformats.org/officeDocument/2006/relationships/slide" Target="slides/slide14.xml" /><Relationship Id="rId14" Type="http://schemas.openxmlformats.org/officeDocument/2006/relationships/slide" Target="slides/slide13.xml" /><Relationship Id="rId12" Type="http://schemas.openxmlformats.org/officeDocument/2006/relationships/slide" Target="slides/slide11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13" Type="http://schemas.openxmlformats.org/officeDocument/2006/relationships/slide" Target="slides/slide12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29" Type="http://schemas.openxmlformats.org/officeDocument/2006/relationships/slide" Target="slides/slide28.xml" /><Relationship Id="rId26" Type="http://schemas.openxmlformats.org/officeDocument/2006/relationships/slide" Target="slides/slide25.xml" /><Relationship Id="rId25" Type="http://schemas.openxmlformats.org/officeDocument/2006/relationships/slide" Target="slides/slide24.xml" /><Relationship Id="rId28" Type="http://schemas.openxmlformats.org/officeDocument/2006/relationships/slide" Target="slides/slide27.xml" /><Relationship Id="rId27" Type="http://schemas.openxmlformats.org/officeDocument/2006/relationships/slide" Target="slides/slide26.xml" /><Relationship Id="rId2" Type="http://schemas.openxmlformats.org/officeDocument/2006/relationships/slide" Target="slides/slide1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40" Type="http://schemas.openxmlformats.org/officeDocument/2006/relationships/slide" Target="slides/slide39.xml" /><Relationship Id="rId23" Type="http://schemas.openxmlformats.org/officeDocument/2006/relationships/slide" Target="slides/slide22.xml" /><Relationship Id="rId4" Type="http://schemas.openxmlformats.org/officeDocument/2006/relationships/slide" Target="slides/slide3.xml" /><Relationship Id="rId3" Type="http://schemas.openxmlformats.org/officeDocument/2006/relationships/slide" Target="slides/slide2.xml" /><Relationship Id="rId24" Type="http://schemas.openxmlformats.org/officeDocument/2006/relationships/slide" Target="slides/slide23.xml" /><Relationship Id="rId20" Type="http://schemas.openxmlformats.org/officeDocument/2006/relationships/slide" Target="slides/slide19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60" Type="http://schemas.openxmlformats.org/officeDocument/2006/relationships/font" Target="fonts/WPS_Specail_1.fntdata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CC%20UFPel\Juan\Planilha%20coleta%20de%20dados%20Juan%20Ramon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CC%20UFPel\Juan\Planilha%20coleta%20de%20dados%20Juan%20Ramon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CC%20UFPel\Juan\Planilha%20coleta%20de%20dados%20Juan%20Ramon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CC%20UFPel\Juan\Planilha%20coleta%20de%20dados%20Juan%20Ramon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775642420263"/>
          <c:y val="0.23077005626880248"/>
          <c:w val="0.81250079985666568"/>
          <c:h val="0.61172379995063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0.1858108108108108</c:v>
                </c:pt>
                <c:pt idx="1">
                  <c:v>0.4358108108108108</c:v>
                </c:pt>
                <c:pt idx="2">
                  <c:v>0.66554054054054057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72096"/>
        <c:axId val="77560576"/>
      </c:barChart>
      <c:catAx>
        <c:axId val="1063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560576"/>
        <c:crosses val="autoZero"/>
        <c:auto val="1"/>
        <c:lblAlgn val="ctr"/>
        <c:lblOffset val="100"/>
        <c:tickMarkSkip val="1"/>
        <c:noMultiLvlLbl val="0"/>
      </c:catAx>
      <c:valAx>
        <c:axId val="775605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6372096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4864300626306"/>
          <c:y val="0.22142895757002926"/>
          <c:w val="0.84133611691022969"/>
          <c:h val="0.6250010899154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0.16470588235294117</c:v>
                </c:pt>
                <c:pt idx="1">
                  <c:v>0.49411764705882355</c:v>
                </c:pt>
                <c:pt idx="2">
                  <c:v>0.75294117647058822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29472"/>
        <c:axId val="95493440"/>
      </c:barChart>
      <c:catAx>
        <c:axId val="379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493440"/>
        <c:crosses val="autoZero"/>
        <c:auto val="1"/>
        <c:lblAlgn val="ctr"/>
        <c:lblOffset val="100"/>
        <c:tickMarkSkip val="1"/>
        <c:noMultiLvlLbl val="0"/>
      </c:catAx>
      <c:valAx>
        <c:axId val="95493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92947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9016393442623"/>
          <c:y val="0.10294117647058823"/>
          <c:w val="0.81147540983606559"/>
          <c:h val="0.7573529411764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0.98181818181818181</c:v>
                </c:pt>
                <c:pt idx="1">
                  <c:v>0.99224806201550386</c:v>
                </c:pt>
                <c:pt idx="2">
                  <c:v>0.99492385786802029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71584"/>
        <c:axId val="75193088"/>
      </c:barChart>
      <c:catAx>
        <c:axId val="10637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193088"/>
        <c:crosses val="autoZero"/>
        <c:auto val="1"/>
        <c:lblAlgn val="ctr"/>
        <c:lblOffset val="100"/>
        <c:tickMarkSkip val="1"/>
        <c:noMultiLvlLbl val="0"/>
      </c:catAx>
      <c:valAx>
        <c:axId val="75193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3715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9016393442623"/>
          <c:y val="0.12546148066600962"/>
          <c:w val="0.81147540983606559"/>
          <c:h val="0.7306286227020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0.98181818181818181</c:v>
                </c:pt>
                <c:pt idx="1">
                  <c:v>0.99224806201550386</c:v>
                </c:pt>
                <c:pt idx="2">
                  <c:v>0.99492385786802029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3152"/>
        <c:axId val="85804736"/>
      </c:barChart>
      <c:catAx>
        <c:axId val="778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804736"/>
        <c:crosses val="autoZero"/>
        <c:auto val="1"/>
        <c:lblAlgn val="ctr"/>
        <c:lblOffset val="100"/>
        <c:tickMarkSkip val="1"/>
        <c:noMultiLvlLbl val="0"/>
      </c:catAx>
      <c:valAx>
        <c:axId val="85804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7315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Metas totalmente cumpridas</c:v>
                </c:pt>
                <c:pt idx="1">
                  <c:v>Metas parcialmente cumpridas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A2BB-DCE1-4FDF-B18F-EB379C34CEF6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A97EC-F0F9-4383-85E9-28BCBFA6F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247190"/>
            <a:ext cx="7406640" cy="212318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PELOTAS</a:t>
            </a:r>
            <a:b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7240" y="2370370"/>
            <a:ext cx="7406640" cy="1828827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saúde de hipertensos e diabéticos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de Saúde Mocambinho, </a:t>
            </a: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Joca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Marques– PI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11594" y="4479641"/>
            <a:ext cx="564360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Juan Ramon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Varela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Francieli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Cristina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Sponchiado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7211" y="58052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17359" y="377059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8521" y="363337"/>
            <a:ext cx="7375051" cy="673614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consultas;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de faltosos e busca ativa;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Atividade educativa com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de equipe;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en-US" altLang="zh-CN" sz="2500">
                <a:latin typeface="Arial"/>
                <a:ea typeface="Arial"/>
              </a:rPr>
              <a:t>Avaliação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82762"/>
          </a:xfrm>
        </p:spPr>
        <p:txBody>
          <a:bodyPr>
            <a:noAutofit/>
          </a:bodyPr>
          <a:lstStyle/>
          <a:p>
            <a:pPr marL="432000" indent="-457200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I: Ampliar a cobertura de hipertensos e diabéticos.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1944216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60% dos hipertensos da área de abrangência da unidade de saúde.</a:t>
            </a:r>
          </a:p>
          <a:p>
            <a:pPr algn="just">
              <a:spcAft>
                <a:spcPts val="600"/>
              </a:spcAft>
            </a:pP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Cadastramos 55 (18,6%); 129 (43,6%) e 197 (66,6%)(</a:t>
            </a: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Estimativa 296(SIAB)</a:t>
            </a:r>
          </a:p>
          <a:p>
            <a:pPr marL="82296" indent="0" algn="just">
              <a:spcAft>
                <a:spcPts val="600"/>
              </a:spcAft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1066932"/>
              </p:ext>
            </p:extLst>
          </p:nvPr>
        </p:nvGraphicFramePr>
        <p:xfrm>
          <a:off x="2339752" y="2924944"/>
          <a:ext cx="4968552" cy="31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979712" y="6021288"/>
            <a:ext cx="552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Cobertura do Programa de </a:t>
            </a:r>
            <a:r>
              <a:rPr lang="pt-BR" sz="1200" dirty="0" smtClean="0"/>
              <a:t>Hipertensos</a:t>
            </a:r>
            <a:r>
              <a:rPr lang="en-US" sz="1200" dirty="0" smtClean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pt-PT" sz="1200" dirty="0"/>
              <a:t>UBS Mocambinho. Joca Marquês</a:t>
            </a:r>
            <a:r>
              <a:rPr lang="en-US" sz="1200" dirty="0"/>
              <a:t>/PI. </a:t>
            </a:r>
            <a:r>
              <a:rPr lang="en-US" sz="1200" dirty="0" smtClean="0"/>
              <a:t>2015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16632"/>
            <a:ext cx="7498080" cy="4800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70% dos diabéticos da área de abrangência da unidade de saúde.</a:t>
            </a: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Cadastramos 14 (16,5%), 42 (49,4%) e 64 (75,3%)(Gráfico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Estimativa 85 (SIAB)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00107555"/>
              </p:ext>
            </p:extLst>
          </p:nvPr>
        </p:nvGraphicFramePr>
        <p:xfrm>
          <a:off x="1619672" y="2204864"/>
          <a:ext cx="59046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339752" y="6055135"/>
            <a:ext cx="541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Cobertura do Programa de </a:t>
            </a:r>
            <a:r>
              <a:rPr lang="pt-BR" sz="1200" dirty="0" smtClean="0"/>
              <a:t>Diabéticos</a:t>
            </a:r>
            <a:r>
              <a:rPr lang="en-US" sz="1200" dirty="0" smtClean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pt-PT" sz="1200" dirty="0"/>
              <a:t>UBS Mocambinho. Joca Marquês</a:t>
            </a:r>
            <a:r>
              <a:rPr lang="en-US" sz="1200" dirty="0"/>
              <a:t>/PI. </a:t>
            </a:r>
            <a:r>
              <a:rPr lang="en-US" sz="1200" dirty="0" smtClean="0"/>
              <a:t>2015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4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38841"/>
            <a:ext cx="7498080" cy="1317951"/>
          </a:xfrm>
        </p:spPr>
        <p:txBody>
          <a:bodyPr>
            <a:norm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 hipertensos e/ou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240" y="1570476"/>
            <a:ext cx="7776864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e 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100% dos usuários com exame clínico em dia nos 3 meses de intervenção.</a:t>
            </a: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55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, 129 e 197 </a:t>
            </a: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 hipertensos; </a:t>
            </a:r>
            <a:r>
              <a:rPr lang="pt-BR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14</a:t>
            </a:r>
            <a:r>
              <a:rPr lang="pt-BR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42 e </a:t>
            </a:r>
            <a:r>
              <a:rPr lang="pt-BR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64 diabéticos. </a:t>
            </a:r>
            <a:endParaRPr lang="pt-BR" sz="24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091"/>
            <a:ext cx="7776864" cy="5157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dirty="0" b="1">
                <a:latin charset="0" typeface="Arial" panose="020B0604020202020204" pitchFamily="34"/>
                <a:cs typeface="Arial" panose="020B0604020202020204" pitchFamily="34" charset="0"/>
              </a:rPr>
              <a:t>Meta </a:t>
            </a:r>
            <a:r>
              <a:rPr lang="pt-BR" sz="2400" dirty="0" smtClean="0" b="1">
                <a:latin charset="0" typeface="Arial" panose="020B0604020202020204" pitchFamily="34"/>
                <a:cs typeface="Arial" panose="020B0604020202020204" pitchFamily="34" charset="0"/>
              </a:rPr>
              <a:t>5: </a:t>
            </a:r>
            <a:r>
              <a:rPr lang="pt-BR" sz="2400" dirty="0">
                <a:latin charset="0" typeface="Arial" panose="020B0604020202020204" pitchFamily="34"/>
                <a:cs typeface="Arial" panose="020B0604020202020204" pitchFamily="34" charset="0"/>
              </a:rPr>
              <a:t>Garantir a 100% dos hipertensos a realização de exames complementares em dia de acordo com o protocolo.</a:t>
            </a:r>
          </a:p>
          <a:p>
            <a:pPr>
              <a:spcAft>
                <a:spcPts val="600"/>
              </a:spcAft>
            </a:pPr>
            <a:r>
              <a:rPr lang="pt-BR" sz="2400" dirty="0" b="1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Resultado</a:t>
            </a:r>
            <a:r>
              <a:rPr lang="pt-BR" sz="2400" dirty="0" smtClean="0" b="1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De</a:t>
            </a:r>
            <a:r>
              <a:rPr lang="pt-BR" sz="2400" dirty="0" smtClean="0" b="1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55 </a:t>
            </a:r>
            <a:r>
              <a:rPr lang="pt-BR" sz="2400" dirty="0">
                <a:solidFill>
                  <a:srgbClr val="FF0000"/>
                </a:solidFill>
              </a:rPr>
              <a:t>usuários cadastrados no mês 1, 54 (98,2%) fizeram exames </a:t>
            </a:r>
            <a:r>
              <a:rPr lang="pt-BR" sz="2400" dirty="0" smtClean="0">
                <a:solidFill>
                  <a:srgbClr val="FF0000"/>
                </a:solidFill>
              </a:rPr>
              <a:t>complementares. No </a:t>
            </a:r>
            <a:r>
              <a:rPr lang="pt-BR" sz="2400" dirty="0">
                <a:solidFill>
                  <a:srgbClr val="FF0000"/>
                </a:solidFill>
              </a:rPr>
              <a:t>mês 2 dos 129 cadastrados e acompanhados na UBS, 128 (99,2%) fizeram exame complementar e no mês 3, dos 197 hipertensos cadastrados, 196 realizaram os exames complementares obtendo 99.5% </a:t>
            </a:r>
            <a:r>
              <a:rPr lang="pt-BR" sz="2400" dirty="0" smtClean="0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(Gráfico </a:t>
            </a:r>
            <a:r>
              <a:rPr lang="pt-BR" sz="2400" dirty="0">
                <a:solidFill>
                  <a:srgbClr val="FF0000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3). </a:t>
            </a:r>
            <a:endParaRPr lang="pt-BR" sz="2400" dirty="0" b="1">
              <a:solidFill>
                <a:srgbClr val="FF0000"/>
              </a:solidFill>
              <a:latin charset="0" typeface="Arial" panose="020B0604020202020204" pitchFamily="34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val="2812670207"/>
              </p:ext>
            </p:extLst>
          </p:nvPr>
        </p:nvGraphicFramePr>
        <p:xfrm>
          <a:off x="2267744" y="3573016"/>
          <a:ext cx="4752528" cy="2819455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396335"/>
            <a:ext cx="874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Proporção de hipertensos com exame complementar em dia de acordo com o protocolo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pt-PT" sz="1200" dirty="0"/>
              <a:t>UBS Mocambinho.</a:t>
            </a:r>
            <a:r>
              <a:rPr lang="en-US" sz="1200" dirty="0" err="1"/>
              <a:t>Joca</a:t>
            </a:r>
            <a:r>
              <a:rPr lang="en-US" sz="1200" dirty="0"/>
              <a:t> Marques/PI, </a:t>
            </a:r>
            <a:r>
              <a:rPr lang="en-US" sz="1200" dirty="0" smtClean="0"/>
              <a:t>2015</a:t>
            </a:r>
            <a:r>
              <a:rPr lang="en-US" sz="1200" dirty="0"/>
              <a:t>.</a:t>
            </a:r>
            <a:endParaRPr lang="pt-BR" sz="1200" dirty="0">
              <a:latin charset="0" typeface="Arial" panose="020B0604020202020204" pitchFamily="34"/>
              <a:cs typeface="Arial" panose="020B0604020202020204" pitchFamily="34" charset="0"/>
            </a:endParaRPr>
          </a:p>
          <a:p>
            <a:r>
              <a:rPr/>
              <a:t/>
            </a:r>
            <a:endParaRPr lang="pt-BR" sz="1200" dirty="0"/>
          </a:p>
        </p:txBody>
      </p:sp>
    </p:spTree>
    <p:extLst>
      <p:ext uri="{BB962C8B-B14F-4D97-AF65-F5344CB8AC3E}">
        <p14:creationId val="42589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76864" cy="5157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100% dos diabéticos a realização de exames complementares em dia de acordo com o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esultado: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os três meses de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intervenção,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diabéticos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 e acompanhados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realizaram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exames complementares de acordo com o preconizado pelo protocolo, ou seja, 100% de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cobertura. </a:t>
            </a:r>
            <a:endParaRPr 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</a:rPr>
              <a:t>14, 42 e 64 usuários diabéticos </a:t>
            </a:r>
            <a:r>
              <a:rPr lang="pt-BR" sz="2400" dirty="0" smtClean="0">
                <a:solidFill>
                  <a:srgbClr val="FF0000"/>
                </a:solidFill>
              </a:rPr>
              <a:t>(100%)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80728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e 8: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usuários com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prescrição da farmácia popular nos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meses de intervenção.</a:t>
            </a: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</a:p>
        </p:txBody>
      </p:sp>
    </p:spTree>
    <p:extLst>
      <p:ext uri="{BB962C8B-B14F-4D97-AF65-F5344CB8AC3E}">
        <p14:creationId xmlns:p14="http://schemas.microsoft.com/office/powerpoint/2010/main" val="13420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-24636"/>
            <a:ext cx="7776864" cy="5157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cadastrados.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1 -</a:t>
            </a:r>
            <a:r>
              <a:rPr lang="pt-BR" sz="2400" dirty="0" smtClean="0">
                <a:solidFill>
                  <a:srgbClr val="FF0000"/>
                </a:solidFill>
              </a:rPr>
              <a:t>54 </a:t>
            </a:r>
            <a:r>
              <a:rPr lang="pt-BR" sz="2400" dirty="0">
                <a:solidFill>
                  <a:srgbClr val="FF0000"/>
                </a:solidFill>
              </a:rPr>
              <a:t>hipertensos </a:t>
            </a:r>
            <a:r>
              <a:rPr lang="pt-BR" sz="2400" dirty="0" smtClean="0">
                <a:solidFill>
                  <a:srgbClr val="FF0000"/>
                </a:solidFill>
              </a:rPr>
              <a:t>(</a:t>
            </a:r>
            <a:r>
              <a:rPr lang="pt-BR" sz="2400" dirty="0">
                <a:solidFill>
                  <a:srgbClr val="FF0000"/>
                </a:solidFill>
              </a:rPr>
              <a:t>98,2%) tiveram avaliação da necessidade de atendimento odontológico. </a:t>
            </a:r>
            <a:r>
              <a:rPr lang="pt-BR" sz="2400" b="1" dirty="0" smtClean="0">
                <a:solidFill>
                  <a:srgbClr val="FF0000"/>
                </a:solidFill>
              </a:rPr>
              <a:t>Mês 2 </a:t>
            </a:r>
            <a:r>
              <a:rPr lang="pt-BR" sz="2400" dirty="0" smtClean="0">
                <a:solidFill>
                  <a:srgbClr val="FF0000"/>
                </a:solidFill>
              </a:rPr>
              <a:t>- 128 </a:t>
            </a:r>
            <a:r>
              <a:rPr lang="pt-BR" sz="2400" dirty="0">
                <a:solidFill>
                  <a:srgbClr val="FF0000"/>
                </a:solidFill>
              </a:rPr>
              <a:t>receberam tal </a:t>
            </a:r>
            <a:r>
              <a:rPr lang="pt-BR" sz="2400" dirty="0" smtClean="0">
                <a:solidFill>
                  <a:srgbClr val="FF0000"/>
                </a:solidFill>
              </a:rPr>
              <a:t>ação (99,2%).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   </a:t>
            </a:r>
            <a:r>
              <a:rPr lang="pt-BR" sz="2400" b="1" dirty="0" smtClean="0">
                <a:solidFill>
                  <a:srgbClr val="FF0000"/>
                </a:solidFill>
              </a:rPr>
              <a:t>Mês 3 </a:t>
            </a:r>
            <a:r>
              <a:rPr lang="pt-BR" sz="2400" dirty="0" smtClean="0">
                <a:solidFill>
                  <a:srgbClr val="FF0000"/>
                </a:solidFill>
              </a:rPr>
              <a:t>- 196 </a:t>
            </a:r>
            <a:r>
              <a:rPr lang="pt-BR" sz="2400" dirty="0">
                <a:solidFill>
                  <a:srgbClr val="FF0000"/>
                </a:solidFill>
              </a:rPr>
              <a:t>receberam a avaliação da necessidade de atendimento </a:t>
            </a:r>
            <a:r>
              <a:rPr lang="pt-BR" sz="2400" dirty="0" smtClean="0">
                <a:solidFill>
                  <a:srgbClr val="FF0000"/>
                </a:solidFill>
              </a:rPr>
              <a:t>odontológico (99,5%)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4). 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48692609"/>
              </p:ext>
            </p:extLst>
          </p:nvPr>
        </p:nvGraphicFramePr>
        <p:xfrm>
          <a:off x="2339752" y="3501008"/>
          <a:ext cx="49362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1600" y="6453333"/>
            <a:ext cx="853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Proporção de hipertenso com avaliação da necessidade de atendimento odontológico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pt-PT" sz="1200" dirty="0"/>
              <a:t>UBS Mocambinho. </a:t>
            </a:r>
            <a:r>
              <a:rPr lang="en-US" sz="1200" dirty="0" err="1"/>
              <a:t>Joca</a:t>
            </a:r>
            <a:r>
              <a:rPr lang="en-US" sz="1200" dirty="0"/>
              <a:t> Marques/PI, </a:t>
            </a:r>
            <a:r>
              <a:rPr lang="en-US" sz="1200" dirty="0" smtClean="0"/>
              <a:t>2015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97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3306" y="908720"/>
            <a:ext cx="7776864" cy="5157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diabéticos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  <a:p>
            <a:pPr algn="just"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três meses de intervenção, todos os usuários diabéticos cadastrados e acompanhados realizaram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necessidade de atendimento odontológico,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seja, 100% de cobertura. 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</a:rPr>
              <a:t>14, 42 e 64 usuários diabéticos (100%)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99109"/>
            <a:ext cx="749808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556792"/>
            <a:ext cx="7498080" cy="5112568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Hipertensão Arterial Sistêmica e o Diabetes Mellitus são responsáveis por um elevado custo sanitário a saúde pública brasileira. O alto  índice de complicações cardíacas, acidentes cerebrais, e insuficiência renal, causadas por estas patologias são as causas de maior redução da expectativa e qualidade de vida dos indivíduos a nível mundial (BRASIL, 2013).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09081"/>
            <a:ext cx="1818903" cy="13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38841"/>
            <a:ext cx="7498080" cy="1317951"/>
          </a:xfrm>
        </p:spPr>
        <p:txBody>
          <a:bodyPr>
            <a:norm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Melhorar a adesão de hipertensos e/ou diabéticos ao programa.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06221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e 12: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Buscar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faltosos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 consultas na unidade de saúde conforme a periodicidade recomendada.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Durante a intervenção todos os hipertensos e diabéticos faltosos receberam busca ativa (100%)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38841"/>
            <a:ext cx="7498080" cy="1317951"/>
          </a:xfrm>
        </p:spPr>
        <p:txBody>
          <a:bodyPr>
            <a:norm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Melhorar o registro das informações.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06221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e 14: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dos usuários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estiveram com ficha de acompanhamento adequada nos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meses de intervenção.</a:t>
            </a: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38841"/>
            <a:ext cx="7776864" cy="1317951"/>
          </a:xfrm>
        </p:spPr>
        <p:txBody>
          <a:bodyPr>
            <a:no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V: Mapear hipertensos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diabéticos 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risco para doença cardiovascular.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700808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e 16: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dos usuários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receberam estratificação do risco cardiovascular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3 meses de intervenção.</a:t>
            </a: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  <a:endParaRPr lang="pt-B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38841"/>
            <a:ext cx="7776864" cy="1317951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92573"/>
            <a:ext cx="7776864" cy="5157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e 18: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100% dos usuários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receberam orientações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nutricionais sobre alimentação saudável pela equipe de saúde, tanto na UBS durante os atendimentos individuais, como pelos ACS durante as visitas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domiciliares nos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meses de intervenção.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</a:p>
          <a:p>
            <a:pPr marL="82296" indent="0">
              <a:spcAft>
                <a:spcPts val="600"/>
              </a:spcAft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e 20: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hipertensos e diabéticos.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100% dos usuários receberam orientações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 prática regular de atividade física pela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saúde, tanto na UBS durante os atendimentos individuais, como pelos ACS durante as visitas domiciliares nos 3 meses de intervenção.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  <a:endParaRPr lang="pt-B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57739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e 22: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100% dos usuários receberam orientações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os riscos do tabagismo,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na UBS durante os atendimentos individuais, como pelos ACS durante as visitas domiciliares nos 3 meses de intervenção.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  <a:endParaRPr lang="pt-B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742699"/>
            <a:ext cx="7776864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e 24: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orientação sobre higiene bucal a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100% dos usuários receberam orientações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higiene bucal, tanto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UBS durante os atendimentos individuais, como pelos ACS durante as visitas domiciliares nos 3 meses de intervenção.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55, 129 e 197  hipertensos; </a:t>
            </a:r>
            <a:r>
              <a:rPr 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14, 42 e 64 diabéticos. </a:t>
            </a:r>
            <a:endParaRPr lang="pt-B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810328"/>
          </a:xfrm>
        </p:spPr>
        <p:txBody>
          <a:bodyPr>
            <a:noAutofit/>
          </a:bodyPr>
          <a:lstStyle/>
          <a:p>
            <a:pPr algn="ctr"/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059832" y="4365104"/>
            <a:ext cx="4104456" cy="108012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1: Cumprimento das metas estabelecidas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UBS Mocambinho.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Joca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Marques/PI, 2014-15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73325" y="5661248"/>
            <a:ext cx="3214710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20 de 24 foram 100% cumpridas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896927"/>
              </p:ext>
            </p:extLst>
          </p:nvPr>
        </p:nvGraphicFramePr>
        <p:xfrm>
          <a:off x="1598686" y="1180847"/>
          <a:ext cx="7521090" cy="316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3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749808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saúde.</a:t>
            </a: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981" y="16288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propiciou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capacitação de toda equipe;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Definidas as atribuições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cada membro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cuidado;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acompanhamento o tempo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99109"/>
            <a:ext cx="749808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556792"/>
            <a:ext cx="7498080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PS Special 1"/>
              <a:buChar char="l"/>
            </a:pP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Caracterização do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PS Special 1"/>
              <a:buChar char="l"/>
            </a:pP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Marques/PI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PS Special 1"/>
              <a:buChar char="l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5100 habitantes  (IBGE 2010);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PS Special 1"/>
              <a:buChar char="l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Microrregião do Baixo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Parnaiba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Piauiense;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PS Special 1"/>
              <a:buChar char="l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270 km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Teresina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1860076" cy="26306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3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476672"/>
            <a:ext cx="7498080" cy="604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informações atualizadas e participar no processo de avaliação integral.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equipe coordenou ações com os integrantes da equipe do NASF, equipe odontológica e lideranças comunitárias.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saúde na comunidade.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Agentes Comunitários de Saúde (ACS) atuaram junto as família e líderes da comunidade para a conscientização da necessidade da intervenção.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8495" y="476672"/>
            <a:ext cx="7498080" cy="10661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serviço de saúde.</a:t>
            </a: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8495" y="1700808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rocessos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trabalho que foram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nteração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 o profissional de saúde da atenção básica e sua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- vínculo;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Foram criados os arquivos e registros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Melhorou o controle aos grupos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prioritários;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Outras ações programáticas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passaram a ofertar o cuidado também de forma organizada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366" y="332656"/>
            <a:ext cx="7498080" cy="92211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comunidade.</a:t>
            </a: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ossibilitou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uma atenção integral a todos;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cuidado aos hipertensos e diabéticos foi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priorizado,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mas toda a comunidade continuou recebendo todos os atendimentos e de forma mais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adquiriu hábitos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saudáveis e novos estilo de vida;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intervenção possibilitou aumentar a adesão as ações ofertadas para este grupo e outros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50000"/>
              </a:lnSpc>
              <a:spcAft>
                <a:spcPts val="600"/>
              </a:spcAft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crítica sobre aprendizagem</a:t>
            </a:r>
            <a:endParaRPr lang="pt-BR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epidemiologia;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problemas, deficiências e pontos positivos;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Trocas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saberes e experiências, melhorando a inter-relação com membros da equipe e comunidade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Especialização como ferramenta para organização e planejamento das intervenções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Esforços individuais para um trabalho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mudança em busca de um serviço integral de qualidade.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palavra protagonista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deste processo de trabalho á rotina do serviço para obtenção de confiabilidade e credibilidade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dos momentos mais significativos da intervenção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87" y="1628800"/>
            <a:ext cx="6696744" cy="5013176"/>
          </a:xfrm>
        </p:spPr>
      </p:pic>
    </p:spTree>
    <p:extLst>
      <p:ext uri="{BB962C8B-B14F-4D97-AF65-F5344CB8AC3E}">
        <p14:creationId xmlns:p14="http://schemas.microsoft.com/office/powerpoint/2010/main" val="38486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dos momentos mais significativos da intervenção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6120680" cy="4176464"/>
          </a:xfrm>
        </p:spPr>
      </p:pic>
    </p:spTree>
    <p:extLst>
      <p:ext uri="{BB962C8B-B14F-4D97-AF65-F5344CB8AC3E}">
        <p14:creationId xmlns:p14="http://schemas.microsoft.com/office/powerpoint/2010/main" val="12975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dos momentos mais significativos da intervenção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7020272" cy="4608512"/>
          </a:xfrm>
        </p:spPr>
      </p:pic>
    </p:spTree>
    <p:extLst>
      <p:ext uri="{BB962C8B-B14F-4D97-AF65-F5344CB8AC3E}">
        <p14:creationId xmlns:p14="http://schemas.microsoft.com/office/powerpoint/2010/main" val="2226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dos momentos mais significativos da intervenção</a:t>
            </a:r>
            <a:r>
              <a:rPr lang="pt-B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2" y="1701631"/>
            <a:ext cx="7404774" cy="4967728"/>
          </a:xfrm>
        </p:spPr>
      </p:pic>
      <p:sp>
        <p:nvSpPr>
          <p:cNvPr id="6" name="TextBox"/>
          <p:cNvSpPr txBox="1"/>
          <p:nvPr/>
        </p:nvSpPr>
        <p:spPr>
          <a:xfrm>
            <a:off x="3748434" y="6963973"/>
            <a:ext cx="3993987" cy="3199874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rgbClr val="FFFFFF"/>
                </a:solidFill>
              </a:rPr>
              <a:t>Achei muito organizado;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Papel do medico dentro da equipe;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Adquiri novos conhecimentos e reforcou outros; 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Melhorias em minha prática clínica;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Importância das ações de promoção e prevenção;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Vínculo com comunidade;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Estímulo para o trabalho continuar.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132382"/>
            <a:ext cx="3429024" cy="2725618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04"/>
            <a:ext cx="3571655" cy="2678741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693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Quatro unidades de saúde da família </a:t>
            </a:r>
            <a:endParaRPr 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 Núcleo de Apoio de Saúde da Família (NASF).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Três ESF (2 médicos, 3 enfermeiro, 3 técnica de enfermagem, 3 dentista,  1 técnica em consultório dentário e 6 agentes de saúde por equipe) </a:t>
            </a:r>
            <a:endParaRPr 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4 unidades de saúde: 5100 pessoas.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Caracterização da Unidade Básica de Saúde:</a:t>
            </a:r>
            <a:endParaRPr lang="pt-BR" sz="2800" b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498080" cy="1143000"/>
          </a:xfrm>
        </p:spPr>
        <p:txBody>
          <a:bodyPr>
            <a:noAutofit/>
          </a:bodyPr>
          <a:lstStyle/>
          <a:p>
            <a:pPr marL="114300" indent="0"/>
            <a: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Situação na </a:t>
            </a:r>
            <a:r>
              <a:rPr lang="pt-BR" sz="2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 Básica de Saúde </a:t>
            </a:r>
            <a: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da Intervenção:</a:t>
            </a:r>
            <a:b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u="sng" dirty="0" smtClean="0"/>
              <a:t>Atenção </a:t>
            </a:r>
            <a:r>
              <a:rPr lang="pt-BR" sz="2800" b="1" u="sng" dirty="0"/>
              <a:t>à Hipertensos e Diabéticos antes da intervenção</a:t>
            </a:r>
            <a:br>
              <a:rPr lang="pt-BR" sz="2800" b="1" u="sng" dirty="0"/>
            </a:br>
            <a:r>
              <a:rPr lang="pt-BR" sz="2800" dirty="0" smtClean="0">
                <a:cs typeface="Arial" pitchFamily="34" charset="0"/>
              </a:rPr>
              <a:t>População </a:t>
            </a:r>
            <a:r>
              <a:rPr lang="pt-BR" sz="2800" dirty="0">
                <a:cs typeface="Arial" pitchFamily="34" charset="0"/>
              </a:rPr>
              <a:t>HAS – 296(SIAB), DM 95 - (SIAB);</a:t>
            </a:r>
            <a:br>
              <a:rPr lang="pt-BR" sz="2800" dirty="0">
                <a:cs typeface="Arial" pitchFamily="34" charset="0"/>
              </a:rPr>
            </a:br>
            <a:endParaRPr lang="pt-B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869776"/>
            <a:ext cx="7498080" cy="3960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Deficiência na estrutura organizativa do trabalho.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número de demanda espontânea;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 de Recursos Humanos;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Acolhimento ineficiente;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Faltas de insumos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052736"/>
            <a:ext cx="7632848" cy="48006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Impossibilidade para determinar a cobertura da ação programática;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Impossível avaliar a qualidade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 dos registros adequados das informações;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sem entrosamento com o funcionamento do serviço.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8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atenção aos usuários com Hipertensão Arterial Sistêmica e Diabetes Mellitus na Unidade Básica de Saúde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Mocambinho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no município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Joca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Marques-PI.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72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Buscamos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eixos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avaliação;</a:t>
            </a: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serviço;</a:t>
            </a: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público;</a:t>
            </a: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clínica.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-457200">
              <a:lnSpc>
                <a:spcPct val="150000"/>
              </a:lnSpc>
              <a:spcAft>
                <a:spcPts val="600"/>
              </a:spcAft>
              <a:buNone/>
            </a:pPr>
            <a:endParaRPr lang="pt-B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marL="432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800" b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726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Tempo da Intervenção: 3 meses.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alvo: 3234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população alvo: 213, sendo 197 hipertensos e 64 diabéticos.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Atendimento: individual na UBS, visita domiciliar.</a:t>
            </a:r>
          </a:p>
          <a:p>
            <a:pPr marL="4320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Qualificação/treinamento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Caderno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Atenção Básica de Controle dos hipertensos e diabéticos do Ministério de Saúde Brasília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2013);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901</TotalTime>
  <Words>1843</Words>
  <Application>Microsoft Office PowerPoint</Application>
  <PresentationFormat>Apresentação na tela (4:3)</PresentationFormat>
  <Paragraphs>155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8" baseType="lpstr">
      <vt:lpstr>Arial</vt:lpstr>
      <vt:lpstr>Verdana</vt:lpstr>
      <vt:lpstr>Wingdings 2</vt:lpstr>
      <vt:lpstr>Gill Sans MT</vt:lpstr>
      <vt:lpstr>Times New Roman</vt:lpstr>
      <vt:lpstr>华文中宋</vt:lpstr>
      <vt:lpstr>Calibri</vt:lpstr>
      <vt:lpstr>WPS Special 1</vt:lpstr>
      <vt:lpstr>Solstício</vt:lpstr>
      <vt:lpstr>UNIVERSIDADE ABERTA DO SUS UNIVERSIDADE FEDERAL DE PELOTAS  Especialização em Saúde da Família Modalidade a Distância Turma 7 </vt:lpstr>
      <vt:lpstr>INTRODUÇÃO</vt:lpstr>
      <vt:lpstr>INTRODUÇÃO</vt:lpstr>
      <vt:lpstr>Caracterização da Unidade Básica de Saúde:</vt:lpstr>
      <vt:lpstr>Situação na Unidade Básica de Saúde antes da Intervenção:  Atenção à Hipertensos e Diabéticos antes da intervenção População HAS – 296(SIAB), DM 95 - (SIAB); </vt:lpstr>
      <vt:lpstr>Apresentação do PowerPoint</vt:lpstr>
      <vt:lpstr>Objetivo Geral</vt:lpstr>
      <vt:lpstr>METODOLOGIA</vt:lpstr>
      <vt:lpstr>Ações</vt:lpstr>
      <vt:lpstr>Apresentação do PowerPoint</vt:lpstr>
      <vt:lpstr>Objetivos, Metas e Resultados</vt:lpstr>
      <vt:lpstr>Objetivo I: Ampliar a cobertura de hipertensos e diabéticos.</vt:lpstr>
      <vt:lpstr>Apresentação do PowerPoint</vt:lpstr>
      <vt:lpstr>Objetivo II: Melhorar a qualidade da atenção a hipertensos e/ou diabéticos.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III: Melhorar a adesão de hipertensos e/ou diabéticos ao programa.</vt:lpstr>
      <vt:lpstr>Objetivo IV: Melhorar o registro das informações.</vt:lpstr>
      <vt:lpstr>Objetivo V: Mapear hipertensos e diabéticos de risco para doença cardiovascular.</vt:lpstr>
      <vt:lpstr>Objetivo VI: Promover a saúde de hipertensos e diabéticos.</vt:lpstr>
      <vt:lpstr>Apresentação do PowerPoint</vt:lpstr>
      <vt:lpstr>Apresentação do PowerPoint</vt:lpstr>
      <vt:lpstr>Apresentação do PowerPoint</vt:lpstr>
      <vt:lpstr> Resultado </vt:lpstr>
      <vt:lpstr>Discussão</vt:lpstr>
      <vt:lpstr>Importância da intervenção para a equipe de saúde.</vt:lpstr>
      <vt:lpstr>Apresentação do PowerPoint</vt:lpstr>
      <vt:lpstr>Importância da intervenção para o serviço de saúde.</vt:lpstr>
      <vt:lpstr>Importância da intervenção para a comunidade.</vt:lpstr>
      <vt:lpstr>Reflexão crítica sobre aprendizagem</vt:lpstr>
      <vt:lpstr>Apresentação do PowerPoint</vt:lpstr>
      <vt:lpstr>Fotos dos momentos mais significativos da intervenção.</vt:lpstr>
      <vt:lpstr>Fotos dos momentos mais significativos da intervenção.</vt:lpstr>
      <vt:lpstr>Fotos dos momentos mais significativos da intervenção.</vt:lpstr>
      <vt:lpstr>Fotos dos momentos mais significativos da intervenção.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User</cp:lastModifiedBy>
  <cp:revision>88</cp:revision>
  <dcterms:created xsi:type="dcterms:W3CDTF">2015-08-05T17:36:44Z</dcterms:created>
  <dcterms:modified xsi:type="dcterms:W3CDTF">2015-09-16T12:21:37Z</dcterms:modified>
</cp:coreProperties>
</file>