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4" r:id="rId1"/>
  </p:sldMasterIdLst>
  <p:notesMasterIdLst>
    <p:notesMasterId r:id="rId32"/>
  </p:notesMasterIdLst>
  <p:sldIdLst>
    <p:sldId id="270" r:id="rId2"/>
    <p:sldId id="256" r:id="rId3"/>
    <p:sldId id="258" r:id="rId4"/>
    <p:sldId id="259" r:id="rId5"/>
    <p:sldId id="260" r:id="rId6"/>
    <p:sldId id="274" r:id="rId7"/>
    <p:sldId id="261" r:id="rId8"/>
    <p:sldId id="262" r:id="rId9"/>
    <p:sldId id="265" r:id="rId10"/>
    <p:sldId id="337" r:id="rId11"/>
    <p:sldId id="305" r:id="rId12"/>
    <p:sldId id="339" r:id="rId13"/>
    <p:sldId id="340" r:id="rId14"/>
    <p:sldId id="276" r:id="rId15"/>
    <p:sldId id="342" r:id="rId16"/>
    <p:sldId id="299" r:id="rId17"/>
    <p:sldId id="324" r:id="rId18"/>
    <p:sldId id="325" r:id="rId19"/>
    <p:sldId id="344" r:id="rId20"/>
    <p:sldId id="326" r:id="rId21"/>
    <p:sldId id="327" r:id="rId22"/>
    <p:sldId id="328" r:id="rId23"/>
    <p:sldId id="329" r:id="rId24"/>
    <p:sldId id="330" r:id="rId25"/>
    <p:sldId id="345" r:id="rId26"/>
    <p:sldId id="302" r:id="rId27"/>
    <p:sldId id="333" r:id="rId28"/>
    <p:sldId id="334" r:id="rId29"/>
    <p:sldId id="341" r:id="rId30"/>
    <p:sldId id="321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04" autoAdjust="0"/>
    <p:restoredTop sz="94737" autoAdjust="0"/>
  </p:normalViewPr>
  <p:slideViewPr>
    <p:cSldViewPr>
      <p:cViewPr>
        <p:scale>
          <a:sx n="75" d="100"/>
          <a:sy n="75" d="100"/>
        </p:scale>
        <p:origin x="-1152" y="-3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c2014\Desktop\Planilha%20HAS%20DM_Juana_3MESES-REVISADA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c2014\Desktop\Planilha%20HAS%20DM_Juana_3MESES-REVISADA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pc2014\Desktop\Planilha%20HAS%20DM_Juana_3MESES-REVISADA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pc2014\Desktop\Planilha%20HAS%20DM_Juana_3MESES-REVISAD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3"/>
  <c:chart>
    <c:autoTitleDeleted val="1"/>
    <c:plotArea>
      <c:layout>
        <c:manualLayout>
          <c:layoutTarget val="inner"/>
          <c:xMode val="edge"/>
          <c:yMode val="edge"/>
          <c:x val="8.9233176739259748E-2"/>
          <c:y val="4.4388644641771835E-2"/>
          <c:w val="0.82454317893390927"/>
          <c:h val="0.8719908666304128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dirty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sz="1600" b="1" dirty="0"/>
                      <a:t>2,9%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600" b="1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b="1" dirty="0">
                        <a:latin typeface="Arial" pitchFamily="34" charset="0"/>
                        <a:cs typeface="Arial" pitchFamily="34" charset="0"/>
                      </a:rPr>
                      <a:t>4</a:t>
                    </a:r>
                    <a:r>
                      <a:rPr lang="en-US" sz="1600" b="1" dirty="0"/>
                      <a:t>9,5%</a:t>
                    </a:r>
                  </a:p>
                </c:rich>
              </c:tx>
              <c:spPr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 sz="160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sz="1600" b="1" dirty="0">
                        <a:latin typeface="Arial" pitchFamily="34" charset="0"/>
                        <a:cs typeface="Arial" pitchFamily="34" charset="0"/>
                      </a:rPr>
                      <a:t>7</a:t>
                    </a:r>
                    <a:r>
                      <a:rPr lang="en-US" sz="1600" b="1" dirty="0"/>
                      <a:t>5,2%</a:t>
                    </a:r>
                  </a:p>
                </c:rich>
              </c:tx>
              <c:spPr/>
              <c:showVal val="1"/>
            </c:dLbl>
            <c:txPr>
              <a:bodyPr/>
              <a:lstStyle/>
              <a:p>
                <a:pPr>
                  <a:defRPr sz="18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0.22861842105263294</c:v>
                </c:pt>
                <c:pt idx="1">
                  <c:v>0.49506578947368696</c:v>
                </c:pt>
                <c:pt idx="2">
                  <c:v>0.75164473684211375</c:v>
                </c:pt>
              </c:numCache>
            </c:numRef>
          </c:val>
        </c:ser>
        <c:axId val="80383360"/>
        <c:axId val="80549376"/>
      </c:barChart>
      <c:catAx>
        <c:axId val="803833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200"/>
            </a:pPr>
            <a:endParaRPr lang="pt-BR"/>
          </a:p>
        </c:txPr>
        <c:crossAx val="80549376"/>
        <c:crosses val="autoZero"/>
        <c:auto val="1"/>
        <c:lblAlgn val="ctr"/>
        <c:lblOffset val="100"/>
      </c:catAx>
      <c:valAx>
        <c:axId val="80549376"/>
        <c:scaling>
          <c:orientation val="minMax"/>
          <c:max val="1"/>
          <c:min val="0"/>
        </c:scaling>
        <c:axPos val="l"/>
        <c:majorGridlines/>
        <c:numFmt formatCode="0%" sourceLinked="0"/>
        <c:tickLblPos val="nextTo"/>
        <c:txPr>
          <a:bodyPr rot="0" vert="horz"/>
          <a:lstStyle/>
          <a:p>
            <a:pPr>
              <a:defRPr sz="1200"/>
            </a:pPr>
            <a:endParaRPr lang="pt-BR"/>
          </a:p>
        </c:txPr>
        <c:crossAx val="80383360"/>
        <c:crosses val="autoZero"/>
        <c:crossBetween val="between"/>
        <c:majorUnit val="0.1"/>
        <c:minorUnit val="4.0000000000000112E-2"/>
      </c:valAx>
    </c:plotArea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1" dirty="0">
                        <a:latin typeface="Arial" pitchFamily="34" charset="0"/>
                        <a:cs typeface="Arial" pitchFamily="34" charset="0"/>
                      </a:rPr>
                      <a:t>2</a:t>
                    </a:r>
                    <a:r>
                      <a:rPr lang="en-US" sz="1600" b="1" dirty="0"/>
                      <a:t>7,3%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b="1" dirty="0">
                        <a:latin typeface="Arial" pitchFamily="34" charset="0"/>
                        <a:cs typeface="Arial" pitchFamily="34" charset="0"/>
                      </a:rPr>
                      <a:t>5</a:t>
                    </a:r>
                    <a:r>
                      <a:rPr lang="en-US" sz="1600" b="1" dirty="0"/>
                      <a:t>2,7%</a:t>
                    </a:r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 b="1" dirty="0">
                        <a:latin typeface="Arial" pitchFamily="34" charset="0"/>
                        <a:cs typeface="Arial" pitchFamily="34" charset="0"/>
                      </a:rPr>
                      <a:t>7</a:t>
                    </a:r>
                    <a:r>
                      <a:rPr lang="en-US" sz="1600" b="1" dirty="0"/>
                      <a:t>9,3%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>
                    <a:latin typeface="Arial" pitchFamily="34" charset="0"/>
                    <a:cs typeface="Arial" pitchFamily="34" charset="0"/>
                  </a:defRPr>
                </a:pPr>
                <a:endParaRPr lang="pt-BR"/>
              </a:p>
            </c:txPr>
            <c:showVal val="1"/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0.27333333333333326</c:v>
                </c:pt>
                <c:pt idx="1">
                  <c:v>0.52666666666666651</c:v>
                </c:pt>
                <c:pt idx="2">
                  <c:v>0.79333333333333333</c:v>
                </c:pt>
              </c:numCache>
            </c:numRef>
          </c:val>
        </c:ser>
        <c:axId val="81676160"/>
        <c:axId val="81677696"/>
      </c:barChart>
      <c:catAx>
        <c:axId val="816761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677696"/>
        <c:crosses val="autoZero"/>
        <c:auto val="1"/>
        <c:lblAlgn val="ctr"/>
        <c:lblOffset val="100"/>
      </c:catAx>
      <c:valAx>
        <c:axId val="8167769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6761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056230106986164"/>
          <c:y val="4.7782661781834317E-2"/>
          <c:w val="0.84796401764326423"/>
          <c:h val="0.8444008495026776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3.0941981105413259E-3"/>
                  <c:y val="3.0126371486965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Val val="1"/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0.90647482014389036</c:v>
                </c:pt>
                <c:pt idx="1">
                  <c:v>0.86046511627906974</c:v>
                </c:pt>
                <c:pt idx="2">
                  <c:v>0.87527352297592997</c:v>
                </c:pt>
              </c:numCache>
            </c:numRef>
          </c:val>
        </c:ser>
        <c:axId val="81693696"/>
        <c:axId val="82989824"/>
      </c:barChart>
      <c:catAx>
        <c:axId val="816936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989824"/>
        <c:crosses val="autoZero"/>
        <c:auto val="1"/>
        <c:lblAlgn val="ctr"/>
        <c:lblOffset val="100"/>
      </c:catAx>
      <c:valAx>
        <c:axId val="8298982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69369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Val val="1"/>
          </c:dLbls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0.90243902439024359</c:v>
                </c:pt>
                <c:pt idx="1">
                  <c:v>0.89873417721519455</c:v>
                </c:pt>
                <c:pt idx="2">
                  <c:v>0.93277310924369761</c:v>
                </c:pt>
              </c:numCache>
            </c:numRef>
          </c:val>
        </c:ser>
        <c:axId val="80811520"/>
        <c:axId val="80813056"/>
      </c:barChart>
      <c:catAx>
        <c:axId val="808115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813056"/>
        <c:crosses val="autoZero"/>
        <c:auto val="1"/>
        <c:lblAlgn val="ctr"/>
        <c:lblOffset val="100"/>
      </c:catAx>
      <c:valAx>
        <c:axId val="8081305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8115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0.45833</cdr:x>
      <cdr:y>0.68627</cdr:y>
    </cdr:from>
    <cdr:to>
      <cdr:x>0.65223</cdr:x>
      <cdr:y>0.94745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376264" y="2520280"/>
          <a:ext cx="1005289" cy="959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301</a:t>
          </a:r>
          <a:endParaRPr lang="pt-BR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0.72222</cdr:x>
      <cdr:y>0.52941</cdr:y>
    </cdr:from>
    <cdr:to>
      <cdr:x>0.8291</cdr:x>
      <cdr:y>0.65282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744416" y="1944216"/>
          <a:ext cx="554127" cy="453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457</a:t>
          </a:r>
          <a:endParaRPr lang="pt-BR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0.20743</cdr:x>
      <cdr:y>0.70213</cdr:y>
    </cdr:from>
    <cdr:to>
      <cdr:x>0.49525</cdr:x>
      <cdr:y>0.99102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008112" y="2376264"/>
          <a:ext cx="1398814" cy="977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41</a:t>
          </a:r>
          <a:endParaRPr lang="pt-BR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0.4716</cdr:x>
      <cdr:y>0.57778</cdr:y>
    </cdr:from>
    <cdr:to>
      <cdr:x>0.6017</cdr:x>
      <cdr:y>0.9933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088232" y="1872208"/>
          <a:ext cx="576064" cy="13464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79</a:t>
          </a:r>
          <a:endParaRPr lang="pt-BR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0.74805</cdr:x>
      <cdr:y>0.46667</cdr:y>
    </cdr:from>
    <cdr:to>
      <cdr:x>0.87815</cdr:x>
      <cdr:y>0.62222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312368" y="151216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122</a:t>
          </a:r>
          <a:endParaRPr lang="pt-BR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0.26316</cdr:x>
      <cdr:y>0.56125</cdr:y>
    </cdr:from>
    <cdr:to>
      <cdr:x>0.48594</cdr:x>
      <cdr:y>0.68326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1080120" y="1656184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0.17544</cdr:x>
      <cdr:y>0.34163</cdr:y>
    </cdr:from>
    <cdr:to>
      <cdr:x>0.31579</cdr:x>
      <cdr:y>0.6515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720080" y="1008112"/>
          <a:ext cx="57606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126</a:t>
          </a:r>
          <a:endParaRPr lang="pt-BR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0.45614</cdr:x>
      <cdr:y>0.26842</cdr:y>
    </cdr:from>
    <cdr:to>
      <cdr:x>0.59649</cdr:x>
      <cdr:y>0.7003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1872208" y="792088"/>
          <a:ext cx="576064" cy="12744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259</a:t>
          </a:r>
          <a:endParaRPr lang="pt-BR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0.73684</cdr:x>
      <cdr:y>0.21962</cdr:y>
    </cdr:from>
    <cdr:to>
      <cdr:x>0.97717</cdr:x>
      <cdr:y>0.6027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3024336" y="648072"/>
          <a:ext cx="986408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400</a:t>
          </a:r>
          <a:endParaRPr lang="pt-BR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0.19491</cdr:x>
      <cdr:y>0.3429</cdr:y>
    </cdr:from>
    <cdr:to>
      <cdr:x>0.4499</cdr:x>
      <cdr:y>0.51435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864096" y="1008112"/>
          <a:ext cx="113042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37</a:t>
          </a:r>
          <a:endParaRPr lang="pt-BR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0.47104</cdr:x>
      <cdr:y>0.26942</cdr:y>
    </cdr:from>
    <cdr:to>
      <cdr:x>0.6773</cdr:x>
      <cdr:y>0.53146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088232" y="792088"/>
          <a:ext cx="914400" cy="770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71</a:t>
          </a:r>
          <a:endParaRPr lang="pt-BR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0.76341</cdr:x>
      <cdr:y>0.19594</cdr:y>
    </cdr:from>
    <cdr:to>
      <cdr:x>0.87711</cdr:x>
      <cdr:y>0.50697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3384376" y="576064"/>
          <a:ext cx="50405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111</a:t>
          </a:r>
          <a:endParaRPr lang="pt-BR" sz="20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4E73C-E59F-49BE-97CD-0D0AFE89D92D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24AB0-90E1-4BC1-BD43-17579133BD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9616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24AB0-90E1-4BC1-BD43-17579133BD1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8650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7C0D7ED-AC80-49EB-B38C-1455E20A1555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9EC2537-DA69-410E-AEA8-2BB61CDB40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D7ED-AC80-49EB-B38C-1455E20A1555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2537-DA69-410E-AEA8-2BB61CDB405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D7ED-AC80-49EB-B38C-1455E20A1555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2537-DA69-410E-AEA8-2BB61CDB40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D7ED-AC80-49EB-B38C-1455E20A1555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2537-DA69-410E-AEA8-2BB61CDB40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C7C0D7ED-AC80-49EB-B38C-1455E20A1555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9EC2537-DA69-410E-AEA8-2BB61CDB40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D7ED-AC80-49EB-B38C-1455E20A1555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2537-DA69-410E-AEA8-2BB61CDB40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D7ED-AC80-49EB-B38C-1455E20A1555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2537-DA69-410E-AEA8-2BB61CDB40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D7ED-AC80-49EB-B38C-1455E20A1555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2537-DA69-410E-AEA8-2BB61CDB40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D7ED-AC80-49EB-B38C-1455E20A1555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2537-DA69-410E-AEA8-2BB61CDB40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D7ED-AC80-49EB-B38C-1455E20A1555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2537-DA69-410E-AEA8-2BB61CDB40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0D7ED-AC80-49EB-B38C-1455E20A1555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C2537-DA69-410E-AEA8-2BB61CDB40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C0D7ED-AC80-49EB-B38C-1455E20A1555}" type="datetimeFigureOut">
              <a:rPr lang="pt-BR" smtClean="0"/>
              <a:pPr/>
              <a:t>13/09/2015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EC2537-DA69-410E-AEA8-2BB61CDB405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704856" cy="18002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Melhoria da atenção à saúde de usuários com Hipertensão Arterial Sistêmica e/ou Diabetes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na ESF Assumpção, </a:t>
            </a:r>
            <a:r>
              <a:rPr lang="pt-BR" sz="2400" b="1" dirty="0" err="1" smtClean="0">
                <a:latin typeface="Arial" pitchFamily="34" charset="0"/>
                <a:cs typeface="Arial" pitchFamily="34" charset="0"/>
              </a:rPr>
              <a:t>Alegrete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/RS</a:t>
            </a:r>
            <a:br>
              <a:rPr lang="pt-BR" sz="2400" b="1" dirty="0" smtClean="0">
                <a:latin typeface="Arial" pitchFamily="34" charset="0"/>
                <a:cs typeface="Arial" pitchFamily="34" charset="0"/>
              </a:rPr>
            </a:b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858000" cy="1296144"/>
          </a:xfrm>
        </p:spPr>
        <p:txBody>
          <a:bodyPr>
            <a:noAutofit/>
          </a:bodyPr>
          <a:lstStyle/>
          <a:p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Especializanda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 Juana </a:t>
            </a:r>
            <a:r>
              <a:rPr lang="pt-B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Belkis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Avalos</a:t>
            </a:r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Mendez</a:t>
            </a:r>
            <a:endParaRPr lang="pt-BR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Orientadora: Carla Ribeiro Ciochetto</a:t>
            </a:r>
          </a:p>
          <a:p>
            <a:pPr algn="ctr"/>
            <a:r>
              <a:rPr lang="pt-BR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endParaRPr lang="pt-BR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</a:t>
            </a:r>
            <a:endParaRPr lang="pt-BR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Imagem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25" t="18695" r="19223" b="18871"/>
          <a:stretch>
            <a:fillRect/>
          </a:stretch>
        </p:blipFill>
        <p:spPr bwMode="auto">
          <a:xfrm>
            <a:off x="467544" y="188640"/>
            <a:ext cx="13525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2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512168" cy="129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3419872" y="5229200"/>
            <a:ext cx="17613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dirty="0" smtClean="0">
                <a:latin typeface="Arial" pitchFamily="34" charset="0"/>
                <a:cs typeface="Arial" pitchFamily="34" charset="0"/>
              </a:rPr>
              <a:t>Pelotas, 2015</a:t>
            </a:r>
            <a:endParaRPr lang="en-US" alt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691680" y="188640"/>
            <a:ext cx="5688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1600" b="1" dirty="0" smtClean="0"/>
              <a:t>UNIVERSIDADE ABERTA DO SUS – UNASUS</a:t>
            </a:r>
            <a:endParaRPr lang="pt-BR" altLang="pt-BR" sz="1600" dirty="0" smtClean="0"/>
          </a:p>
          <a:p>
            <a:pPr algn="ctr"/>
            <a:r>
              <a:rPr lang="pt-BR" altLang="pt-BR" sz="1600" b="1" dirty="0" smtClean="0"/>
              <a:t>UNIVERSIDADE FEDERAL DE PELOTAS</a:t>
            </a:r>
            <a:endParaRPr lang="pt-BR" altLang="pt-BR" sz="1600" dirty="0" smtClean="0"/>
          </a:p>
          <a:p>
            <a:pPr algn="ctr"/>
            <a:r>
              <a:rPr lang="pt-BR" altLang="pt-BR" sz="1600" b="1" dirty="0" smtClean="0"/>
              <a:t>CURSO DE ESPECIALIZAÇÃO EM SAÚDE DA FAMÍLIA</a:t>
            </a:r>
            <a:endParaRPr lang="pt-BR" altLang="pt-BR" sz="1600" dirty="0" smtClean="0"/>
          </a:p>
          <a:p>
            <a:pPr algn="ctr"/>
            <a:r>
              <a:rPr lang="pt-BR" altLang="pt-BR" sz="1600" b="1" dirty="0" smtClean="0"/>
              <a:t>MODALIDADE À DISTÂNCIA </a:t>
            </a:r>
            <a:endParaRPr lang="pt-BR" altLang="pt-BR" sz="1600" dirty="0" smtClean="0"/>
          </a:p>
          <a:p>
            <a:pPr algn="ctr"/>
            <a:r>
              <a:rPr lang="pt-BR" altLang="pt-BR" sz="1600" b="1" dirty="0" smtClean="0"/>
              <a:t>TURMA 8</a:t>
            </a:r>
            <a:endParaRPr lang="pt-BR" altLang="pt-BR" sz="1600" dirty="0"/>
          </a:p>
        </p:txBody>
      </p:sp>
    </p:spTree>
    <p:extLst>
      <p:ext uri="{BB962C8B-B14F-4D97-AF65-F5344CB8AC3E}">
        <p14:creationId xmlns:p14="http://schemas.microsoft.com/office/powerpoint/2010/main" xmlns="" val="2487721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Metodologia – Ações realizadas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 de promoção de saúde</a:t>
            </a:r>
          </a:p>
          <a:p>
            <a:pPr lvl="1" algn="just"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Grupos de Hipertensão e Diabetes</a:t>
            </a:r>
          </a:p>
          <a:p>
            <a:pPr>
              <a:buFont typeface="Wingdings" pitchFamily="2" charset="2"/>
              <a:buChar char="q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Contato com lideranças comunitárias</a:t>
            </a:r>
          </a:p>
          <a:p>
            <a:pPr lvl="1">
              <a:buFont typeface="Wingdings" pitchFamily="2" charset="2"/>
              <a:buChar char="q"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Apoio para a captação dos usuários e estratégias que foram implementadas</a:t>
            </a:r>
          </a:p>
          <a:p>
            <a:pPr>
              <a:buFont typeface="Wingdings" pitchFamily="2" charset="2"/>
              <a:buChar char="q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Monitoramento da intervenção</a:t>
            </a:r>
          </a:p>
          <a:p>
            <a:pPr lvl="1">
              <a:buFont typeface="Wingdings" pitchFamily="2" charset="2"/>
              <a:buChar char="q"/>
            </a:pPr>
            <a:r>
              <a:rPr lang="pt-BR" sz="2100" dirty="0" smtClean="0">
                <a:latin typeface="Arial" pitchFamily="34" charset="0"/>
                <a:cs typeface="Arial" pitchFamily="34" charset="0"/>
              </a:rPr>
              <a:t>Final de cada semana e as informações coletadas na ficha espelho foram consolidadas na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planilha </a:t>
            </a:r>
            <a:r>
              <a:rPr lang="pt-BR" sz="2100" dirty="0" smtClean="0">
                <a:latin typeface="Arial" pitchFamily="34" charset="0"/>
                <a:cs typeface="Arial" pitchFamily="34" charset="0"/>
              </a:rPr>
              <a:t>eletrônica.</a:t>
            </a:r>
            <a:endParaRPr lang="pt-BR" sz="21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49808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Logística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1268760"/>
            <a:ext cx="813690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Protocolos de Hipertensão e Diabetes do Ministério da Saúde de 2012 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Protocolos estabelecidos pelo município do ano 2014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Caderno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de Atenção Básica do Ministério da Saúde, do ano de 2013: Estratégias para o cuidado da pessoa com doença crônica: diabetes mellitus – Caderno nº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xmlns="" val="18826639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1196752"/>
            <a:ext cx="799288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Caderno de Atenção Básica do Ministério da Saúde, do ano de 2013: Estratégias para o cuidado da pessoa com doença crônica: hipertensão arterial sistêmica, Caderno nº 37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Ficha espelho fornecida pelo curso</a:t>
            </a: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Cartazes e Folhetos sobre Hipertensão e Diabetes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49808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Logística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2014\Desktop\semanas de intervenção\fotos do projeto\CAM015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7984" cy="3429000"/>
          </a:xfrm>
          <a:prstGeom prst="rect">
            <a:avLst/>
          </a:prstGeom>
          <a:noFill/>
        </p:spPr>
      </p:pic>
      <p:pic>
        <p:nvPicPr>
          <p:cNvPr id="4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"/>
            <a:ext cx="4716016" cy="3573015"/>
          </a:xfrm>
          <a:prstGeom prst="rect">
            <a:avLst/>
          </a:prstGeom>
        </p:spPr>
      </p:pic>
      <p:pic>
        <p:nvPicPr>
          <p:cNvPr id="5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628275" cy="3429000"/>
          </a:xfrm>
          <a:prstGeom prst="rect">
            <a:avLst/>
          </a:prstGeom>
        </p:spPr>
      </p:pic>
      <p:pic>
        <p:nvPicPr>
          <p:cNvPr id="6" name="Imagem 5" descr="C:\Users\pc2014\Desktop\folder-hipertensao-ediabetes-2-6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555835"/>
            <a:ext cx="4499992" cy="3302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7632848" cy="1138138"/>
          </a:xfrm>
        </p:spPr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Objetivos, metas e resultados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3686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1: Ampliar a cobertura aos hipertensos e/ou diabéticos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288" cy="4937760"/>
          </a:xfrm>
        </p:spPr>
        <p:txBody>
          <a:bodyPr/>
          <a:lstStyle/>
          <a:p>
            <a:endParaRPr lang="pt-BR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1.1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Cadastrar 75% das pessoas com hipertensão arterial sistêmica da área de abrangência no Programa de Atenção à Hipertensão Arterial e à Diabetes </a:t>
            </a:r>
            <a:r>
              <a:rPr lang="pt-BR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Mellitus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da unidade de saúde</a:t>
            </a:r>
          </a:p>
          <a:p>
            <a:endParaRPr lang="pt-BR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3059832" y="2852936"/>
          <a:ext cx="51845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923928" y="544522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139</a:t>
            </a:r>
            <a:endParaRPr lang="pt-BR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/>
          <p:nvPr/>
        </p:nvGraphicFramePr>
        <p:xfrm>
          <a:off x="3995936" y="2924944"/>
          <a:ext cx="486003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71600" y="594928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</a:rPr>
              <a:t>139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229600" cy="4937760"/>
          </a:xfrm>
        </p:spPr>
        <p:txBody>
          <a:bodyPr/>
          <a:lstStyle/>
          <a:p>
            <a:pPr algn="just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1.2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Cadastrar 75% das pessoas com diabetes Mellitus da área 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abrangência no Programa de Atenção à Hipertensão Arterial e à Diabetes Mellitus da unidade de saúde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1: Ampliar a cobertura aos hipertensos e/ou diabéticos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519171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2: Melhorar a qualidade da atenção às pessoas com hipertensão e/ou diabetes</a:t>
            </a:r>
            <a:endParaRPr lang="pt-BR" sz="28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229600" cy="4937760"/>
          </a:xfrm>
        </p:spPr>
        <p:txBody>
          <a:bodyPr/>
          <a:lstStyle/>
          <a:p>
            <a:pPr>
              <a:lnSpc>
                <a:spcPct val="110000"/>
              </a:lnSpc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q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Metas 2.1 e 2.2</a:t>
            </a:r>
            <a:r>
              <a:rPr lang="pt-BR" sz="2400" b="1" kern="100" dirty="0" smtClean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 </a:t>
            </a:r>
            <a:r>
              <a:rPr lang="pt-BR" sz="2400" kern="100" dirty="0" smtClean="0"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Realizar exame clínico apropriado em 100% dos hipertensos/diabéticos cadastrados</a:t>
            </a:r>
            <a:endParaRPr lang="pt-BR" sz="2400" dirty="0" smtClean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As metas foram alcançadas em 100%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43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/>
          <p:cNvGraphicFramePr/>
          <p:nvPr/>
        </p:nvGraphicFramePr>
        <p:xfrm>
          <a:off x="4139952" y="3068960"/>
          <a:ext cx="4392488" cy="3094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229600" cy="493776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kern="100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2.3 </a:t>
            </a:r>
            <a:r>
              <a:rPr lang="pt-BR" sz="2400" kern="100" dirty="0" smtClean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Garantir a 100% dos hipertensos cadastrados a realização de exames complementares em dia de acordo com o protocolo.   </a:t>
            </a: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2: Melhorar a qualidade da atenção às pessoas com hipertensão e/ou diabetes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33402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sz="2400" b="1" kern="100" dirty="0" smtClean="0">
              <a:solidFill>
                <a:prstClr val="black"/>
              </a:solidFill>
              <a:latin typeface="Arial" pitchFamily="34" charset="0"/>
              <a:ea typeface="SimSun" panose="02010600030101010101" pitchFamily="2" charset="-122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b="1" kern="100" dirty="0" smtClean="0">
                <a:solidFill>
                  <a:prstClr val="black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Meta 2.4 </a:t>
            </a:r>
            <a:r>
              <a:rPr lang="pt-BR" sz="2400" kern="100" dirty="0" smtClean="0">
                <a:solidFill>
                  <a:prstClr val="black"/>
                </a:solidFill>
                <a:latin typeface="Arial" pitchFamily="34" charset="0"/>
                <a:ea typeface="SimSun" panose="02010600030101010101" pitchFamily="2" charset="-122"/>
                <a:cs typeface="Arial" pitchFamily="34" charset="0"/>
              </a:rPr>
              <a:t>Garantir a 100% dos diabéticos cadastrados a realização de exames complementares em dia de acordo com o protocolo. 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3923928" y="3284984"/>
          <a:ext cx="4937263" cy="3372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2: Melhorar a qualidade da atenção às pessoas com hipertensão e/ou diabetes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A Hipertensão Arterial Sistêmica (HAS) e a Diabetes Mellitus (DM) são consideradas doenças crônicas não transmissíveis com alto índice de </a:t>
            </a:r>
            <a:r>
              <a:rPr lang="pt-BR" sz="3500" dirty="0" err="1" smtClean="0">
                <a:latin typeface="Arial" pitchFamily="34" charset="0"/>
                <a:cs typeface="Arial" pitchFamily="34" charset="0"/>
              </a:rPr>
              <a:t>morbilidade</a:t>
            </a:r>
            <a:r>
              <a:rPr lang="pt-BR" sz="3500" dirty="0" smtClean="0">
                <a:latin typeface="Arial" pitchFamily="34" charset="0"/>
                <a:cs typeface="Arial" pitchFamily="34" charset="0"/>
              </a:rPr>
              <a:t>, afetando cada vez mais á população maior de 20 anos.</a:t>
            </a:r>
          </a:p>
          <a:p>
            <a:pPr marL="342900" indent="-342900"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pt-BR" sz="3500" dirty="0" smtClean="0">
                <a:latin typeface="Arial" pitchFamily="34" charset="0"/>
                <a:cs typeface="Arial" pitchFamily="34" charset="0"/>
              </a:rPr>
              <a:t>Complicações: </a:t>
            </a:r>
          </a:p>
          <a:p>
            <a:pPr marL="617220" lvl="1" indent="-342900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nfarto </a:t>
            </a:r>
            <a:r>
              <a:rPr lang="pt-BR" sz="29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gudo do Miocárdio</a:t>
            </a:r>
          </a:p>
          <a:p>
            <a:pPr marL="617220" lvl="1" indent="-342900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Doenças </a:t>
            </a:r>
            <a:r>
              <a:rPr lang="pt-BR" sz="2900" dirty="0">
                <a:latin typeface="Arial" pitchFamily="34" charset="0"/>
                <a:cs typeface="Arial" pitchFamily="34" charset="0"/>
              </a:rPr>
              <a:t>cérebro vascular </a:t>
            </a:r>
            <a:endParaRPr lang="pt-BR" sz="2900" dirty="0" smtClean="0">
              <a:latin typeface="Arial" pitchFamily="34" charset="0"/>
              <a:cs typeface="Arial" pitchFamily="34" charset="0"/>
            </a:endParaRPr>
          </a:p>
          <a:p>
            <a:pPr marL="617220" lvl="1" indent="-342900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900" dirty="0" smtClean="0">
                <a:latin typeface="Arial" pitchFamily="34" charset="0"/>
                <a:cs typeface="Arial" pitchFamily="34" charset="0"/>
              </a:rPr>
              <a:t>Insuficiência Renal</a:t>
            </a:r>
          </a:p>
          <a:p>
            <a:pPr marL="617220" lvl="1" indent="-342900" algn="just">
              <a:lnSpc>
                <a:spcPct val="170000"/>
              </a:lnSpc>
              <a:buFont typeface="Wingdings" pitchFamily="2" charset="2"/>
              <a:buChar char="§"/>
            </a:pPr>
            <a:r>
              <a:rPr lang="pt-BR" sz="2900" dirty="0">
                <a:latin typeface="Arial" pitchFamily="34" charset="0"/>
                <a:cs typeface="Arial" pitchFamily="34" charset="0"/>
              </a:rPr>
              <a:t>I</a:t>
            </a:r>
            <a:r>
              <a:rPr lang="pt-BR" sz="2900" dirty="0" smtClean="0">
                <a:latin typeface="Arial" pitchFamily="34" charset="0"/>
                <a:cs typeface="Arial" pitchFamily="34" charset="0"/>
              </a:rPr>
              <a:t>nsuficiência </a:t>
            </a:r>
            <a:r>
              <a:rPr lang="pt-BR" sz="2900" dirty="0">
                <a:latin typeface="Arial" pitchFamily="34" charset="0"/>
                <a:cs typeface="Arial" pitchFamily="34" charset="0"/>
              </a:rPr>
              <a:t>cardíaca</a:t>
            </a:r>
          </a:p>
        </p:txBody>
      </p:sp>
    </p:spTree>
    <p:extLst>
      <p:ext uri="{BB962C8B-B14F-4D97-AF65-F5344CB8AC3E}">
        <p14:creationId xmlns:p14="http://schemas.microsoft.com/office/powerpoint/2010/main" xmlns="" val="8307107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2: Melhorar a qualidade da atenção às pessoas com hipertensão e/ou diabetes</a:t>
            </a:r>
            <a:endParaRPr lang="pt-BR" sz="2800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323528" y="1219200"/>
            <a:ext cx="8568952" cy="4975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8660" indent="-342900">
              <a:buFont typeface="Wingdings" pitchFamily="2" charset="2"/>
              <a:buChar char="q"/>
            </a:pPr>
            <a:r>
              <a:rPr lang="pt-BR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2.5 e 2.6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Priorizar a prescrição de medicamentos da farmácia popular para 100% dos hipertensos/diabéticos cadastrados</a:t>
            </a:r>
          </a:p>
          <a:p>
            <a:pPr marL="708660" indent="-342900">
              <a:buFont typeface="Wingdings" pitchFamily="2" charset="2"/>
              <a:buChar char="q"/>
            </a:pPr>
            <a:endParaRPr lang="pt-BR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08660" indent="-342900">
              <a:buFont typeface="Wingdings" pitchFamily="2" charset="2"/>
              <a:buChar char="q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2.7 e 2.8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Realizar avaliação da necessidade de atendimento odontológico em 100% dos hipertensos/diabéticos cadastrados</a:t>
            </a:r>
          </a:p>
          <a:p>
            <a:pPr marL="708660" indent="-342900" algn="just">
              <a:buFont typeface="Wingdings" pitchFamily="2" charset="2"/>
              <a:buChar char="q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982980" lvl="1" indent="-342900" algn="just">
              <a:buFont typeface="Wingdings" pitchFamily="2" charset="2"/>
              <a:buChar char="q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As metas foram alcançadas em 100%</a:t>
            </a:r>
          </a:p>
          <a:p>
            <a:pPr marL="982980" lvl="1" indent="-342900" algn="just">
              <a:buNone/>
            </a:pPr>
            <a:endParaRPr lang="pt-BR" sz="2100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4456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61048"/>
            <a:ext cx="4248472" cy="2807454"/>
          </a:xfrm>
          <a:prstGeom prst="rect">
            <a:avLst/>
          </a:prstGeom>
          <a:noFill/>
        </p:spPr>
      </p:pic>
      <p:pic>
        <p:nvPicPr>
          <p:cNvPr id="10" name="Imagem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4176464" cy="2736304"/>
          </a:xfrm>
          <a:prstGeom prst="rect">
            <a:avLst/>
          </a:prstGeom>
          <a:noFill/>
        </p:spPr>
      </p:pic>
      <p:sp>
        <p:nvSpPr>
          <p:cNvPr id="11" name="Texto explicativo retangular 10"/>
          <p:cNvSpPr/>
          <p:nvPr/>
        </p:nvSpPr>
        <p:spPr>
          <a:xfrm>
            <a:off x="323528" y="2780928"/>
            <a:ext cx="4104456" cy="72008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HIPERTENSOS  </a:t>
            </a:r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faltosos com busca ativa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 explicativo retangular 11"/>
          <p:cNvSpPr/>
          <p:nvPr/>
        </p:nvSpPr>
        <p:spPr>
          <a:xfrm>
            <a:off x="4644008" y="2780928"/>
            <a:ext cx="4104456" cy="720080"/>
          </a:xfrm>
          <a:prstGeom prst="wedge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DIABÉTICOS </a:t>
            </a:r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faltosos com busca ativa</a:t>
            </a:r>
          </a:p>
          <a:p>
            <a:r>
              <a:rPr lang="pt-BR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2339752" y="49411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563888" y="479715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028384" y="48691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pt-B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3: Melhorar a adesão de pessoas com hipertensão e/ou diabetes ao programa</a:t>
            </a:r>
            <a:endParaRPr lang="pt-BR" sz="2800" dirty="0"/>
          </a:p>
        </p:txBody>
      </p:sp>
      <p:sp>
        <p:nvSpPr>
          <p:cNvPr id="17" name="Espaço Reservado para Conteúdo 16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86800" cy="1489720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</a:t>
            </a:r>
            <a:r>
              <a:rPr lang="pt-BR" sz="2400" b="1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3.1 e 3.2 </a:t>
            </a:r>
            <a:r>
              <a:rPr lang="pt-BR" sz="24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Buscar 100 % dos hipertensos/diabéticos faltosos às consultas cadastrados na unidade de saúde conforme a periodicidade recomendada</a:t>
            </a:r>
          </a:p>
        </p:txBody>
      </p:sp>
    </p:spTree>
    <p:extLst>
      <p:ext uri="{BB962C8B-B14F-4D97-AF65-F5344CB8AC3E}">
        <p14:creationId xmlns:p14="http://schemas.microsoft.com/office/powerpoint/2010/main" xmlns="" val="24005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8" algn="l" rtl="0">
              <a:spcBef>
                <a:spcPct val="0"/>
              </a:spcBef>
            </a:pPr>
            <a:r>
              <a:rPr lang="pt-BR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4:</a:t>
            </a:r>
            <a:r>
              <a:rPr lang="pt-BR" sz="2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Melhorar o registro das informações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4.1 e 4.2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Manter ficha de acompanhamento de 100% das pessoas com hipertensão/diabetes cadastradas na unidade de saúde</a:t>
            </a:r>
          </a:p>
          <a:p>
            <a:pPr lvl="1">
              <a:buFont typeface="Wingdings" pitchFamily="2" charset="2"/>
              <a:buChar char="q"/>
            </a:pPr>
            <a:endParaRPr lang="pt-BR" sz="21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 metas foram alcançadas em 100%</a:t>
            </a:r>
          </a:p>
          <a:p>
            <a:pPr lvl="1">
              <a:buFont typeface="Wingdings" pitchFamily="2" charset="2"/>
              <a:buChar char="q"/>
            </a:pPr>
            <a:endParaRPr lang="pt-BR" sz="2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8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5: Mapear pessoas com hipertensão e/ou diabetes para doença cardiovascular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q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74320" lvl="1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q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Metas 5.1 e 5.2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estratificação do risco cardiovascular em 100% das pessoas com hipertensão/diabetes cadastradas na unidade de saúde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274320" lvl="1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q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marL="548640" lvl="2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q"/>
            </a:pPr>
            <a:r>
              <a:rPr lang="pt-BR" sz="2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 metas foram alcançadas em 100%</a:t>
            </a:r>
          </a:p>
          <a:p>
            <a:pPr marL="274320" lvl="1">
              <a:spcBef>
                <a:spcPts val="600"/>
              </a:spcBef>
              <a:buClr>
                <a:schemeClr val="accent1"/>
              </a:buClr>
              <a:buFont typeface="Wingdings" pitchFamily="2" charset="2"/>
              <a:buChar char="q"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734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6: Promover a saúde de pessoas com hipertensão e/ou diabetes</a:t>
            </a:r>
            <a:endParaRPr lang="pt-BR" sz="28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82296" indent="0" algn="just"/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" indent="0" algn="just">
              <a:buFont typeface="Wingdings" pitchFamily="2" charset="2"/>
              <a:buChar char="q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Metas 6.1 e 6.2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sobre alimentação saudável a 100% das pessoas com hipertensão/diabetes</a:t>
            </a:r>
          </a:p>
          <a:p>
            <a:pPr algn="just">
              <a:buFont typeface="Wingdings" pitchFamily="2" charset="2"/>
              <a:buChar char="q"/>
            </a:pP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6.3 e 6.4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à prática regular de atividade física a 100% das pessoas com hipertensão/diabetes</a:t>
            </a:r>
          </a:p>
          <a:p>
            <a:pPr lvl="1" algn="just">
              <a:buFont typeface="Wingdings" pitchFamily="2" charset="2"/>
              <a:buChar char="q"/>
            </a:pPr>
            <a:endParaRPr lang="pt-B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itchFamily="2" charset="2"/>
              <a:buChar char="q"/>
            </a:pP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As metas foram alcançadas em 100%</a:t>
            </a:r>
          </a:p>
          <a:p>
            <a:pPr lvl="1" algn="just">
              <a:buFont typeface="Wingdings" pitchFamily="2" charset="2"/>
              <a:buChar char="q"/>
            </a:pPr>
            <a:endParaRPr lang="pt-BR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4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6.5 e 6.6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sobre os riscos do tabagismo a 100% das pessoas com hipertensão/diabetes</a:t>
            </a:r>
          </a:p>
          <a:p>
            <a:pPr algn="just">
              <a:buFont typeface="Wingdings" pitchFamily="2" charset="2"/>
              <a:buChar char="q"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Metas 6.7 e 6.8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Garantir orientação sobre higiene bucal a 100% das pessoas com hipertensão/diabetes</a:t>
            </a:r>
          </a:p>
          <a:p>
            <a:endParaRPr lang="pt-BR" dirty="0" smtClean="0"/>
          </a:p>
          <a:p>
            <a:pPr lvl="1"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 metas foram alcançadas em 100%</a:t>
            </a:r>
          </a:p>
          <a:p>
            <a:pPr lvl="1"/>
            <a:endParaRPr lang="pt-BR" dirty="0" smtClean="0"/>
          </a:p>
          <a:p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6: Promover a saúde de pessoas com hipertensão e/ou diabetes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686800" cy="4946104"/>
          </a:xfrm>
        </p:spPr>
        <p:txBody>
          <a:bodyPr>
            <a:noAutofit/>
          </a:bodyPr>
          <a:lstStyle/>
          <a:p>
            <a:pPr marL="82296" indent="0" algn="just">
              <a:buFont typeface="Wingdings" pitchFamily="2" charset="2"/>
              <a:buChar char="q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Ampliação da cobertura e melhoria da qualidade da atenção dos usuários hipertensos e diabéticos</a:t>
            </a:r>
          </a:p>
          <a:p>
            <a:pPr marL="82296" indent="0" algn="just">
              <a:buFont typeface="Wingdings" pitchFamily="2" charset="2"/>
              <a:buChar char="q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>
              <a:buFont typeface="Wingdings" pitchFamily="2" charset="2"/>
              <a:buChar char="q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Trabalho em equipe</a:t>
            </a:r>
          </a:p>
          <a:p>
            <a:pPr marL="82296" indent="0" algn="just">
              <a:buFont typeface="Wingdings" pitchFamily="2" charset="2"/>
              <a:buChar char="q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82296" indent="0" algn="just">
              <a:buFont typeface="Wingdings" pitchFamily="2" charset="2"/>
              <a:buChar char="q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Participação da comunidade</a:t>
            </a:r>
          </a:p>
          <a:p>
            <a:pPr>
              <a:buFont typeface="Wingdings" pitchFamily="2" charset="2"/>
              <a:buChar char="q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Planejamento das consultas dos usuários e a incorporação dos casos de hipertensão e diabéticos, </a:t>
            </a:r>
          </a:p>
          <a:p>
            <a:pPr>
              <a:buFont typeface="Wingdings" pitchFamily="2" charset="2"/>
              <a:buChar char="q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Atividades educativas com uma maior frequência.</a:t>
            </a:r>
          </a:p>
          <a:p>
            <a:pPr>
              <a:buFont typeface="Wingdings" pitchFamily="2" charset="2"/>
              <a:buChar char="q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Ampliação da intervenção para outros programas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xmlns="" val="741278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9906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Reflexão crítica do processo pessoal de aprendizagem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Ampliei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meus conhecimentos na área de saúde coletiva utilizando os protocolos para cada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programa. As expectativas forem superadas.</a:t>
            </a:r>
          </a:p>
          <a:p>
            <a:pPr algn="just"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Permitiu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uma maior integração com todos os profissionais da equipe, líderes da comunidade e gestores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municipais</a:t>
            </a:r>
          </a:p>
          <a:p>
            <a:pPr algn="just">
              <a:buNone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Ajudou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>a interagir com outros profissionais, a compartilhar experiências de diferentes regiões do país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,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403648" y="476672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42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Reflexão crítica do processo pessoal de aprendizagem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1560" y="1196752"/>
            <a:ext cx="8229600" cy="493776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q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Foi um sucesso em minha vida como profissional da saúde, realizando um grupo de ações conjuntas de educação e superação constantes.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Aprendi que as ações em saúde devem ser programadas, para que promovamos um impacto no processo saúde-doença dessa população. 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q"/>
            </a:pPr>
            <a:r>
              <a:rPr lang="pt-BR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Permitiu aos profissionais da equipe uma interação permanente com bases sólidas e possibilitou a construção de uma atenção mais humanizada e qualificada. 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2014\Desktop\semanas de intervenção\fotos do projeto\10801636_1510199309235657_551622942291038270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139952" cy="3429000"/>
          </a:xfrm>
          <a:prstGeom prst="rect">
            <a:avLst/>
          </a:prstGeom>
          <a:noFill/>
        </p:spPr>
      </p:pic>
      <p:pic>
        <p:nvPicPr>
          <p:cNvPr id="5" name="Picture 4" descr="C:\Users\pc2014\Desktop\semanas de intervenção\fotos do projeto\CAM01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429000"/>
            <a:ext cx="5004048" cy="3429000"/>
          </a:xfrm>
          <a:prstGeom prst="rect">
            <a:avLst/>
          </a:prstGeom>
          <a:noFill/>
        </p:spPr>
      </p:pic>
      <p:pic>
        <p:nvPicPr>
          <p:cNvPr id="2050" name="Picture 2" descr="C:\Users\pc2014\Desktop\semanas de intervenção\fotos do projeto\CAM01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39952" cy="3429000"/>
          </a:xfrm>
          <a:prstGeom prst="rect">
            <a:avLst/>
          </a:prstGeom>
          <a:noFill/>
        </p:spPr>
      </p:pic>
      <p:pic>
        <p:nvPicPr>
          <p:cNvPr id="2051" name="Picture 3" descr="C:\Users\pc2014\Desktop\semanas de intervenção\fotos do projeto\11138676_445709582302687_3200194578668932171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0"/>
            <a:ext cx="500404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b="1" u="sng" dirty="0">
                <a:latin typeface="Arial" pitchFamily="34" charset="0"/>
                <a:cs typeface="Arial" pitchFamily="34" charset="0"/>
              </a:rPr>
              <a:t>Caracterização do município 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(Alegrete - RS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):</a:t>
            </a:r>
            <a:br>
              <a:rPr lang="pt-BR" b="1" u="sng" dirty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Caracterização do Município</a:t>
            </a:r>
            <a:endParaRPr lang="pt-B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2800" dirty="0" smtClean="0"/>
              <a:t> </a:t>
            </a:r>
            <a:r>
              <a:rPr lang="pt-BR" sz="2400" dirty="0" err="1" smtClean="0"/>
              <a:t>Alegrete</a:t>
            </a:r>
            <a:r>
              <a:rPr lang="pt-BR" sz="2400" dirty="0" smtClean="0"/>
              <a:t> - Oeste do estado do Rio Grande do Sul</a:t>
            </a:r>
          </a:p>
          <a:p>
            <a:pPr>
              <a:buFont typeface="Wingdings" pitchFamily="2" charset="2"/>
              <a:buChar char="v"/>
            </a:pPr>
            <a:r>
              <a:rPr lang="pt-BR" sz="2400" dirty="0" smtClean="0"/>
              <a:t>População aproximada de 77653 habitantes </a:t>
            </a:r>
          </a:p>
          <a:p>
            <a:endParaRPr lang="pt-BR" dirty="0"/>
          </a:p>
        </p:txBody>
      </p:sp>
      <p:pic>
        <p:nvPicPr>
          <p:cNvPr id="1026" name="Picture 2" descr="C:\Users\pc2014\Desktop\Alegrete-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780928"/>
            <a:ext cx="3528392" cy="2880320"/>
          </a:xfrm>
          <a:prstGeom prst="rect">
            <a:avLst/>
          </a:prstGeom>
          <a:noFill/>
        </p:spPr>
      </p:pic>
      <p:pic>
        <p:nvPicPr>
          <p:cNvPr id="1027" name="Picture 3" descr="C:\Users\pc2014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780928"/>
            <a:ext cx="3600400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8816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2014\Desktop\semanas de intervenção\fotos do projeto\11329934_1602955373323070_8525460334194520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395520" cy="7173416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691680" y="3501008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 smtClean="0">
                <a:ln w="1905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BR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0600"/>
          </a:xfrm>
        </p:spPr>
        <p:txBody>
          <a:bodyPr>
            <a:no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Serviços de saúde no município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15 ESF (13 urbanas e 2 rurais) </a:t>
            </a: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3 UBS</a:t>
            </a: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 Complexo de Saúde;</a:t>
            </a: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 Serviço de atenção Especial-DST/AIDS </a:t>
            </a: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 Centro de especialidades odontológicas;</a:t>
            </a: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 Serviço de atenção de urgência médicas (SAMU);</a:t>
            </a: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 Sistema Municipal de atenção integral a Saúde Mental</a:t>
            </a: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 Hemocentro Regional;</a:t>
            </a: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 Centro regional de saúde do trabalhador</a:t>
            </a: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 Hospital, com um pronto atendimento;</a:t>
            </a:r>
          </a:p>
          <a:p>
            <a:pPr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 Laboratórios municipais para a realização de exames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xmlns="" val="36890401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2014\Desktop\semanas de intervenção\fotos do projeto\11128793_1576544775934443_5393642168445408826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060848"/>
            <a:ext cx="4957751" cy="1944216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ESF Assumpção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3272" cy="5234136"/>
          </a:xfrm>
        </p:spPr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Urbana, no centro da cidade 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bairros, população de 4000 pessoas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Equipe composta por:</a:t>
            </a:r>
          </a:p>
          <a:p>
            <a:pPr marL="560070" lvl="1" indent="-285750" algn="just"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1 médica,</a:t>
            </a:r>
          </a:p>
          <a:p>
            <a:pPr marL="560070" lvl="1" indent="-285750" algn="just"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enfermeira, </a:t>
            </a:r>
          </a:p>
          <a:p>
            <a:pPr marL="560070" lvl="1" indent="-285750" algn="just"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 técnicas de enfermagem, </a:t>
            </a:r>
          </a:p>
          <a:p>
            <a:pPr marL="560070" lvl="1" indent="-285750" algn="just"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 agente comunitária de saúde, </a:t>
            </a:r>
          </a:p>
          <a:p>
            <a:pPr marL="560070" lvl="1" indent="-285750" algn="just"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psicóloga, </a:t>
            </a:r>
          </a:p>
          <a:p>
            <a:pPr marL="560070" lvl="1" indent="-285750" algn="just"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estagiária administrativa, </a:t>
            </a:r>
          </a:p>
          <a:p>
            <a:pPr marL="560070" lvl="1" indent="-285750" algn="just"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 auxiliar de serviços gerais.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3109888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hipertensos: 608 usuários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68% de cobertura, para estimativa de 894 hipertensos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Usuários diabéticos: 150 usuários 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t-B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58,8% de cobertura, para estimativa de 255 diabéticos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Não era utilizado nenhum protocolo para atendimentos dos usuários portadores HAS e/ou DM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Não tínhamos grupos formados de HAS e/ou DM</a:t>
            </a:r>
          </a:p>
          <a:p>
            <a:pPr>
              <a:buFont typeface="Wingdings" pitchFamily="2" charset="2"/>
              <a:buChar char="q"/>
            </a:pPr>
            <a:endParaRPr lang="pt-BR" dirty="0"/>
          </a:p>
        </p:txBody>
      </p:sp>
      <p:sp>
        <p:nvSpPr>
          <p:cNvPr id="9" name="Título 6"/>
          <p:cNvSpPr txBox="1">
            <a:spLocks/>
          </p:cNvSpPr>
          <p:nvPr/>
        </p:nvSpPr>
        <p:spPr>
          <a:xfrm>
            <a:off x="467544" y="188640"/>
            <a:ext cx="8229600" cy="9906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Situação antes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da intervenção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0378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Objetivo Geral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67544" y="1340768"/>
            <a:ext cx="8229600" cy="4937760"/>
          </a:xfrm>
        </p:spPr>
        <p:txBody>
          <a:bodyPr/>
          <a:lstStyle/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Melhoria da atenção à saúde de usuários com Hipertensão Arterial Sistêmica e/ou Diabetes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Mellitus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na ESF Assumpção,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Alegrete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/RS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898395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Intervenção Desenvolvida em 4 eixos: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>
                <a:latin typeface="Arial" pitchFamily="34" charset="0"/>
                <a:cs typeface="Arial" pitchFamily="34" charset="0"/>
              </a:rPr>
              <a:t/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pt-BR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endParaRPr lang="pt-BR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Monitoramento e Avaliação</a:t>
            </a:r>
          </a:p>
          <a:p>
            <a:pPr marL="11430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Organização e Gestão do Serviço</a:t>
            </a:r>
          </a:p>
          <a:p>
            <a:pPr marL="114300" indent="0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Engajamento Público</a:t>
            </a:r>
          </a:p>
          <a:p>
            <a:pPr marL="114300" indent="0">
              <a:buFont typeface="Wingdings" pitchFamily="2" charset="2"/>
              <a:buChar char="q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Qualificação da prática Clínica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556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Metodologia – Ações realizadas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Capacitação dos membros de equipe</a:t>
            </a:r>
          </a:p>
          <a:p>
            <a:pPr lvl="1" algn="just">
              <a:buFont typeface="Wingdings" pitchFamily="2" charset="2"/>
              <a:buChar char="q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Para busca ativa e esclarecimento do papel de cada profissional durante a intervenção</a:t>
            </a:r>
          </a:p>
          <a:p>
            <a:pPr algn="just">
              <a:buFont typeface="Wingdings" pitchFamily="2" charset="2"/>
              <a:buChar char="q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Cadastramento dos usuários Hipertensos e Diabéticos da área da abrangência </a:t>
            </a:r>
          </a:p>
          <a:p>
            <a:pPr algn="just">
              <a:buFont typeface="Wingdings" pitchFamily="2" charset="2"/>
              <a:buChar char="q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 atendimento clínico diário</a:t>
            </a:r>
          </a:p>
          <a:p>
            <a:pPr algn="just">
              <a:buFont typeface="Wingdings" pitchFamily="2" charset="2"/>
              <a:buChar char="q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Acolhimento aos usuários - realizado por toda a equipe</a:t>
            </a:r>
          </a:p>
          <a:p>
            <a:pPr algn="just">
              <a:buFont typeface="Wingdings" pitchFamily="2" charset="2"/>
              <a:buChar char="q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2192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2255</TotalTime>
  <Words>1224</Words>
  <Application>Microsoft Office PowerPoint</Application>
  <PresentationFormat>Apresentação na tela (4:3)</PresentationFormat>
  <Paragraphs>217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Origem</vt:lpstr>
      <vt:lpstr>Melhoria da atenção à saúde de usuários com Hipertensão Arterial Sistêmica e/ou Diabetes Mellitus na ESF Assumpção, Alegrete/RS </vt:lpstr>
      <vt:lpstr>Introdução</vt:lpstr>
      <vt:lpstr>Caracterização do município (Alegrete - RS):    Caracterização do Município</vt:lpstr>
      <vt:lpstr>Serviços de saúde no município</vt:lpstr>
      <vt:lpstr>ESF Assumpção</vt:lpstr>
      <vt:lpstr>Slide 6</vt:lpstr>
      <vt:lpstr>Objetivo Geral</vt:lpstr>
      <vt:lpstr>      Intervenção Desenvolvida em 4 eixos:     Metodologia</vt:lpstr>
      <vt:lpstr>Metodologia – Ações realizadas</vt:lpstr>
      <vt:lpstr>Metodologia – Ações realizadas</vt:lpstr>
      <vt:lpstr>Logística</vt:lpstr>
      <vt:lpstr>Logística</vt:lpstr>
      <vt:lpstr>Slide 13</vt:lpstr>
      <vt:lpstr>Objetivos, metas e resultados </vt:lpstr>
      <vt:lpstr>Objetivo 1: Ampliar a cobertura aos hipertensos e/ou diabéticos</vt:lpstr>
      <vt:lpstr>Objetivo 1: Ampliar a cobertura aos hipertensos e/ou diabéticos</vt:lpstr>
      <vt:lpstr>Objetivo 2: Melhorar a qualidade da atenção às pessoas com hipertensão e/ou diabetes</vt:lpstr>
      <vt:lpstr>Objetivo 2: Melhorar a qualidade da atenção às pessoas com hipertensão e/ou diabetes</vt:lpstr>
      <vt:lpstr>Objetivo 2: Melhorar a qualidade da atenção às pessoas com hipertensão e/ou diabetes</vt:lpstr>
      <vt:lpstr>Objetivo 2: Melhorar a qualidade da atenção às pessoas com hipertensão e/ou diabetes</vt:lpstr>
      <vt:lpstr>Objetivo 3: Melhorar a adesão de pessoas com hipertensão e/ou diabetes ao programa</vt:lpstr>
      <vt:lpstr>Objetivo 4: Melhorar o registro das informações</vt:lpstr>
      <vt:lpstr>Objetivo 5: Mapear pessoas com hipertensão e/ou diabetes para doença cardiovascular</vt:lpstr>
      <vt:lpstr>Objetivo 6: Promover a saúde de pessoas com hipertensão e/ou diabetes</vt:lpstr>
      <vt:lpstr>Objetivo 6: Promover a saúde de pessoas com hipertensão e/ou diabetes</vt:lpstr>
      <vt:lpstr>Discussão</vt:lpstr>
      <vt:lpstr>Reflexão crítica do processo pessoal de aprendizagem </vt:lpstr>
      <vt:lpstr>Reflexão crítica do processo pessoal de aprendizagem 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</dc:title>
  <dc:creator>Gio</dc:creator>
  <cp:lastModifiedBy>pc2014</cp:lastModifiedBy>
  <cp:revision>295</cp:revision>
  <dcterms:created xsi:type="dcterms:W3CDTF">2015-03-25T22:59:18Z</dcterms:created>
  <dcterms:modified xsi:type="dcterms:W3CDTF">2015-09-14T00:52:17Z</dcterms:modified>
</cp:coreProperties>
</file>