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60" r:id="rId4"/>
    <p:sldId id="259" r:id="rId5"/>
    <p:sldId id="277" r:id="rId6"/>
    <p:sldId id="279" r:id="rId7"/>
    <p:sldId id="287" r:id="rId8"/>
    <p:sldId id="295" r:id="rId9"/>
    <p:sldId id="289" r:id="rId10"/>
    <p:sldId id="298" r:id="rId11"/>
    <p:sldId id="290" r:id="rId12"/>
    <p:sldId id="269" r:id="rId13"/>
    <p:sldId id="299" r:id="rId14"/>
    <p:sldId id="291" r:id="rId15"/>
    <p:sldId id="296" r:id="rId16"/>
    <p:sldId id="292" r:id="rId17"/>
    <p:sldId id="297" r:id="rId18"/>
    <p:sldId id="293" r:id="rId19"/>
    <p:sldId id="294" r:id="rId20"/>
    <p:sldId id="261" r:id="rId21"/>
    <p:sldId id="264" r:id="rId22"/>
    <p:sldId id="278" r:id="rId23"/>
    <p:sldId id="280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77" autoAdjust="0"/>
    <p:restoredTop sz="94624" autoAdjust="0"/>
  </p:normalViewPr>
  <p:slideViewPr>
    <p:cSldViewPr>
      <p:cViewPr>
        <p:scale>
          <a:sx n="70" d="100"/>
          <a:sy n="70" d="100"/>
        </p:scale>
        <p:origin x="-6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cion\Unidade%204\semana%201\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2500012305487188"/>
          <c:y val="0.17844891099139235"/>
          <c:w val="0.87499978386561605"/>
          <c:h val="0.687628739390041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0.24251497005988001</c:v>
                </c:pt>
                <c:pt idx="1">
                  <c:v>0.6856287425149834</c:v>
                </c:pt>
                <c:pt idx="2">
                  <c:v>0.85928143712575433</c:v>
                </c:pt>
                <c:pt idx="3">
                  <c:v>1</c:v>
                </c:pt>
              </c:numCache>
            </c:numRef>
          </c:val>
        </c:ser>
        <c:axId val="74993664"/>
        <c:axId val="74995200"/>
      </c:barChart>
      <c:catAx>
        <c:axId val="749936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4995200"/>
        <c:crosses val="autoZero"/>
        <c:auto val="1"/>
        <c:lblAlgn val="ctr"/>
        <c:lblOffset val="100"/>
      </c:catAx>
      <c:valAx>
        <c:axId val="7499520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4993664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2951194581000094"/>
          <c:y val="7.7996969368109334E-2"/>
          <c:w val="0.81953460791245258"/>
          <c:h val="0.781615238370858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846784"/>
        <c:axId val="75848320"/>
      </c:barChart>
      <c:catAx>
        <c:axId val="758467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848320"/>
        <c:crosses val="autoZero"/>
        <c:auto val="1"/>
        <c:lblAlgn val="ctr"/>
        <c:lblOffset val="100"/>
      </c:catAx>
      <c:valAx>
        <c:axId val="7584832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846784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2951194581000094"/>
          <c:y val="7.7996969368109334E-2"/>
          <c:w val="0.81953460791245258"/>
          <c:h val="0.7816152383708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868032"/>
        <c:axId val="75869568"/>
      </c:barChart>
      <c:catAx>
        <c:axId val="758680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869568"/>
        <c:crosses val="autoZero"/>
        <c:auto val="1"/>
        <c:lblAlgn val="ctr"/>
        <c:lblOffset val="100"/>
      </c:catAx>
      <c:valAx>
        <c:axId val="7586956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868032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2951194581000094"/>
          <c:y val="7.7996969368109334E-2"/>
          <c:w val="0.81953460791245258"/>
          <c:h val="0.7816152383708583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6233728"/>
        <c:axId val="76243712"/>
      </c:barChart>
      <c:catAx>
        <c:axId val="762337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6243712"/>
        <c:crosses val="autoZero"/>
        <c:auto val="1"/>
        <c:lblAlgn val="ctr"/>
        <c:lblOffset val="100"/>
      </c:catAx>
      <c:valAx>
        <c:axId val="7624371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6233728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2951194581000094"/>
          <c:y val="7.7996969368109334E-2"/>
          <c:w val="0.81953460791245258"/>
          <c:h val="0.781615238370858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6259328"/>
        <c:axId val="76260864"/>
      </c:barChart>
      <c:catAx>
        <c:axId val="762593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6260864"/>
        <c:crosses val="autoZero"/>
        <c:auto val="1"/>
        <c:lblAlgn val="ctr"/>
        <c:lblOffset val="100"/>
      </c:catAx>
      <c:valAx>
        <c:axId val="7626086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6259328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8.1723672754757504E-2"/>
          <c:y val="0.17810735957489118"/>
          <c:w val="0.90746472000841849"/>
          <c:h val="0.682995400788936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0.12571428571428644</c:v>
                </c:pt>
                <c:pt idx="1">
                  <c:v>0.32571428571429212</c:v>
                </c:pt>
                <c:pt idx="2">
                  <c:v>0.60000000000000164</c:v>
                </c:pt>
                <c:pt idx="3">
                  <c:v>1</c:v>
                </c:pt>
              </c:numCache>
            </c:numRef>
          </c:val>
        </c:ser>
        <c:axId val="75010816"/>
        <c:axId val="75012352"/>
      </c:barChart>
      <c:catAx>
        <c:axId val="750108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012352"/>
        <c:crosses val="autoZero"/>
        <c:auto val="1"/>
        <c:lblAlgn val="ctr"/>
        <c:lblOffset val="100"/>
      </c:catAx>
      <c:valAx>
        <c:axId val="75012352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010816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1615541514465598"/>
          <c:y val="7.3772369362920504E-2"/>
          <c:w val="0.88384458485534356"/>
          <c:h val="0.817422207250832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306880"/>
        <c:axId val="75308416"/>
      </c:barChart>
      <c:catAx>
        <c:axId val="753068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308416"/>
        <c:crosses val="autoZero"/>
        <c:auto val="1"/>
        <c:lblAlgn val="ctr"/>
        <c:lblOffset val="100"/>
      </c:catAx>
      <c:valAx>
        <c:axId val="7530841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306880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130070548163"/>
          <c:y val="3.0067652217489312E-2"/>
          <c:w val="0.85763262138433904"/>
          <c:h val="0.867969861321832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0.25</c:v>
                </c:pt>
                <c:pt idx="2">
                  <c:v>0.42857142857142899</c:v>
                </c:pt>
                <c:pt idx="3">
                  <c:v>0.5</c:v>
                </c:pt>
              </c:numCache>
            </c:numRef>
          </c:val>
        </c:ser>
        <c:axId val="75328128"/>
        <c:axId val="75329920"/>
      </c:barChart>
      <c:catAx>
        <c:axId val="753281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329920"/>
        <c:crosses val="autoZero"/>
        <c:auto val="1"/>
        <c:lblAlgn val="ctr"/>
        <c:lblOffset val="100"/>
      </c:catAx>
      <c:valAx>
        <c:axId val="7532992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328128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06108214513726"/>
          <c:y val="9.7259910454035009E-2"/>
          <c:w val="0.85239802794920905"/>
          <c:h val="0.793025265209333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395072"/>
        <c:axId val="75396608"/>
      </c:barChart>
      <c:catAx>
        <c:axId val="75395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396608"/>
        <c:crosses val="autoZero"/>
        <c:auto val="1"/>
        <c:lblAlgn val="ctr"/>
        <c:lblOffset val="100"/>
      </c:catAx>
      <c:valAx>
        <c:axId val="7539660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395072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28630705394191"/>
          <c:y val="0.16423434296990341"/>
          <c:w val="0.82987551867220566"/>
          <c:h val="0.7020388144912550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axId val="75695232"/>
        <c:axId val="75696768"/>
      </c:barChart>
      <c:catAx>
        <c:axId val="756952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696768"/>
        <c:crosses val="autoZero"/>
        <c:auto val="1"/>
        <c:lblAlgn val="ctr"/>
        <c:lblOffset val="100"/>
      </c:catAx>
      <c:valAx>
        <c:axId val="7569676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695232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0295791162797037"/>
          <c:y val="7.5900166526181631E-2"/>
          <c:w val="0.87591148262865681"/>
          <c:h val="0.7804091198782919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mulheres que não retornaram para resultado de mamografia e e foi feita busca ativa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712384"/>
        <c:axId val="75713920"/>
      </c:barChart>
      <c:catAx>
        <c:axId val="757123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713920"/>
        <c:crosses val="autoZero"/>
        <c:auto val="1"/>
        <c:lblAlgn val="ctr"/>
        <c:lblOffset val="100"/>
      </c:catAx>
      <c:valAx>
        <c:axId val="7571392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712384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0231984821927"/>
          <c:y val="6.7966595084705414E-2"/>
          <c:w val="0.88513189073973597"/>
          <c:h val="0.8333831543784300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742208"/>
        <c:axId val="75789056"/>
      </c:barChart>
      <c:catAx>
        <c:axId val="757422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789056"/>
        <c:crosses val="autoZero"/>
        <c:auto val="1"/>
        <c:lblAlgn val="ctr"/>
        <c:lblOffset val="100"/>
      </c:catAx>
      <c:valAx>
        <c:axId val="7578905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742208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>
        <c:manualLayout>
          <c:layoutTarget val="inner"/>
          <c:xMode val="edge"/>
          <c:yMode val="edge"/>
          <c:x val="0.128151260504202"/>
          <c:y val="0.19654714475431809"/>
          <c:w val="0.8214285714285795"/>
          <c:h val="0.709905330799167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Val val="1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5796480"/>
        <c:axId val="75798016"/>
      </c:barChart>
      <c:catAx>
        <c:axId val="757964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798016"/>
        <c:crosses val="autoZero"/>
        <c:auto val="1"/>
        <c:lblAlgn val="ctr"/>
        <c:lblOffset val="100"/>
      </c:catAx>
      <c:valAx>
        <c:axId val="7579801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lang="en-US"/>
            </a:pPr>
            <a:endParaRPr lang="es-ES_tradnl"/>
          </a:p>
        </c:txPr>
        <c:crossAx val="75796480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42AEB-A48E-4FD6-8E7B-B45F4361B289}" type="doc">
      <dgm:prSet loTypeId="urn:microsoft.com/office/officeart/2005/8/layout/hierarchy2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888402A8-14D7-4081-A753-EFCF8491BC77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r"/>
          <a:r>
            <a:rPr lang="es-VE" sz="2400" dirty="0" smtClean="0">
              <a:latin typeface="Arial" pitchFamily="34" charset="0"/>
              <a:cs typeface="Arial" pitchFamily="34" charset="0"/>
            </a:rPr>
            <a:t>COBERTURA</a:t>
          </a:r>
          <a:endParaRPr lang="es-ES_tradnl" sz="2400" dirty="0">
            <a:latin typeface="Arial" pitchFamily="34" charset="0"/>
            <a:cs typeface="Arial" pitchFamily="34" charset="0"/>
          </a:endParaRPr>
        </a:p>
      </dgm:t>
    </dgm:pt>
    <dgm:pt modelId="{32BE210B-2A90-4E9E-9304-D683F8DEB46B}" type="parTrans" cxnId="{1531C34A-A549-4AC3-AE8A-94F6FB7FBB9C}">
      <dgm:prSet/>
      <dgm:spPr/>
      <dgm:t>
        <a:bodyPr/>
        <a:lstStyle/>
        <a:p>
          <a:endParaRPr lang="es-ES_tradnl"/>
        </a:p>
      </dgm:t>
    </dgm:pt>
    <dgm:pt modelId="{D0CB2D52-414D-4E69-A878-199D1D939983}" type="sibTrans" cxnId="{1531C34A-A549-4AC3-AE8A-94F6FB7FBB9C}">
      <dgm:prSet/>
      <dgm:spPr/>
      <dgm:t>
        <a:bodyPr/>
        <a:lstStyle/>
        <a:p>
          <a:endParaRPr lang="es-ES_tradnl"/>
        </a:p>
      </dgm:t>
    </dgm:pt>
    <dgm:pt modelId="{8388312A-F567-401B-A3C4-F168AF315F63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 sz="2400" dirty="0" smtClean="0">
            <a:latin typeface="Arial" pitchFamily="34" charset="0"/>
            <a:cs typeface="Arial" pitchFamily="34" charset="0"/>
          </a:endParaRPr>
        </a:p>
        <a:p>
          <a:endParaRPr lang="es-VE" sz="2400" dirty="0" smtClean="0">
            <a:latin typeface="Arial" pitchFamily="34" charset="0"/>
            <a:cs typeface="Arial" pitchFamily="34" charset="0"/>
          </a:endParaRPr>
        </a:p>
        <a:p>
          <a:endParaRPr lang="es-VE" sz="2400" dirty="0" smtClean="0">
            <a:latin typeface="Arial" pitchFamily="34" charset="0"/>
            <a:cs typeface="Arial" pitchFamily="34" charset="0"/>
          </a:endParaRPr>
        </a:p>
        <a:p>
          <a:r>
            <a:rPr lang="es-VE" sz="2400" dirty="0" smtClean="0">
              <a:latin typeface="Arial" pitchFamily="34" charset="0"/>
              <a:cs typeface="Arial" pitchFamily="34" charset="0"/>
            </a:rPr>
            <a:t>            50 a 69  </a:t>
          </a:r>
          <a:endParaRPr lang="es-ES_tradnl" sz="2400" dirty="0">
            <a:latin typeface="Arial" pitchFamily="34" charset="0"/>
            <a:cs typeface="Arial" pitchFamily="34" charset="0"/>
          </a:endParaRPr>
        </a:p>
      </dgm:t>
    </dgm:pt>
    <dgm:pt modelId="{F497A9C2-9D56-4AC0-B03E-E95E3B87A2FA}" type="parTrans" cxnId="{A37E5415-D544-4FAC-BEB5-790270EA668C}">
      <dgm:prSet/>
      <dgm:spPr/>
      <dgm:t>
        <a:bodyPr/>
        <a:lstStyle/>
        <a:p>
          <a:endParaRPr lang="es-ES_tradnl"/>
        </a:p>
      </dgm:t>
    </dgm:pt>
    <dgm:pt modelId="{0846B647-9726-448A-B0B6-E4371FAD5673}" type="sibTrans" cxnId="{A37E5415-D544-4FAC-BEB5-790270EA668C}">
      <dgm:prSet/>
      <dgm:spPr/>
      <dgm:t>
        <a:bodyPr/>
        <a:lstStyle/>
        <a:p>
          <a:endParaRPr lang="es-ES_tradnl"/>
        </a:p>
      </dgm:t>
    </dgm:pt>
    <dgm:pt modelId="{20FE7034-FAE0-4C12-B03F-99E8DBBAB4CF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l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l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l"/>
          <a:endParaRPr lang="es-VE" sz="240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es-VE" sz="2400" dirty="0" smtClean="0">
              <a:latin typeface="Arial" pitchFamily="34" charset="0"/>
              <a:cs typeface="Arial" pitchFamily="34" charset="0"/>
            </a:rPr>
            <a:t>       25 a 64</a:t>
          </a:r>
          <a:endParaRPr lang="es-ES_tradnl" sz="2400" dirty="0">
            <a:latin typeface="Arial" pitchFamily="34" charset="0"/>
            <a:cs typeface="Arial" pitchFamily="34" charset="0"/>
          </a:endParaRPr>
        </a:p>
      </dgm:t>
    </dgm:pt>
    <dgm:pt modelId="{012AD008-C609-4033-8DB3-9C05C7EE98AA}" type="sibTrans" cxnId="{3F763798-1855-4463-887E-7D27FC3B5C2D}">
      <dgm:prSet/>
      <dgm:spPr/>
      <dgm:t>
        <a:bodyPr/>
        <a:lstStyle/>
        <a:p>
          <a:endParaRPr lang="es-ES_tradnl"/>
        </a:p>
      </dgm:t>
    </dgm:pt>
    <dgm:pt modelId="{5427F73F-316A-4B96-9E44-B6E5771FF480}" type="parTrans" cxnId="{3F763798-1855-4463-887E-7D27FC3B5C2D}">
      <dgm:prSet/>
      <dgm:spPr/>
      <dgm:t>
        <a:bodyPr/>
        <a:lstStyle/>
        <a:p>
          <a:endParaRPr lang="es-ES_tradnl"/>
        </a:p>
      </dgm:t>
    </dgm:pt>
    <dgm:pt modelId="{D991A5A3-8E32-419B-BA41-08D4F2821C19}" type="pres">
      <dgm:prSet presAssocID="{2FF42AEB-A48E-4FD6-8E7B-B45F4361B2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CB503C3-0902-4B67-98D9-5035C6AD7A12}" type="pres">
      <dgm:prSet presAssocID="{888402A8-14D7-4081-A753-EFCF8491BC77}" presName="root1" presStyleCnt="0"/>
      <dgm:spPr/>
    </dgm:pt>
    <dgm:pt modelId="{85AEAB22-D521-4250-8C2B-BB521213737B}" type="pres">
      <dgm:prSet presAssocID="{888402A8-14D7-4081-A753-EFCF8491BC77}" presName="LevelOneTextNode" presStyleLbl="node0" presStyleIdx="0" presStyleCnt="1" custScaleY="139711" custLinFactNeighborX="-836" custLinFactNeighborY="28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AE4FC7F-82F4-435F-BAD7-0420A6035C08}" type="pres">
      <dgm:prSet presAssocID="{888402A8-14D7-4081-A753-EFCF8491BC77}" presName="level2hierChild" presStyleCnt="0"/>
      <dgm:spPr/>
    </dgm:pt>
    <dgm:pt modelId="{717B7C55-0BEA-48F4-BDC5-E3813BCCB72B}" type="pres">
      <dgm:prSet presAssocID="{5427F73F-316A-4B96-9E44-B6E5771FF480}" presName="conn2-1" presStyleLbl="parChTrans1D2" presStyleIdx="0" presStyleCnt="2"/>
      <dgm:spPr/>
      <dgm:t>
        <a:bodyPr/>
        <a:lstStyle/>
        <a:p>
          <a:endParaRPr lang="es-ES_tradnl"/>
        </a:p>
      </dgm:t>
    </dgm:pt>
    <dgm:pt modelId="{6CD041DB-1BCD-489A-BB03-938033CC1B7F}" type="pres">
      <dgm:prSet presAssocID="{5427F73F-316A-4B96-9E44-B6E5771FF480}" presName="connTx" presStyleLbl="parChTrans1D2" presStyleIdx="0" presStyleCnt="2"/>
      <dgm:spPr/>
      <dgm:t>
        <a:bodyPr/>
        <a:lstStyle/>
        <a:p>
          <a:endParaRPr lang="es-ES_tradnl"/>
        </a:p>
      </dgm:t>
    </dgm:pt>
    <dgm:pt modelId="{230115CC-1F7E-4385-A0E4-CAA3E45836B7}" type="pres">
      <dgm:prSet presAssocID="{20FE7034-FAE0-4C12-B03F-99E8DBBAB4CF}" presName="root2" presStyleCnt="0"/>
      <dgm:spPr/>
    </dgm:pt>
    <dgm:pt modelId="{5D37B7E6-19D2-4103-99E1-9945D569D582}" type="pres">
      <dgm:prSet presAssocID="{20FE7034-FAE0-4C12-B03F-99E8DBBAB4CF}" presName="LevelTwoTextNode" presStyleLbl="node2" presStyleIdx="0" presStyleCnt="2" custScaleX="71025" custScaleY="81978" custLinFactNeighborX="-7046" custLinFactNeighborY="-2322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C54CC2F-7A74-4A20-B8F2-9264F7F630BE}" type="pres">
      <dgm:prSet presAssocID="{20FE7034-FAE0-4C12-B03F-99E8DBBAB4CF}" presName="level3hierChild" presStyleCnt="0"/>
      <dgm:spPr/>
    </dgm:pt>
    <dgm:pt modelId="{5C933B68-FAF5-4834-8471-7ACEDF7B4D4A}" type="pres">
      <dgm:prSet presAssocID="{F497A9C2-9D56-4AC0-B03E-E95E3B87A2FA}" presName="conn2-1" presStyleLbl="parChTrans1D2" presStyleIdx="1" presStyleCnt="2"/>
      <dgm:spPr/>
      <dgm:t>
        <a:bodyPr/>
        <a:lstStyle/>
        <a:p>
          <a:endParaRPr lang="es-ES_tradnl"/>
        </a:p>
      </dgm:t>
    </dgm:pt>
    <dgm:pt modelId="{56C58034-CF9C-49EB-B9BB-EF5B16A861F9}" type="pres">
      <dgm:prSet presAssocID="{F497A9C2-9D56-4AC0-B03E-E95E3B87A2FA}" presName="connTx" presStyleLbl="parChTrans1D2" presStyleIdx="1" presStyleCnt="2"/>
      <dgm:spPr/>
      <dgm:t>
        <a:bodyPr/>
        <a:lstStyle/>
        <a:p>
          <a:endParaRPr lang="es-ES_tradnl"/>
        </a:p>
      </dgm:t>
    </dgm:pt>
    <dgm:pt modelId="{93CFAA9B-07FE-43EF-9D12-EAF61D878EB0}" type="pres">
      <dgm:prSet presAssocID="{8388312A-F567-401B-A3C4-F168AF315F63}" presName="root2" presStyleCnt="0"/>
      <dgm:spPr/>
    </dgm:pt>
    <dgm:pt modelId="{3DC11727-CEA8-4A19-AA82-3464EA9E54A9}" type="pres">
      <dgm:prSet presAssocID="{8388312A-F567-401B-A3C4-F168AF315F63}" presName="LevelTwoTextNode" presStyleLbl="node2" presStyleIdx="1" presStyleCnt="2" custScaleX="59143" custScaleY="83580" custLinFactNeighborX="-1645" custLinFactNeighborY="3211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50B49CE-6F10-4C6A-B118-4960398D2A40}" type="pres">
      <dgm:prSet presAssocID="{8388312A-F567-401B-A3C4-F168AF315F63}" presName="level3hierChild" presStyleCnt="0"/>
      <dgm:spPr/>
    </dgm:pt>
  </dgm:ptLst>
  <dgm:cxnLst>
    <dgm:cxn modelId="{0D11C29D-485F-4B56-9FFF-4E04496C4169}" type="presOf" srcId="{8388312A-F567-401B-A3C4-F168AF315F63}" destId="{3DC11727-CEA8-4A19-AA82-3464EA9E54A9}" srcOrd="0" destOrd="0" presId="urn:microsoft.com/office/officeart/2005/8/layout/hierarchy2"/>
    <dgm:cxn modelId="{3F810026-71EE-42F8-8EFE-9C2B7E42E96E}" type="presOf" srcId="{F497A9C2-9D56-4AC0-B03E-E95E3B87A2FA}" destId="{56C58034-CF9C-49EB-B9BB-EF5B16A861F9}" srcOrd="1" destOrd="0" presId="urn:microsoft.com/office/officeart/2005/8/layout/hierarchy2"/>
    <dgm:cxn modelId="{3273436E-DDBA-4D3E-877C-EFEAFD034938}" type="presOf" srcId="{F497A9C2-9D56-4AC0-B03E-E95E3B87A2FA}" destId="{5C933B68-FAF5-4834-8471-7ACEDF7B4D4A}" srcOrd="0" destOrd="0" presId="urn:microsoft.com/office/officeart/2005/8/layout/hierarchy2"/>
    <dgm:cxn modelId="{7864AE3F-031F-42F8-B70F-7F1A36279F42}" type="presOf" srcId="{888402A8-14D7-4081-A753-EFCF8491BC77}" destId="{85AEAB22-D521-4250-8C2B-BB521213737B}" srcOrd="0" destOrd="0" presId="urn:microsoft.com/office/officeart/2005/8/layout/hierarchy2"/>
    <dgm:cxn modelId="{1531C34A-A549-4AC3-AE8A-94F6FB7FBB9C}" srcId="{2FF42AEB-A48E-4FD6-8E7B-B45F4361B289}" destId="{888402A8-14D7-4081-A753-EFCF8491BC77}" srcOrd="0" destOrd="0" parTransId="{32BE210B-2A90-4E9E-9304-D683F8DEB46B}" sibTransId="{D0CB2D52-414D-4E69-A878-199D1D939983}"/>
    <dgm:cxn modelId="{A37E5415-D544-4FAC-BEB5-790270EA668C}" srcId="{888402A8-14D7-4081-A753-EFCF8491BC77}" destId="{8388312A-F567-401B-A3C4-F168AF315F63}" srcOrd="1" destOrd="0" parTransId="{F497A9C2-9D56-4AC0-B03E-E95E3B87A2FA}" sibTransId="{0846B647-9726-448A-B0B6-E4371FAD5673}"/>
    <dgm:cxn modelId="{FEBDB2A7-C3A7-4AD4-A195-8AB9DD166575}" type="presOf" srcId="{20FE7034-FAE0-4C12-B03F-99E8DBBAB4CF}" destId="{5D37B7E6-19D2-4103-99E1-9945D569D582}" srcOrd="0" destOrd="0" presId="urn:microsoft.com/office/officeart/2005/8/layout/hierarchy2"/>
    <dgm:cxn modelId="{DDB1ADA9-F302-47D8-A0AC-B08707BE1E3E}" type="presOf" srcId="{5427F73F-316A-4B96-9E44-B6E5771FF480}" destId="{717B7C55-0BEA-48F4-BDC5-E3813BCCB72B}" srcOrd="0" destOrd="0" presId="urn:microsoft.com/office/officeart/2005/8/layout/hierarchy2"/>
    <dgm:cxn modelId="{58BEBED4-D826-4B55-902B-ABFD6FC15FA8}" type="presOf" srcId="{5427F73F-316A-4B96-9E44-B6E5771FF480}" destId="{6CD041DB-1BCD-489A-BB03-938033CC1B7F}" srcOrd="1" destOrd="0" presId="urn:microsoft.com/office/officeart/2005/8/layout/hierarchy2"/>
    <dgm:cxn modelId="{3F763798-1855-4463-887E-7D27FC3B5C2D}" srcId="{888402A8-14D7-4081-A753-EFCF8491BC77}" destId="{20FE7034-FAE0-4C12-B03F-99E8DBBAB4CF}" srcOrd="0" destOrd="0" parTransId="{5427F73F-316A-4B96-9E44-B6E5771FF480}" sibTransId="{012AD008-C609-4033-8DB3-9C05C7EE98AA}"/>
    <dgm:cxn modelId="{B0C03D90-935D-418E-9904-6DF89FBBDD2E}" type="presOf" srcId="{2FF42AEB-A48E-4FD6-8E7B-B45F4361B289}" destId="{D991A5A3-8E32-419B-BA41-08D4F2821C19}" srcOrd="0" destOrd="0" presId="urn:microsoft.com/office/officeart/2005/8/layout/hierarchy2"/>
    <dgm:cxn modelId="{B63F1312-EA72-4D62-BD14-437BA73DE5CF}" type="presParOf" srcId="{D991A5A3-8E32-419B-BA41-08D4F2821C19}" destId="{2CB503C3-0902-4B67-98D9-5035C6AD7A12}" srcOrd="0" destOrd="0" presId="urn:microsoft.com/office/officeart/2005/8/layout/hierarchy2"/>
    <dgm:cxn modelId="{9168787E-7097-4C27-AA4E-DCF0D3241275}" type="presParOf" srcId="{2CB503C3-0902-4B67-98D9-5035C6AD7A12}" destId="{85AEAB22-D521-4250-8C2B-BB521213737B}" srcOrd="0" destOrd="0" presId="urn:microsoft.com/office/officeart/2005/8/layout/hierarchy2"/>
    <dgm:cxn modelId="{F1A5DCC3-0700-4F18-B60D-30FB017956F9}" type="presParOf" srcId="{2CB503C3-0902-4B67-98D9-5035C6AD7A12}" destId="{AAE4FC7F-82F4-435F-BAD7-0420A6035C08}" srcOrd="1" destOrd="0" presId="urn:microsoft.com/office/officeart/2005/8/layout/hierarchy2"/>
    <dgm:cxn modelId="{0B0F671F-B13C-4CB3-85FF-F8057DFB1BCE}" type="presParOf" srcId="{AAE4FC7F-82F4-435F-BAD7-0420A6035C08}" destId="{717B7C55-0BEA-48F4-BDC5-E3813BCCB72B}" srcOrd="0" destOrd="0" presId="urn:microsoft.com/office/officeart/2005/8/layout/hierarchy2"/>
    <dgm:cxn modelId="{E54F2A78-B1F1-477A-9C3B-D835F5B73070}" type="presParOf" srcId="{717B7C55-0BEA-48F4-BDC5-E3813BCCB72B}" destId="{6CD041DB-1BCD-489A-BB03-938033CC1B7F}" srcOrd="0" destOrd="0" presId="urn:microsoft.com/office/officeart/2005/8/layout/hierarchy2"/>
    <dgm:cxn modelId="{AE6D804C-A21B-4F85-B0FC-C162334055B6}" type="presParOf" srcId="{AAE4FC7F-82F4-435F-BAD7-0420A6035C08}" destId="{230115CC-1F7E-4385-A0E4-CAA3E45836B7}" srcOrd="1" destOrd="0" presId="urn:microsoft.com/office/officeart/2005/8/layout/hierarchy2"/>
    <dgm:cxn modelId="{402874E0-EA21-49B7-9E62-4DEAC8D47BAB}" type="presParOf" srcId="{230115CC-1F7E-4385-A0E4-CAA3E45836B7}" destId="{5D37B7E6-19D2-4103-99E1-9945D569D582}" srcOrd="0" destOrd="0" presId="urn:microsoft.com/office/officeart/2005/8/layout/hierarchy2"/>
    <dgm:cxn modelId="{37F5AF2F-51F6-443C-9659-1D451DDC29B2}" type="presParOf" srcId="{230115CC-1F7E-4385-A0E4-CAA3E45836B7}" destId="{BC54CC2F-7A74-4A20-B8F2-9264F7F630BE}" srcOrd="1" destOrd="0" presId="urn:microsoft.com/office/officeart/2005/8/layout/hierarchy2"/>
    <dgm:cxn modelId="{A01E419C-A5CB-4B05-B68B-673CEA80A29D}" type="presParOf" srcId="{AAE4FC7F-82F4-435F-BAD7-0420A6035C08}" destId="{5C933B68-FAF5-4834-8471-7ACEDF7B4D4A}" srcOrd="2" destOrd="0" presId="urn:microsoft.com/office/officeart/2005/8/layout/hierarchy2"/>
    <dgm:cxn modelId="{5A645AD0-5AAB-4EBF-92FC-208003744EA7}" type="presParOf" srcId="{5C933B68-FAF5-4834-8471-7ACEDF7B4D4A}" destId="{56C58034-CF9C-49EB-B9BB-EF5B16A861F9}" srcOrd="0" destOrd="0" presId="urn:microsoft.com/office/officeart/2005/8/layout/hierarchy2"/>
    <dgm:cxn modelId="{186D40D8-18BB-49AA-9D11-AF527520C6B7}" type="presParOf" srcId="{AAE4FC7F-82F4-435F-BAD7-0420A6035C08}" destId="{93CFAA9B-07FE-43EF-9D12-EAF61D878EB0}" srcOrd="3" destOrd="0" presId="urn:microsoft.com/office/officeart/2005/8/layout/hierarchy2"/>
    <dgm:cxn modelId="{F29B3BE0-3F08-4902-99C1-8A606C436918}" type="presParOf" srcId="{93CFAA9B-07FE-43EF-9D12-EAF61D878EB0}" destId="{3DC11727-CEA8-4A19-AA82-3464EA9E54A9}" srcOrd="0" destOrd="0" presId="urn:microsoft.com/office/officeart/2005/8/layout/hierarchy2"/>
    <dgm:cxn modelId="{3608D99C-F381-4F4E-ABC4-574E6A80CD90}" type="presParOf" srcId="{93CFAA9B-07FE-43EF-9D12-EAF61D878EB0}" destId="{450B49CE-6F10-4C6A-B118-4960398D2A40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42AEB-A48E-4FD6-8E7B-B45F4361B289}" type="doc">
      <dgm:prSet loTypeId="urn:microsoft.com/office/officeart/2005/8/layout/hierarchy2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888402A8-14D7-4081-A753-EFCF8491BC77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endParaRPr lang="es-VE" sz="1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1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1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1400" dirty="0" smtClean="0">
            <a:latin typeface="Arial" pitchFamily="34" charset="0"/>
            <a:cs typeface="Arial" pitchFamily="34" charset="0"/>
          </a:endParaRPr>
        </a:p>
        <a:p>
          <a:pPr algn="r"/>
          <a:endParaRPr lang="es-VE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es-VE" sz="1600" b="1" dirty="0" smtClean="0">
            <a:latin typeface="Arial" pitchFamily="34" charset="0"/>
            <a:cs typeface="Arial" pitchFamily="34" charset="0"/>
          </a:endParaRPr>
        </a:p>
        <a:p>
          <a:pPr algn="ctr"/>
          <a:endParaRPr lang="es-VE" sz="1600" b="1" dirty="0" smtClean="0">
            <a:latin typeface="Arial" pitchFamily="34" charset="0"/>
            <a:cs typeface="Arial" pitchFamily="34" charset="0"/>
          </a:endParaRPr>
        </a:p>
        <a:p>
          <a:pPr algn="ctr"/>
          <a:endParaRPr lang="es-VE" sz="1600" b="1" dirty="0" smtClean="0">
            <a:latin typeface="Arial" pitchFamily="34" charset="0"/>
            <a:cs typeface="Arial" pitchFamily="34" charset="0"/>
          </a:endParaRPr>
        </a:p>
        <a:p>
          <a:pPr algn="r"/>
          <a:r>
            <a:rPr lang="es-VE" sz="2400" b="1" dirty="0" smtClean="0">
              <a:latin typeface="Arial" pitchFamily="34" charset="0"/>
              <a:cs typeface="Arial" pitchFamily="34" charset="0"/>
            </a:rPr>
            <a:t>Registro das </a:t>
          </a:r>
          <a:r>
            <a:rPr lang="es-VE" sz="2400" b="1" dirty="0" err="1" smtClean="0">
              <a:latin typeface="Arial" pitchFamily="34" charset="0"/>
              <a:cs typeface="Arial" pitchFamily="34" charset="0"/>
            </a:rPr>
            <a:t>informações</a:t>
          </a:r>
          <a:endParaRPr lang="es-ES_tradnl" sz="2400" b="1" dirty="0">
            <a:latin typeface="Arial" pitchFamily="34" charset="0"/>
            <a:cs typeface="Arial" pitchFamily="34" charset="0"/>
          </a:endParaRPr>
        </a:p>
      </dgm:t>
    </dgm:pt>
    <dgm:pt modelId="{32BE210B-2A90-4E9E-9304-D683F8DEB46B}" type="parTrans" cxnId="{1531C34A-A549-4AC3-AE8A-94F6FB7FBB9C}">
      <dgm:prSet/>
      <dgm:spPr/>
      <dgm:t>
        <a:bodyPr/>
        <a:lstStyle/>
        <a:p>
          <a:endParaRPr lang="es-ES_tradnl"/>
        </a:p>
      </dgm:t>
    </dgm:pt>
    <dgm:pt modelId="{D0CB2D52-414D-4E69-A878-199D1D939983}" type="sibTrans" cxnId="{1531C34A-A549-4AC3-AE8A-94F6FB7FBB9C}">
      <dgm:prSet/>
      <dgm:spPr/>
      <dgm:t>
        <a:bodyPr/>
        <a:lstStyle/>
        <a:p>
          <a:endParaRPr lang="es-ES_tradnl"/>
        </a:p>
      </dgm:t>
    </dgm:pt>
    <dgm:pt modelId="{20FE7034-FAE0-4C12-B03F-99E8DBBAB4CF}">
      <dgm:prSet phldrT="[Texto]" custT="1"/>
      <dgm:spPr/>
      <dgm:t>
        <a:bodyPr/>
        <a:lstStyle/>
        <a:p>
          <a:r>
            <a:rPr lang="es-VE" sz="2800" dirty="0" err="1" smtClean="0">
              <a:latin typeface="Arial" pitchFamily="34" charset="0"/>
              <a:cs typeface="Arial" pitchFamily="34" charset="0"/>
            </a:rPr>
            <a:t>Citopatológico</a:t>
          </a:r>
          <a:endParaRPr lang="es-ES_tradnl" sz="2800" dirty="0">
            <a:latin typeface="Arial" pitchFamily="34" charset="0"/>
            <a:cs typeface="Arial" pitchFamily="34" charset="0"/>
          </a:endParaRPr>
        </a:p>
      </dgm:t>
    </dgm:pt>
    <dgm:pt modelId="{5427F73F-316A-4B96-9E44-B6E5771FF480}" type="parTrans" cxnId="{3F763798-1855-4463-887E-7D27FC3B5C2D}">
      <dgm:prSet/>
      <dgm:spPr/>
      <dgm:t>
        <a:bodyPr/>
        <a:lstStyle/>
        <a:p>
          <a:endParaRPr lang="es-ES_tradnl"/>
        </a:p>
      </dgm:t>
    </dgm:pt>
    <dgm:pt modelId="{012AD008-C609-4033-8DB3-9C05C7EE98AA}" type="sibTrans" cxnId="{3F763798-1855-4463-887E-7D27FC3B5C2D}">
      <dgm:prSet/>
      <dgm:spPr/>
      <dgm:t>
        <a:bodyPr/>
        <a:lstStyle/>
        <a:p>
          <a:endParaRPr lang="es-ES_tradnl"/>
        </a:p>
      </dgm:t>
    </dgm:pt>
    <dgm:pt modelId="{8388312A-F567-401B-A3C4-F168AF315F63}">
      <dgm:prSet phldrT="[Texto]" custT="1"/>
      <dgm:spPr/>
      <dgm:t>
        <a:bodyPr/>
        <a:lstStyle/>
        <a:p>
          <a:r>
            <a:rPr lang="es-VE" sz="2800" dirty="0" err="1" smtClean="0">
              <a:latin typeface="Arial" pitchFamily="34" charset="0"/>
              <a:cs typeface="Arial" pitchFamily="34" charset="0"/>
            </a:rPr>
            <a:t>Mamografia</a:t>
          </a:r>
          <a:endParaRPr lang="es-ES_tradnl" sz="2800" dirty="0">
            <a:latin typeface="Arial" pitchFamily="34" charset="0"/>
            <a:cs typeface="Arial" pitchFamily="34" charset="0"/>
          </a:endParaRPr>
        </a:p>
      </dgm:t>
    </dgm:pt>
    <dgm:pt modelId="{F497A9C2-9D56-4AC0-B03E-E95E3B87A2FA}" type="parTrans" cxnId="{A37E5415-D544-4FAC-BEB5-790270EA668C}">
      <dgm:prSet/>
      <dgm:spPr/>
      <dgm:t>
        <a:bodyPr/>
        <a:lstStyle/>
        <a:p>
          <a:endParaRPr lang="es-ES_tradnl"/>
        </a:p>
      </dgm:t>
    </dgm:pt>
    <dgm:pt modelId="{0846B647-9726-448A-B0B6-E4371FAD5673}" type="sibTrans" cxnId="{A37E5415-D544-4FAC-BEB5-790270EA668C}">
      <dgm:prSet/>
      <dgm:spPr/>
      <dgm:t>
        <a:bodyPr/>
        <a:lstStyle/>
        <a:p>
          <a:endParaRPr lang="es-ES_tradnl"/>
        </a:p>
      </dgm:t>
    </dgm:pt>
    <dgm:pt modelId="{D991A5A3-8E32-419B-BA41-08D4F2821C19}" type="pres">
      <dgm:prSet presAssocID="{2FF42AEB-A48E-4FD6-8E7B-B45F4361B2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CB503C3-0902-4B67-98D9-5035C6AD7A12}" type="pres">
      <dgm:prSet presAssocID="{888402A8-14D7-4081-A753-EFCF8491BC77}" presName="root1" presStyleCnt="0"/>
      <dgm:spPr/>
    </dgm:pt>
    <dgm:pt modelId="{85AEAB22-D521-4250-8C2B-BB521213737B}" type="pres">
      <dgm:prSet presAssocID="{888402A8-14D7-4081-A753-EFCF8491BC77}" presName="LevelOneTextNode" presStyleLbl="node0" presStyleIdx="0" presStyleCnt="1" custScaleX="92459" custScaleY="155449" custLinFactNeighborX="-836" custLinFactNeighborY="28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AE4FC7F-82F4-435F-BAD7-0420A6035C08}" type="pres">
      <dgm:prSet presAssocID="{888402A8-14D7-4081-A753-EFCF8491BC77}" presName="level2hierChild" presStyleCnt="0"/>
      <dgm:spPr/>
    </dgm:pt>
    <dgm:pt modelId="{717B7C55-0BEA-48F4-BDC5-E3813BCCB72B}" type="pres">
      <dgm:prSet presAssocID="{5427F73F-316A-4B96-9E44-B6E5771FF480}" presName="conn2-1" presStyleLbl="parChTrans1D2" presStyleIdx="0" presStyleCnt="2"/>
      <dgm:spPr/>
      <dgm:t>
        <a:bodyPr/>
        <a:lstStyle/>
        <a:p>
          <a:endParaRPr lang="es-ES_tradnl"/>
        </a:p>
      </dgm:t>
    </dgm:pt>
    <dgm:pt modelId="{6CD041DB-1BCD-489A-BB03-938033CC1B7F}" type="pres">
      <dgm:prSet presAssocID="{5427F73F-316A-4B96-9E44-B6E5771FF480}" presName="connTx" presStyleLbl="parChTrans1D2" presStyleIdx="0" presStyleCnt="2"/>
      <dgm:spPr/>
      <dgm:t>
        <a:bodyPr/>
        <a:lstStyle/>
        <a:p>
          <a:endParaRPr lang="es-ES_tradnl"/>
        </a:p>
      </dgm:t>
    </dgm:pt>
    <dgm:pt modelId="{230115CC-1F7E-4385-A0E4-CAA3E45836B7}" type="pres">
      <dgm:prSet presAssocID="{20FE7034-FAE0-4C12-B03F-99E8DBBAB4CF}" presName="root2" presStyleCnt="0"/>
      <dgm:spPr/>
    </dgm:pt>
    <dgm:pt modelId="{5D37B7E6-19D2-4103-99E1-9945D569D582}" type="pres">
      <dgm:prSet presAssocID="{20FE7034-FAE0-4C12-B03F-99E8DBBAB4CF}" presName="LevelTwoTextNode" presStyleLbl="node2" presStyleIdx="0" presStyleCnt="2" custScaleX="71499" custScaleY="50309" custLinFactNeighborX="-7046" custLinFactNeighborY="-2322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C54CC2F-7A74-4A20-B8F2-9264F7F630BE}" type="pres">
      <dgm:prSet presAssocID="{20FE7034-FAE0-4C12-B03F-99E8DBBAB4CF}" presName="level3hierChild" presStyleCnt="0"/>
      <dgm:spPr/>
    </dgm:pt>
    <dgm:pt modelId="{5C933B68-FAF5-4834-8471-7ACEDF7B4D4A}" type="pres">
      <dgm:prSet presAssocID="{F497A9C2-9D56-4AC0-B03E-E95E3B87A2FA}" presName="conn2-1" presStyleLbl="parChTrans1D2" presStyleIdx="1" presStyleCnt="2"/>
      <dgm:spPr/>
      <dgm:t>
        <a:bodyPr/>
        <a:lstStyle/>
        <a:p>
          <a:endParaRPr lang="es-ES_tradnl"/>
        </a:p>
      </dgm:t>
    </dgm:pt>
    <dgm:pt modelId="{56C58034-CF9C-49EB-B9BB-EF5B16A861F9}" type="pres">
      <dgm:prSet presAssocID="{F497A9C2-9D56-4AC0-B03E-E95E3B87A2FA}" presName="connTx" presStyleLbl="parChTrans1D2" presStyleIdx="1" presStyleCnt="2"/>
      <dgm:spPr/>
      <dgm:t>
        <a:bodyPr/>
        <a:lstStyle/>
        <a:p>
          <a:endParaRPr lang="es-ES_tradnl"/>
        </a:p>
      </dgm:t>
    </dgm:pt>
    <dgm:pt modelId="{93CFAA9B-07FE-43EF-9D12-EAF61D878EB0}" type="pres">
      <dgm:prSet presAssocID="{8388312A-F567-401B-A3C4-F168AF315F63}" presName="root2" presStyleCnt="0"/>
      <dgm:spPr/>
    </dgm:pt>
    <dgm:pt modelId="{3DC11727-CEA8-4A19-AA82-3464EA9E54A9}" type="pres">
      <dgm:prSet presAssocID="{8388312A-F567-401B-A3C4-F168AF315F63}" presName="LevelTwoTextNode" presStyleLbl="node2" presStyleIdx="1" presStyleCnt="2" custScaleX="60518" custScaleY="39360" custLinFactNeighborX="-1028" custLinFactNeighborY="2781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50B49CE-6F10-4C6A-B118-4960398D2A40}" type="pres">
      <dgm:prSet presAssocID="{8388312A-F567-401B-A3C4-F168AF315F63}" presName="level3hierChild" presStyleCnt="0"/>
      <dgm:spPr/>
    </dgm:pt>
  </dgm:ptLst>
  <dgm:cxnLst>
    <dgm:cxn modelId="{94E7DD4A-A71C-4FB5-98D0-05E38B532904}" type="presOf" srcId="{2FF42AEB-A48E-4FD6-8E7B-B45F4361B289}" destId="{D991A5A3-8E32-419B-BA41-08D4F2821C19}" srcOrd="0" destOrd="0" presId="urn:microsoft.com/office/officeart/2005/8/layout/hierarchy2"/>
    <dgm:cxn modelId="{000D48F6-BF51-4A5F-81A4-64D7B519B42F}" type="presOf" srcId="{F497A9C2-9D56-4AC0-B03E-E95E3B87A2FA}" destId="{56C58034-CF9C-49EB-B9BB-EF5B16A861F9}" srcOrd="1" destOrd="0" presId="urn:microsoft.com/office/officeart/2005/8/layout/hierarchy2"/>
    <dgm:cxn modelId="{EDA2F9E9-EDBB-417E-BB8C-1322BC07EC3E}" type="presOf" srcId="{888402A8-14D7-4081-A753-EFCF8491BC77}" destId="{85AEAB22-D521-4250-8C2B-BB521213737B}" srcOrd="0" destOrd="0" presId="urn:microsoft.com/office/officeart/2005/8/layout/hierarchy2"/>
    <dgm:cxn modelId="{A29D46C5-215C-46D6-8AF8-E981B30CF6B8}" type="presOf" srcId="{F497A9C2-9D56-4AC0-B03E-E95E3B87A2FA}" destId="{5C933B68-FAF5-4834-8471-7ACEDF7B4D4A}" srcOrd="0" destOrd="0" presId="urn:microsoft.com/office/officeart/2005/8/layout/hierarchy2"/>
    <dgm:cxn modelId="{8FF252E8-8CD2-4E82-9941-79F1FD233C53}" type="presOf" srcId="{5427F73F-316A-4B96-9E44-B6E5771FF480}" destId="{6CD041DB-1BCD-489A-BB03-938033CC1B7F}" srcOrd="1" destOrd="0" presId="urn:microsoft.com/office/officeart/2005/8/layout/hierarchy2"/>
    <dgm:cxn modelId="{1531C34A-A549-4AC3-AE8A-94F6FB7FBB9C}" srcId="{2FF42AEB-A48E-4FD6-8E7B-B45F4361B289}" destId="{888402A8-14D7-4081-A753-EFCF8491BC77}" srcOrd="0" destOrd="0" parTransId="{32BE210B-2A90-4E9E-9304-D683F8DEB46B}" sibTransId="{D0CB2D52-414D-4E69-A878-199D1D939983}"/>
    <dgm:cxn modelId="{E8F08473-F486-4341-8244-AC0A8B56E552}" type="presOf" srcId="{8388312A-F567-401B-A3C4-F168AF315F63}" destId="{3DC11727-CEA8-4A19-AA82-3464EA9E54A9}" srcOrd="0" destOrd="0" presId="urn:microsoft.com/office/officeart/2005/8/layout/hierarchy2"/>
    <dgm:cxn modelId="{A37E5415-D544-4FAC-BEB5-790270EA668C}" srcId="{888402A8-14D7-4081-A753-EFCF8491BC77}" destId="{8388312A-F567-401B-A3C4-F168AF315F63}" srcOrd="1" destOrd="0" parTransId="{F497A9C2-9D56-4AC0-B03E-E95E3B87A2FA}" sibTransId="{0846B647-9726-448A-B0B6-E4371FAD5673}"/>
    <dgm:cxn modelId="{4040AE26-E4C4-4ACB-BA70-6578060DE901}" type="presOf" srcId="{5427F73F-316A-4B96-9E44-B6E5771FF480}" destId="{717B7C55-0BEA-48F4-BDC5-E3813BCCB72B}" srcOrd="0" destOrd="0" presId="urn:microsoft.com/office/officeart/2005/8/layout/hierarchy2"/>
    <dgm:cxn modelId="{620EE37C-02D6-45B5-B215-FB247F886B18}" type="presOf" srcId="{20FE7034-FAE0-4C12-B03F-99E8DBBAB4CF}" destId="{5D37B7E6-19D2-4103-99E1-9945D569D582}" srcOrd="0" destOrd="0" presId="urn:microsoft.com/office/officeart/2005/8/layout/hierarchy2"/>
    <dgm:cxn modelId="{3F763798-1855-4463-887E-7D27FC3B5C2D}" srcId="{888402A8-14D7-4081-A753-EFCF8491BC77}" destId="{20FE7034-FAE0-4C12-B03F-99E8DBBAB4CF}" srcOrd="0" destOrd="0" parTransId="{5427F73F-316A-4B96-9E44-B6E5771FF480}" sibTransId="{012AD008-C609-4033-8DB3-9C05C7EE98AA}"/>
    <dgm:cxn modelId="{9690C021-5C45-4EAB-AC8E-795E35658478}" type="presParOf" srcId="{D991A5A3-8E32-419B-BA41-08D4F2821C19}" destId="{2CB503C3-0902-4B67-98D9-5035C6AD7A12}" srcOrd="0" destOrd="0" presId="urn:microsoft.com/office/officeart/2005/8/layout/hierarchy2"/>
    <dgm:cxn modelId="{D1D47E18-36E2-4A33-B779-7AE33A797FA4}" type="presParOf" srcId="{2CB503C3-0902-4B67-98D9-5035C6AD7A12}" destId="{85AEAB22-D521-4250-8C2B-BB521213737B}" srcOrd="0" destOrd="0" presId="urn:microsoft.com/office/officeart/2005/8/layout/hierarchy2"/>
    <dgm:cxn modelId="{5F2FADF8-5C7F-4C69-A789-A042C1B5D827}" type="presParOf" srcId="{2CB503C3-0902-4B67-98D9-5035C6AD7A12}" destId="{AAE4FC7F-82F4-435F-BAD7-0420A6035C08}" srcOrd="1" destOrd="0" presId="urn:microsoft.com/office/officeart/2005/8/layout/hierarchy2"/>
    <dgm:cxn modelId="{3941F0D9-34AB-479F-9A2B-A21E399EAECF}" type="presParOf" srcId="{AAE4FC7F-82F4-435F-BAD7-0420A6035C08}" destId="{717B7C55-0BEA-48F4-BDC5-E3813BCCB72B}" srcOrd="0" destOrd="0" presId="urn:microsoft.com/office/officeart/2005/8/layout/hierarchy2"/>
    <dgm:cxn modelId="{07E9F470-B296-4508-880A-70504FD84F68}" type="presParOf" srcId="{717B7C55-0BEA-48F4-BDC5-E3813BCCB72B}" destId="{6CD041DB-1BCD-489A-BB03-938033CC1B7F}" srcOrd="0" destOrd="0" presId="urn:microsoft.com/office/officeart/2005/8/layout/hierarchy2"/>
    <dgm:cxn modelId="{538AE167-E4B3-4DDE-AF07-C6144873DA89}" type="presParOf" srcId="{AAE4FC7F-82F4-435F-BAD7-0420A6035C08}" destId="{230115CC-1F7E-4385-A0E4-CAA3E45836B7}" srcOrd="1" destOrd="0" presId="urn:microsoft.com/office/officeart/2005/8/layout/hierarchy2"/>
    <dgm:cxn modelId="{F2AAA068-312A-4902-87DB-6B8A60475FB6}" type="presParOf" srcId="{230115CC-1F7E-4385-A0E4-CAA3E45836B7}" destId="{5D37B7E6-19D2-4103-99E1-9945D569D582}" srcOrd="0" destOrd="0" presId="urn:microsoft.com/office/officeart/2005/8/layout/hierarchy2"/>
    <dgm:cxn modelId="{20CE237D-A799-4476-AF06-92066164A812}" type="presParOf" srcId="{230115CC-1F7E-4385-A0E4-CAA3E45836B7}" destId="{BC54CC2F-7A74-4A20-B8F2-9264F7F630BE}" srcOrd="1" destOrd="0" presId="urn:microsoft.com/office/officeart/2005/8/layout/hierarchy2"/>
    <dgm:cxn modelId="{4AC1D9D5-47FA-4B14-8356-8F78FAA406DD}" type="presParOf" srcId="{AAE4FC7F-82F4-435F-BAD7-0420A6035C08}" destId="{5C933B68-FAF5-4834-8471-7ACEDF7B4D4A}" srcOrd="2" destOrd="0" presId="urn:microsoft.com/office/officeart/2005/8/layout/hierarchy2"/>
    <dgm:cxn modelId="{7096E56B-097C-4773-A520-2A3A7993A839}" type="presParOf" srcId="{5C933B68-FAF5-4834-8471-7ACEDF7B4D4A}" destId="{56C58034-CF9C-49EB-B9BB-EF5B16A861F9}" srcOrd="0" destOrd="0" presId="urn:microsoft.com/office/officeart/2005/8/layout/hierarchy2"/>
    <dgm:cxn modelId="{7B336D95-95F0-48AD-B213-23D084B58367}" type="presParOf" srcId="{AAE4FC7F-82F4-435F-BAD7-0420A6035C08}" destId="{93CFAA9B-07FE-43EF-9D12-EAF61D878EB0}" srcOrd="3" destOrd="0" presId="urn:microsoft.com/office/officeart/2005/8/layout/hierarchy2"/>
    <dgm:cxn modelId="{3D9DA61A-D49C-44FB-A55D-A8E1E5AFAEA6}" type="presParOf" srcId="{93CFAA9B-07FE-43EF-9D12-EAF61D878EB0}" destId="{3DC11727-CEA8-4A19-AA82-3464EA9E54A9}" srcOrd="0" destOrd="0" presId="urn:microsoft.com/office/officeart/2005/8/layout/hierarchy2"/>
    <dgm:cxn modelId="{80ADE6CF-9FB9-4286-A221-6AE9421C1F85}" type="presParOf" srcId="{93CFAA9B-07FE-43EF-9D12-EAF61D878EB0}" destId="{450B49CE-6F10-4C6A-B118-4960398D2A4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887A-2F44-4786-B9EC-14B0C8CF1670}" type="datetimeFigureOut">
              <a:rPr lang="es-ES_tradnl" smtClean="0"/>
              <a:pPr/>
              <a:t>13/08/2015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5D8C4-18F4-4512-AF96-B3E3FD3069B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5D8C4-18F4-4512-AF96-B3E3FD3069B8}" type="slidenum">
              <a:rPr lang="es-ES_tradnl" smtClean="0"/>
              <a:pPr/>
              <a:t>21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13/08/2015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928669"/>
            <a:ext cx="7072362" cy="142876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</a:t>
            </a: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Federal de Pelotas</a:t>
            </a:r>
            <a:b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Especialização</a:t>
            </a: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</a:t>
            </a: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F</a:t>
            </a:r>
            <a:r>
              <a:rPr lang="es-VE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amília</a:t>
            </a:r>
            <a:r>
              <a:rPr lang="es-VE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VE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_tradnl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7772400" cy="1071570"/>
          </a:xfrm>
        </p:spPr>
        <p:txBody>
          <a:bodyPr>
            <a:no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Melhoria da prevenção e detecção do câncer de colo uterino e do câncer de mama, na UBS Centro, São Sebastião do Caí/RS</a:t>
            </a:r>
            <a:endParaRPr lang="es-ES_tradnl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Imagem 1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"/>
            <a:ext cx="150016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3" descr="541803_321830107928344_1645924286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890"/>
            <a:ext cx="1428728" cy="11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714752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39750" algn="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Juana Silvia Ruiz </a:t>
            </a:r>
            <a:r>
              <a:rPr lang="pt-BR" sz="2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Hechavarría</a:t>
            </a:r>
            <a:endParaRPr lang="pt-BR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39750" algn="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Orientador: </a:t>
            </a:r>
            <a:r>
              <a:rPr lang="pt-BR" sz="2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Deison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Fernando Frederico</a:t>
            </a:r>
            <a:endParaRPr lang="es-ES_tradnl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Pelotas, 21 de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agosto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2015.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_tradnl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3757610" cy="114300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com amostras satisfatórias do exame </a:t>
            </a:r>
            <a:r>
              <a:rPr lang="pt-BR" sz="8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colo do útero.</a:t>
            </a:r>
            <a:endParaRPr lang="es-ES_tradnl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000628" y="5357826"/>
            <a:ext cx="3786214" cy="12144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endParaRPr lang="pt-BR" sz="20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com exame cito patológico alterado que não retornaram para conhecer resultado.</a:t>
            </a:r>
            <a:endParaRPr lang="es-ES_tradnl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2"/>
          </p:nvPr>
        </p:nvGraphicFramePr>
        <p:xfrm>
          <a:off x="457200" y="1285859"/>
          <a:ext cx="4040188" cy="400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Espaço Reservado para Conteúdo 11"/>
          <p:cNvGraphicFramePr>
            <a:graphicFrameLocks noGrp="1"/>
          </p:cNvGraphicFramePr>
          <p:nvPr>
            <p:ph sz="quarter" idx="4"/>
          </p:nvPr>
        </p:nvGraphicFramePr>
        <p:xfrm>
          <a:off x="4645025" y="1428736"/>
          <a:ext cx="4041775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Objetivo-Metas</a:t>
            </a:r>
            <a:endParaRPr lang="es-ES_tradnl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BR" sz="10800" dirty="0" smtClean="0">
                <a:latin typeface="Arial" pitchFamily="34" charset="0"/>
                <a:cs typeface="Arial" pitchFamily="34" charset="0"/>
              </a:rPr>
              <a:t>Objetivo:Melhorar a adesão das mulheres à realização de exame </a:t>
            </a:r>
            <a:r>
              <a:rPr lang="pt-BR" sz="108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10800" dirty="0" smtClean="0">
                <a:latin typeface="Arial" pitchFamily="34" charset="0"/>
                <a:cs typeface="Arial" pitchFamily="34" charset="0"/>
              </a:rPr>
              <a:t> de colo de útero e mamografia.</a:t>
            </a:r>
          </a:p>
          <a:p>
            <a:pPr algn="just">
              <a:buNone/>
            </a:pPr>
            <a:endParaRPr lang="pt-BR" sz="10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0800" dirty="0" smtClean="0">
                <a:latin typeface="Arial" pitchFamily="34" charset="0"/>
                <a:cs typeface="Arial" pitchFamily="34" charset="0"/>
              </a:rPr>
              <a:t>Metas:</a:t>
            </a:r>
          </a:p>
          <a:p>
            <a:pPr algn="just"/>
            <a:r>
              <a:rPr lang="pt-BR" sz="10800" dirty="0" smtClean="0">
                <a:latin typeface="Arial" pitchFamily="34" charset="0"/>
                <a:cs typeface="Arial" pitchFamily="34" charset="0"/>
              </a:rPr>
              <a:t>Identificar 100% das mulheres com mamografia alterada sem acompanhamento pela unidade de saúde. </a:t>
            </a:r>
          </a:p>
          <a:p>
            <a:pPr algn="just">
              <a:buNone/>
            </a:pPr>
            <a:endParaRPr lang="es-ES_tradnl" sz="10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0800" dirty="0" smtClean="0">
                <a:latin typeface="Arial" pitchFamily="34" charset="0"/>
                <a:cs typeface="Arial" pitchFamily="34" charset="0"/>
              </a:rPr>
              <a:t>Realizar busca ativa em 100% de mulheres com exame </a:t>
            </a:r>
            <a:r>
              <a:rPr lang="pt-BR" sz="108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10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0800" dirty="0" err="1" smtClean="0">
                <a:latin typeface="Arial" pitchFamily="34" charset="0"/>
                <a:cs typeface="Arial" pitchFamily="34" charset="0"/>
              </a:rPr>
              <a:t>mamografía</a:t>
            </a:r>
            <a:r>
              <a:rPr lang="pt-BR" sz="10800" dirty="0" smtClean="0">
                <a:latin typeface="Arial" pitchFamily="34" charset="0"/>
                <a:cs typeface="Arial" pitchFamily="34" charset="0"/>
              </a:rPr>
              <a:t> alterado sem acompanhamento pela unidade de saúde.</a:t>
            </a:r>
          </a:p>
          <a:p>
            <a:pPr algn="just">
              <a:buNone/>
            </a:pPr>
            <a:endParaRPr lang="es-ES_tradnl" sz="10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_tradnl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/>
          <a:lstStyle/>
          <a:p>
            <a:endParaRPr lang="es-VE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00298" y="5429264"/>
            <a:ext cx="6000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Proporção de mulheres com exame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alterado que não retornaram para conhecer resultado e foi feita busca ativa 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857224" y="1500174"/>
          <a:ext cx="750099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_tradnl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3757610" cy="13573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com mamografia alterada que não retornaram para conhecer o resultado.</a:t>
            </a:r>
            <a:endParaRPr lang="es-ES_tradnl" sz="8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3438" y="5286388"/>
            <a:ext cx="4143404" cy="13573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endParaRPr lang="pt-BR" sz="20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com mamografia alterada que não retornaram para conhecer o resultado e  foi feita busca ativa</a:t>
            </a:r>
            <a:endParaRPr lang="es-ES_tradnl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500034" y="1000108"/>
          <a:ext cx="400052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842094"/>
          </a:xfrm>
        </p:spPr>
        <p:txBody>
          <a:bodyPr/>
          <a:lstStyle/>
          <a:p>
            <a:endParaRPr lang="es-ES_tradnl"/>
          </a:p>
        </p:txBody>
      </p:sp>
      <p:graphicFrame>
        <p:nvGraphicFramePr>
          <p:cNvPr id="11" name="Gráfico 10"/>
          <p:cNvGraphicFramePr/>
          <p:nvPr/>
        </p:nvGraphicFramePr>
        <p:xfrm>
          <a:off x="4643438" y="1428736"/>
          <a:ext cx="400052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Objetivo-Metas</a:t>
            </a:r>
            <a:endParaRPr lang="es-ES_tradnl" sz="4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_tradnl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0906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com registro adequado do exame cito patológico do colo do útero.</a:t>
            </a:r>
            <a:endParaRPr lang="es-ES_tradnl" sz="8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29190" y="5410200"/>
            <a:ext cx="3757611" cy="10906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com registro adequado da mamografia.</a:t>
            </a:r>
            <a:endParaRPr lang="es-ES_tradnl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2"/>
          </p:nvPr>
        </p:nvGraphicFramePr>
        <p:xfrm>
          <a:off x="457200" y="1571612"/>
          <a:ext cx="4040188" cy="38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1000109"/>
          <a:ext cx="4041775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Objetivo-Metas</a:t>
            </a:r>
            <a:endParaRPr lang="es-ES_tradnl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2900" dirty="0" smtClean="0">
                <a:latin typeface="Arial" pitchFamily="34" charset="0"/>
                <a:cs typeface="Arial" pitchFamily="34" charset="0"/>
              </a:rPr>
              <a:t>Objetivo: Mapear as mulheres de risco para câncer de colo de útero e de mama.</a:t>
            </a:r>
          </a:p>
          <a:p>
            <a:pPr algn="just">
              <a:buNone/>
            </a:pPr>
            <a:endParaRPr lang="es-ES_tradnl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Metas:</a:t>
            </a:r>
          </a:p>
          <a:p>
            <a:pPr algn="just"/>
            <a:r>
              <a:rPr lang="pt-BR" sz="2900" dirty="0" smtClean="0">
                <a:latin typeface="Arial" pitchFamily="34" charset="0"/>
                <a:cs typeface="Arial" pitchFamily="34" charset="0"/>
              </a:rPr>
              <a:t>Pesquisar sinais de alerta para câncer de colo de útero em 100% das mulheres entre 25 e 64 anos </a:t>
            </a:r>
          </a:p>
          <a:p>
            <a:pPr algn="just">
              <a:buNone/>
            </a:pPr>
            <a:endParaRPr lang="es-ES_tradnl" sz="2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900" dirty="0" smtClean="0">
                <a:latin typeface="Arial" pitchFamily="34" charset="0"/>
                <a:cs typeface="Arial" pitchFamily="34" charset="0"/>
              </a:rPr>
              <a:t>Realizar avaliação de risco para câncer de mama em 100% das mulheres entre 50 e 69 anos.</a:t>
            </a:r>
            <a:endParaRPr lang="es-ES_tradnl" sz="29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_tradnl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4040188" cy="114300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t-BR" sz="5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entre 25 e 64 anos com pesquisa de sinais de alerta para câncer do colo do útero</a:t>
            </a:r>
            <a:endParaRPr lang="es-ES_tradnl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857752" y="5286388"/>
            <a:ext cx="3829049" cy="114300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entre 50 e 69 anos com avaliação de risco para câncer da mama</a:t>
            </a:r>
            <a:endParaRPr lang="es-ES_tradnl" sz="8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62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8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1500174"/>
          <a:ext cx="4041775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Objetivo-Metas</a:t>
            </a:r>
            <a:endParaRPr lang="es-ES_tradnl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VE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VE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VE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VE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VE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VE" sz="10800" dirty="0" smtClean="0">
                <a:latin typeface="Arial" pitchFamily="34" charset="0"/>
                <a:cs typeface="Arial" pitchFamily="34" charset="0"/>
              </a:rPr>
              <a:t>Metas:</a:t>
            </a:r>
            <a:endParaRPr lang="es-ES_tradnl" sz="10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0800" dirty="0" smtClean="0">
                <a:latin typeface="Arial" pitchFamily="34" charset="0"/>
                <a:cs typeface="Arial" pitchFamily="34" charset="0"/>
              </a:rPr>
              <a:t>Orientar 100% das mulheres cadastradas sobre (DST) e fatores de risco para câncer de mama para câncer de colo de útero.</a:t>
            </a:r>
          </a:p>
          <a:p>
            <a:pPr algn="just"/>
            <a:endParaRPr lang="es-ES_tradnl" sz="10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m 22" descr="prom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142984"/>
            <a:ext cx="6143668" cy="3429024"/>
          </a:xfrm>
          <a:prstGeom prst="rect">
            <a:avLst/>
          </a:prstGeom>
        </p:spPr>
      </p:pic>
      <p:cxnSp>
        <p:nvCxnSpPr>
          <p:cNvPr id="29" name="Conector em curva 28"/>
          <p:cNvCxnSpPr/>
          <p:nvPr/>
        </p:nvCxnSpPr>
        <p:spPr>
          <a:xfrm>
            <a:off x="3286116" y="3071810"/>
            <a:ext cx="1785950" cy="857256"/>
          </a:xfrm>
          <a:prstGeom prst="curvedConnector3">
            <a:avLst>
              <a:gd name="adj1" fmla="val 5534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_tradnl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3971924" cy="12858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t-BR" sz="5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mulheres entre 25 e 64 anos que receberam orientação sobre </a:t>
            </a:r>
            <a:r>
              <a:rPr lang="pt-BR" sz="8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DSTs</a:t>
            </a:r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fatores de risco para câncer do colo do útero</a:t>
            </a:r>
            <a:endParaRPr lang="es-ES_tradnl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857752" y="5286388"/>
            <a:ext cx="3829049" cy="12858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Proporção de mulheres entre 50 e 69 anos que receberam orientação sobre </a:t>
            </a:r>
            <a:r>
              <a:rPr lang="pt-BR" sz="8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DSTs</a:t>
            </a:r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fatores de risco para câncer da mama</a:t>
            </a:r>
            <a:endParaRPr lang="es-ES_tradnl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62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8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1500174"/>
          <a:ext cx="4041775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_tradnl" dirty="0" err="1" smtClean="0">
                <a:latin typeface="Arial" pitchFamily="34" charset="0"/>
                <a:cs typeface="Arial" pitchFamily="34" charset="0"/>
              </a:rPr>
              <a:t>Caracterização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 err="1" smtClean="0">
                <a:latin typeface="Arial" pitchFamily="34" charset="0"/>
                <a:cs typeface="Arial" pitchFamily="34" charset="0"/>
              </a:rPr>
              <a:t>Unidade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Básica de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Antes da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48" y="2500306"/>
            <a:ext cx="3857652" cy="43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VE" dirty="0" err="1" smtClean="0">
                <a:latin typeface="Arial" pitchFamily="34" charset="0"/>
                <a:cs typeface="Arial" pitchFamily="34" charset="0"/>
              </a:rPr>
              <a:t>Importância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para o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, a equipe e a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comunidade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VE" dirty="0" err="1" smtClean="0">
                <a:latin typeface="Arial" pitchFamily="34" charset="0"/>
                <a:cs typeface="Arial" pitchFamily="34" charset="0"/>
              </a:rPr>
              <a:t>Incorporação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rotina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seviço</a:t>
            </a: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VE" dirty="0" err="1" smtClean="0">
                <a:latin typeface="Arial" pitchFamily="34" charset="0"/>
                <a:cs typeface="Arial" pitchFamily="34" charset="0"/>
              </a:rPr>
              <a:t>Mudanças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Continuidade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VE" dirty="0" smtClean="0"/>
          </a:p>
          <a:p>
            <a:pPr>
              <a:buNone/>
            </a:pPr>
            <a:endParaRPr lang="es-VE" dirty="0" smtClean="0"/>
          </a:p>
          <a:p>
            <a:pPr>
              <a:buNone/>
            </a:pPr>
            <a:endParaRPr lang="es-VE" dirty="0" smtClean="0"/>
          </a:p>
          <a:p>
            <a:endParaRPr lang="es-VE" dirty="0" smtClean="0"/>
          </a:p>
          <a:p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es-ES_tradnl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Excelente material pedagógico disponível.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Novos conhecimentos e ferramentas de trabalho.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Trabalho em equipe.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Organização do processo de trabalho e da demanda espontânea.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58180" cy="928694"/>
          </a:xfrm>
        </p:spPr>
        <p:txBody>
          <a:bodyPr>
            <a:noAutofit/>
          </a:bodyPr>
          <a:lstStyle/>
          <a:p>
            <a:pPr algn="ctr"/>
            <a:r>
              <a:rPr lang="es-ES_tradnl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Reflexão</a:t>
            </a:r>
            <a:endParaRPr lang="es-ES_tradnl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Universidade Federal de Pelotas.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meu orientador do curso.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Secretario do município.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Agradeço muito especialmente a equipe da ESF Centro.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58180" cy="928694"/>
          </a:xfrm>
        </p:spPr>
        <p:txBody>
          <a:bodyPr>
            <a:noAutofit/>
          </a:bodyPr>
          <a:lstStyle/>
          <a:p>
            <a:pPr algn="ctr"/>
            <a:r>
              <a:rPr lang="es-VE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Agradecimentos</a:t>
            </a:r>
            <a:endParaRPr lang="es-ES_tradnl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50708_1405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4000504"/>
            <a:ext cx="3857652" cy="257176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Muito</a:t>
            </a:r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VE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obrigada</a:t>
            </a:r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es-ES_tradnl" sz="4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10448560_678432695576489_4647999778434170405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000504"/>
            <a:ext cx="3714776" cy="2571768"/>
          </a:xfrm>
          <a:prstGeom prst="rect">
            <a:avLst/>
          </a:prstGeom>
        </p:spPr>
      </p:pic>
      <p:pic>
        <p:nvPicPr>
          <p:cNvPr id="6" name="Imagem 5" descr="10649088_678432578909834_1839249567576091874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428736"/>
            <a:ext cx="3714776" cy="2571768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428736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Melhorar a prevenção e detecção do câncer de colo uterino e do câncer de mama nas mulheres na faixa etária de 25 a 64 e 50 a 69 anos respectivamente, na UBS Centro do município São Sebastião do Caí/RS.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VE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</a:t>
            </a:r>
            <a:r>
              <a:rPr lang="es-VE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VE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Desenvolvidas</a:t>
            </a:r>
            <a:r>
              <a:rPr lang="es-VE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r>
              <a:rPr lang="es-VE" dirty="0" err="1" smtClean="0">
                <a:latin typeface="Arial" pitchFamily="34" charset="0"/>
                <a:cs typeface="Arial" pitchFamily="34" charset="0"/>
              </a:rPr>
              <a:t>Acolhimento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cadastramento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r>
              <a:rPr lang="es-VE" dirty="0" smtClean="0">
                <a:latin typeface="Arial" pitchFamily="34" charset="0"/>
                <a:cs typeface="Arial" pitchFamily="34" charset="0"/>
              </a:rPr>
              <a:t>Registro das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informações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r>
              <a:rPr lang="es-VE" dirty="0" err="1" smtClean="0">
                <a:latin typeface="Arial" pitchFamily="34" charset="0"/>
                <a:cs typeface="Arial" pitchFamily="34" charset="0"/>
              </a:rPr>
              <a:t>Divulgação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do programa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comunidade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VE" dirty="0" smtClean="0">
              <a:latin typeface="Arial" pitchFamily="34" charset="0"/>
              <a:cs typeface="Arial" pitchFamily="34" charset="0"/>
            </a:endParaRPr>
          </a:p>
          <a:p>
            <a:r>
              <a:rPr lang="es-VE" dirty="0" err="1" smtClean="0">
                <a:latin typeface="Arial" pitchFamily="34" charset="0"/>
                <a:cs typeface="Arial" pitchFamily="34" charset="0"/>
              </a:rPr>
              <a:t>Capacitação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aos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profissionais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da equipe.</a:t>
            </a:r>
          </a:p>
          <a:p>
            <a:endParaRPr lang="es-VE" dirty="0" smtClean="0"/>
          </a:p>
          <a:p>
            <a:endParaRPr lang="es-VE" dirty="0" smtClean="0"/>
          </a:p>
          <a:p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es-ES_tradnl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1285860"/>
            <a:ext cx="821537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VE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just">
              <a:buNone/>
            </a:pPr>
            <a:endParaRPr lang="pt-BR" sz="8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_tradnl" sz="83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59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es-ES_tradnl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http://image.slidesharecdn.com/cadernoatenobsicacncerdecolodeteroedemama-141009142522-conversion-gate02/95/caderno-ateno-bsica-cncer-de-colo-de-tero-e-de-mama-1-638.jpg?cb=14128650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4"/>
            <a:ext cx="25955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65107" y="4179099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928802"/>
            <a:ext cx="270979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071942"/>
            <a:ext cx="2500330" cy="25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br>
              <a:rPr lang="es-ES_tradnl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            Metas</a:t>
            </a:r>
            <a:br>
              <a:rPr lang="es-ES_tradnl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VE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es-ES_tradnl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4400" dirty="0" smtClean="0">
                <a:latin typeface="Arial" pitchFamily="34" charset="0"/>
                <a:cs typeface="Arial" pitchFamily="34" charset="0"/>
              </a:rPr>
            </a:br>
            <a:endParaRPr lang="es-ES_tradn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s-ES_tradnl" dirty="0"/>
          </a:p>
        </p:txBody>
      </p:sp>
      <p:pic>
        <p:nvPicPr>
          <p:cNvPr id="18434" name="Picture 2" descr="http://noticias.universia.com.br/br/images/imagenes%20especiales/t/tc/tcc/tcc_cora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0306"/>
            <a:ext cx="5000660" cy="2643206"/>
          </a:xfrm>
          <a:prstGeom prst="rect">
            <a:avLst/>
          </a:prstGeom>
          <a:noFill/>
        </p:spPr>
      </p:pic>
      <p:sp>
        <p:nvSpPr>
          <p:cNvPr id="5" name="Seta à esquerda, à direita e acima 4"/>
          <p:cNvSpPr/>
          <p:nvPr/>
        </p:nvSpPr>
        <p:spPr>
          <a:xfrm rot="10800000">
            <a:off x="4000496" y="785794"/>
            <a:ext cx="1714512" cy="928694"/>
          </a:xfrm>
          <a:prstGeom prst="leftRigh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Objetivo-Metas</a:t>
            </a:r>
            <a:endParaRPr lang="es-ES_tradnl" sz="4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_tradnl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4040188" cy="12858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lvl="0" algn="just"/>
            <a:endParaRPr lang="pt-BR" sz="5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pt-BR" sz="8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mulheres entre 25 e 64 anos com exame em dia para detecção precoce do câncer do colo do útero</a:t>
            </a:r>
          </a:p>
          <a:p>
            <a:endParaRPr lang="es-ES_tradnl" sz="80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857752" y="5286388"/>
            <a:ext cx="3929090" cy="12858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endParaRPr lang="pt-BR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Proporção de mulheres entre 50 e 69 anos com exame em dia para detecção precoce do câncer da mama</a:t>
            </a:r>
            <a:endParaRPr lang="es-ES_tradnl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es-ES_tradnl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sz="quarter" idx="2"/>
          </p:nvPr>
        </p:nvGraphicFramePr>
        <p:xfrm>
          <a:off x="457200" y="1142985"/>
          <a:ext cx="4040188" cy="41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5025" y="1214423"/>
          <a:ext cx="4041775" cy="407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/>
          </a:bodyPr>
          <a:lstStyle/>
          <a:p>
            <a:pPr lvl="0" algn="ctr"/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Objetivo-M</a:t>
            </a:r>
            <a:r>
              <a:rPr lang="es-VE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tas</a:t>
            </a:r>
            <a:endParaRPr lang="es-ES_tradnl" sz="4000" dirty="0"/>
          </a:p>
        </p:txBody>
      </p:sp>
      <p:sp>
        <p:nvSpPr>
          <p:cNvPr id="4" name="Seta à esquerda, à direita e acima 3"/>
          <p:cNvSpPr/>
          <p:nvPr/>
        </p:nvSpPr>
        <p:spPr>
          <a:xfrm>
            <a:off x="3071802" y="2857496"/>
            <a:ext cx="2286016" cy="1357322"/>
          </a:xfrm>
          <a:prstGeom prst="leftRigh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tângulo 4"/>
          <p:cNvSpPr/>
          <p:nvPr/>
        </p:nvSpPr>
        <p:spPr>
          <a:xfrm rot="10800000" flipV="1">
            <a:off x="571472" y="337640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sz="2700" dirty="0" err="1" smtClean="0">
                <a:latin typeface="Arial" pitchFamily="34" charset="0"/>
                <a:cs typeface="Arial" pitchFamily="34" charset="0"/>
              </a:rPr>
              <a:t>Amostras</a:t>
            </a:r>
            <a:r>
              <a:rPr lang="es-VE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sz="2700" dirty="0" err="1" smtClean="0">
                <a:latin typeface="Arial" pitchFamily="34" charset="0"/>
                <a:cs typeface="Arial" pitchFamily="34" charset="0"/>
              </a:rPr>
              <a:t>satisfatórias</a:t>
            </a:r>
            <a:endParaRPr lang="es-ES_tradnl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15008" y="3571876"/>
            <a:ext cx="23574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2700" dirty="0" smtClean="0">
                <a:latin typeface="Arial" pitchFamily="34" charset="0"/>
                <a:cs typeface="Arial" pitchFamily="34" charset="0"/>
              </a:rPr>
              <a:t>Busca </a:t>
            </a:r>
            <a:r>
              <a:rPr lang="es-VE" sz="2700" dirty="0" err="1" smtClean="0">
                <a:latin typeface="Arial" pitchFamily="34" charset="0"/>
                <a:cs typeface="Arial" pitchFamily="34" charset="0"/>
              </a:rPr>
              <a:t>Ativa</a:t>
            </a:r>
            <a:endParaRPr lang="es-ES_tradnl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57224" y="2285992"/>
            <a:ext cx="73581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dirty="0" smtClean="0">
                <a:latin typeface="Arial" pitchFamily="34" charset="0"/>
                <a:cs typeface="Arial" pitchFamily="34" charset="0"/>
              </a:rPr>
              <a:t>Melhorar a qualidade do atendimento</a:t>
            </a:r>
            <a:endParaRPr lang="es-VE" sz="2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1322</TotalTime>
  <Words>611</Words>
  <PresentationFormat>Apresentação na tela (4:3)</PresentationFormat>
  <Paragraphs>169</Paragraphs>
  <Slides>23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Concurso</vt:lpstr>
      <vt:lpstr>            Universidade Federal de Pelotas Especialização em Saúde da Família Modalidade a Distância  </vt:lpstr>
      <vt:lpstr>Introdução </vt:lpstr>
      <vt:lpstr>Objetivo</vt:lpstr>
      <vt:lpstr>Metodologia</vt:lpstr>
      <vt:lpstr>Metodologia</vt:lpstr>
      <vt:lpstr>                 Objetivos             Metas         Resultados </vt:lpstr>
      <vt:lpstr>Objetivo-Metas</vt:lpstr>
      <vt:lpstr>Resultados</vt:lpstr>
      <vt:lpstr>Objetivo-Metas</vt:lpstr>
      <vt:lpstr>Resultados</vt:lpstr>
      <vt:lpstr>Objetivo-Metas</vt:lpstr>
      <vt:lpstr>Resultados</vt:lpstr>
      <vt:lpstr>Resultados</vt:lpstr>
      <vt:lpstr>Objetivo-Metas</vt:lpstr>
      <vt:lpstr>Resultados</vt:lpstr>
      <vt:lpstr>Objetivo-Metas</vt:lpstr>
      <vt:lpstr>Resultados</vt:lpstr>
      <vt:lpstr>Objetivo-Metas</vt:lpstr>
      <vt:lpstr>Resultados</vt:lpstr>
      <vt:lpstr>Discussão</vt:lpstr>
      <vt:lpstr>Reflexão</vt:lpstr>
      <vt:lpstr>Agradecimentos</vt:lpstr>
      <vt:lpstr>Muito 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303</cp:revision>
  <dcterms:created xsi:type="dcterms:W3CDTF">2015-07-27T22:35:13Z</dcterms:created>
  <dcterms:modified xsi:type="dcterms:W3CDTF">2015-08-13T22:31:02Z</dcterms:modified>
</cp:coreProperties>
</file>