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9" r:id="rId11"/>
    <p:sldId id="264" r:id="rId12"/>
    <p:sldId id="265" r:id="rId13"/>
    <p:sldId id="270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 pitchFamily="34" charset="0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  <a:p>
            <a:pPr lvl="1" eaLnBrk="1" latinLnBrk="0" hangingPunct="1"/>
            <a:r>
              <a:rPr kumimoji="0" lang="pt-BR" dirty="0" smtClean="0"/>
              <a:t>Segundo nível</a:t>
            </a:r>
          </a:p>
          <a:p>
            <a:pPr lvl="2" eaLnBrk="1" latinLnBrk="0" hangingPunct="1"/>
            <a:r>
              <a:rPr kumimoji="0" lang="pt-BR" dirty="0" smtClean="0"/>
              <a:t>Terceiro nível</a:t>
            </a:r>
          </a:p>
          <a:p>
            <a:pPr lvl="3" eaLnBrk="1" latinLnBrk="0" hangingPunct="1"/>
            <a:r>
              <a:rPr kumimoji="0" lang="pt-BR" dirty="0" smtClean="0"/>
              <a:t>Quarto nível</a:t>
            </a:r>
          </a:p>
          <a:p>
            <a:pPr lvl="4" eaLnBrk="1" latinLnBrk="0" hangingPunct="1"/>
            <a:r>
              <a:rPr kumimoji="0" lang="pt-BR" dirty="0" smtClean="0"/>
              <a:t>Quinto nível</a:t>
            </a:r>
            <a:endParaRPr kumimoji="0" lang="en-US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280E68-FB5D-4BEC-BD2D-B134A155B06E}" type="datetimeFigureOut">
              <a:rPr lang="pt-BR" smtClean="0"/>
              <a:t>12/2/2014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1D3527-095E-45C5-A3CB-9FF02842A3D9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libri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3717032"/>
            <a:ext cx="7128792" cy="115976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/>
              <a:t>Programa de prevenção do câncer de colo de útero e controle do câncer de mama na USF do Santarém do município de Natal-RN</a:t>
            </a:r>
            <a:endParaRPr lang="pt-BR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5013176"/>
            <a:ext cx="7056784" cy="644674"/>
          </a:xfrm>
        </p:spPr>
        <p:txBody>
          <a:bodyPr>
            <a:noAutofit/>
          </a:bodyPr>
          <a:lstStyle/>
          <a:p>
            <a:r>
              <a:rPr lang="pt-BR" sz="1800" dirty="0" smtClean="0"/>
              <a:t>Juliana Bento da Cunha</a:t>
            </a:r>
          </a:p>
          <a:p>
            <a:r>
              <a:rPr lang="pt-BR" sz="1800" dirty="0" smtClean="0"/>
              <a:t>Orientadora: </a:t>
            </a:r>
            <a:r>
              <a:rPr lang="pt-BR" sz="1800" dirty="0" err="1" smtClean="0"/>
              <a:t>Angela</a:t>
            </a:r>
            <a:r>
              <a:rPr lang="pt-BR" sz="1800" dirty="0" smtClean="0"/>
              <a:t> Wilma Rocha</a:t>
            </a:r>
            <a:endParaRPr lang="pt-BR" sz="1800" dirty="0"/>
          </a:p>
        </p:txBody>
      </p:sp>
      <p:pic>
        <p:nvPicPr>
          <p:cNvPr id="4" name="Imagem 3" descr="logo_saudeFamilia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1018310" cy="700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1_100_fc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68326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267744" y="151472"/>
            <a:ext cx="56886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UNIVERSIDADE ABERTA DO SUS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UNIVERSIDADE FEDERAL DE PELOTAS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DEPARTAMENTO DE MEDICINA SOCIAL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CURSO DE ESPECIALIZAÇÃO EM SAÚDE DA FAMÍLIA – </a:t>
            </a:r>
            <a:r>
              <a:rPr kumimoji="0" lang="pt-B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EaD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TURMA 4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724128" y="637203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Calibri" pitchFamily="34" charset="0"/>
              </a:rPr>
              <a:t>Pelotas, RS,  Fevereiro de 2014</a:t>
            </a:r>
            <a:endParaRPr lang="pt-BR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196752"/>
            <a:ext cx="49412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789040"/>
            <a:ext cx="4968552" cy="2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508104" y="162880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just"/>
            <a:r>
              <a:rPr lang="pt-BR" dirty="0" smtClean="0">
                <a:latin typeface="Calibri" pitchFamily="34" charset="0"/>
              </a:rPr>
              <a:t>Todas as mulheres </a:t>
            </a:r>
            <a:r>
              <a:rPr lang="pt-BR" dirty="0" smtClean="0">
                <a:latin typeface="Calibri" pitchFamily="34" charset="0"/>
              </a:rPr>
              <a:t>com resultado alterado </a:t>
            </a:r>
            <a:r>
              <a:rPr lang="pt-BR" dirty="0" smtClean="0">
                <a:latin typeface="Calibri" pitchFamily="34" charset="0"/>
              </a:rPr>
              <a:t>vieram espontaneamente (3  mulheres no 2º mês e 7 no 3º mês). </a:t>
            </a:r>
            <a:endParaRPr lang="pt-BR" dirty="0" smtClean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528" y="422108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just"/>
            <a:r>
              <a:rPr lang="pt-BR" dirty="0" smtClean="0">
                <a:latin typeface="Calibri" pitchFamily="34" charset="0"/>
              </a:rPr>
              <a:t>Todas as usuárias com mamografia alterada trouxeram seus resultados à unidade (3 no 1º mês, 5 no 2º e 9 no 3º).</a:t>
            </a:r>
            <a:endParaRPr lang="pt-B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3</a:t>
            </a:r>
            <a:r>
              <a:rPr lang="pt-BR" dirty="0" smtClean="0"/>
              <a:t>: Melhorar a qualidade do atendimento das mulheres que realizam detecção precoce de câncer de colo de útero e de mama na unidade de saúde. </a:t>
            </a:r>
          </a:p>
          <a:p>
            <a:r>
              <a:rPr lang="pt-BR" dirty="0" smtClean="0"/>
              <a:t>Meta: </a:t>
            </a:r>
            <a:endParaRPr lang="pt-BR" dirty="0" smtClean="0"/>
          </a:p>
          <a:p>
            <a:pPr lvl="1"/>
            <a:r>
              <a:rPr lang="pt-BR" dirty="0" smtClean="0"/>
              <a:t>Obter 25% de coleta de amostras satisfatórias do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uterino. </a:t>
            </a:r>
            <a:endParaRPr lang="pt-BR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861048"/>
            <a:ext cx="543577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67544" y="422108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Calibri" pitchFamily="34" charset="0"/>
              </a:rPr>
              <a:t>No 1º e no 2º mês,100</a:t>
            </a:r>
            <a:r>
              <a:rPr lang="pt-BR" dirty="0">
                <a:latin typeface="Calibri" pitchFamily="34" charset="0"/>
              </a:rPr>
              <a:t>% </a:t>
            </a:r>
            <a:r>
              <a:rPr lang="pt-BR" dirty="0" smtClean="0">
                <a:latin typeface="Calibri" pitchFamily="34" charset="0"/>
              </a:rPr>
              <a:t>das usuárias (17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44, respectivamente) tiveram amostras </a:t>
            </a:r>
            <a:r>
              <a:rPr lang="pt-BR" dirty="0" err="1" smtClean="0">
                <a:latin typeface="Calibri" pitchFamily="34" charset="0"/>
              </a:rPr>
              <a:t>satisfaórias</a:t>
            </a:r>
            <a:r>
              <a:rPr lang="pt-BR" dirty="0" smtClean="0">
                <a:latin typeface="Calibri" pitchFamily="34" charset="0"/>
              </a:rPr>
              <a:t>.  No 3º, </a:t>
            </a:r>
            <a:r>
              <a:rPr lang="pt-BR" dirty="0">
                <a:latin typeface="Calibri" pitchFamily="34" charset="0"/>
              </a:rPr>
              <a:t>97,4% </a:t>
            </a:r>
            <a:r>
              <a:rPr lang="pt-BR" dirty="0" smtClean="0">
                <a:latin typeface="Calibri" pitchFamily="34" charset="0"/>
              </a:rPr>
              <a:t>(</a:t>
            </a:r>
            <a:r>
              <a:rPr lang="pt-BR" dirty="0">
                <a:latin typeface="Calibri" pitchFamily="34" charset="0"/>
              </a:rPr>
              <a:t>76 mulheres</a:t>
            </a:r>
            <a:r>
              <a:rPr lang="pt-BR" dirty="0" smtClean="0">
                <a:latin typeface="Calibri" pitchFamily="34" charset="0"/>
              </a:rPr>
              <a:t>).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</a:t>
            </a:r>
            <a:r>
              <a:rPr lang="pt-BR" dirty="0" smtClean="0"/>
              <a:t>4</a:t>
            </a:r>
            <a:r>
              <a:rPr lang="pt-BR" dirty="0" smtClean="0"/>
              <a:t>: Melhorar registros das </a:t>
            </a:r>
            <a:r>
              <a:rPr lang="pt-BR" dirty="0" smtClean="0"/>
              <a:t>informações. </a:t>
            </a:r>
            <a:endParaRPr lang="pt-BR" dirty="0" smtClean="0"/>
          </a:p>
          <a:p>
            <a:r>
              <a:rPr lang="pt-BR" dirty="0" smtClean="0"/>
              <a:t>Meta: </a:t>
            </a:r>
            <a:endParaRPr lang="pt-BR" dirty="0" smtClean="0"/>
          </a:p>
          <a:p>
            <a:pPr lvl="1"/>
            <a:r>
              <a:rPr lang="pt-BR" dirty="0" smtClean="0"/>
              <a:t>Manter registro da coleta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 e realização da mamografia em registro específico em 30% das mulheres cadastradas nos programas da unidade de saúde. </a:t>
            </a:r>
            <a:endParaRPr lang="pt-BR" dirty="0" smtClean="0"/>
          </a:p>
          <a:p>
            <a:pPr lvl="2"/>
            <a:r>
              <a:rPr lang="pt-BR" dirty="0" smtClean="0"/>
              <a:t>N</a:t>
            </a:r>
            <a:r>
              <a:rPr lang="pt-BR" dirty="0" smtClean="0"/>
              <a:t>o 1º mês, 16 </a:t>
            </a:r>
            <a:r>
              <a:rPr lang="pt-BR" dirty="0" smtClean="0"/>
              <a:t>mulheres (35,6</a:t>
            </a:r>
            <a:r>
              <a:rPr lang="pt-BR" dirty="0" smtClean="0"/>
              <a:t>%) </a:t>
            </a:r>
            <a:r>
              <a:rPr lang="pt-BR" dirty="0" smtClean="0"/>
              <a:t>tinham registro correto do </a:t>
            </a:r>
            <a:r>
              <a:rPr lang="pt-BR" dirty="0" err="1" smtClean="0"/>
              <a:t>citopatológico</a:t>
            </a:r>
            <a:r>
              <a:rPr lang="pt-BR" dirty="0" smtClean="0"/>
              <a:t>, no 2º, </a:t>
            </a:r>
            <a:r>
              <a:rPr lang="pt-BR" dirty="0" smtClean="0"/>
              <a:t>40 </a:t>
            </a:r>
            <a:r>
              <a:rPr lang="pt-BR" dirty="0" smtClean="0"/>
              <a:t>(</a:t>
            </a:r>
            <a:r>
              <a:rPr lang="pt-BR" dirty="0" smtClean="0"/>
              <a:t>40,8</a:t>
            </a:r>
            <a:r>
              <a:rPr lang="pt-BR" dirty="0" smtClean="0"/>
              <a:t>%) e no 3º, 68 </a:t>
            </a:r>
            <a:r>
              <a:rPr lang="pt-BR" dirty="0" smtClean="0"/>
              <a:t>(45,3</a:t>
            </a:r>
            <a:r>
              <a:rPr lang="pt-BR" dirty="0" smtClean="0"/>
              <a:t>%).</a:t>
            </a:r>
          </a:p>
          <a:p>
            <a:pPr lvl="2"/>
            <a:r>
              <a:rPr lang="pt-BR" dirty="0" smtClean="0"/>
              <a:t>O registro adequado da mamografia foi encontrado em 14 participantes no 1º mês (43,8%), 30 no 2º (49,2%) e 46 no 3º (52,3%).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652" y="1268760"/>
            <a:ext cx="51934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120" y="3789040"/>
            <a:ext cx="4802146" cy="239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</a:t>
            </a:r>
            <a:r>
              <a:rPr lang="pt-BR" dirty="0" smtClean="0"/>
              <a:t>5</a:t>
            </a:r>
            <a:r>
              <a:rPr lang="pt-BR" dirty="0" smtClean="0"/>
              <a:t>: Mapear as mulheres de risco para câncer de colo de útero e de </a:t>
            </a:r>
            <a:r>
              <a:rPr lang="pt-BR" dirty="0" smtClean="0"/>
              <a:t>mama. </a:t>
            </a:r>
            <a:endParaRPr lang="pt-BR" dirty="0" smtClean="0"/>
          </a:p>
          <a:p>
            <a:r>
              <a:rPr lang="pt-BR" dirty="0" smtClean="0"/>
              <a:t>Meta: </a:t>
            </a:r>
            <a:endParaRPr lang="pt-BR" dirty="0" smtClean="0"/>
          </a:p>
          <a:p>
            <a:pPr lvl="1"/>
            <a:r>
              <a:rPr lang="pt-BR" dirty="0" smtClean="0"/>
              <a:t>Realizar avaliação de risco (ou pesquisar sinais de alerta para identificação de câncer de colo de útero e de mama) em 30% das mulheres nas </a:t>
            </a:r>
            <a:r>
              <a:rPr lang="pt-BR" dirty="0" smtClean="0"/>
              <a:t>faixas-etárias alvo</a:t>
            </a:r>
            <a:r>
              <a:rPr lang="pt-BR" dirty="0" smtClean="0"/>
              <a:t>. </a:t>
            </a:r>
            <a:endParaRPr lang="pt-BR" dirty="0" smtClean="0"/>
          </a:p>
          <a:p>
            <a:pPr lvl="2"/>
            <a:r>
              <a:rPr lang="pt-BR" dirty="0" smtClean="0"/>
              <a:t>Em 100% das mulheres nas faixas-etárias alvo foi feita pesquisa de sinais de alerta para os cânceres.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6</a:t>
            </a:r>
            <a:r>
              <a:rPr lang="pt-BR" dirty="0" smtClean="0"/>
              <a:t>: Promover a saúde das mulheres que realizam detecção precoce de câncer de colo de útero e de mama na unidade de saúde. </a:t>
            </a:r>
          </a:p>
          <a:p>
            <a:r>
              <a:rPr lang="pt-BR" dirty="0" smtClean="0"/>
              <a:t>Meta: </a:t>
            </a:r>
            <a:endParaRPr lang="pt-BR" dirty="0" smtClean="0"/>
          </a:p>
          <a:p>
            <a:pPr lvl="1"/>
            <a:r>
              <a:rPr lang="pt-BR" dirty="0" smtClean="0"/>
              <a:t>Orientar 30% das mulheres cadastradas sobre doenças sexualmente transmissíveis (DST) e fatores de risco para câncer de colo de útero e de mama. </a:t>
            </a:r>
            <a:endParaRPr lang="pt-BR" dirty="0" smtClean="0"/>
          </a:p>
          <a:p>
            <a:pPr lvl="2"/>
            <a:r>
              <a:rPr lang="pt-BR" dirty="0" smtClean="0"/>
              <a:t>Todas as participantes foram orientadas sobre fatores de risco e prevenção de </a:t>
            </a:r>
            <a:r>
              <a:rPr lang="pt-BR" dirty="0" err="1" smtClean="0"/>
              <a:t>DSTs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meta de cobertura do programa de câncer de colo de útero (25%) não foi alcançada, porém indicador em ascendência (8,3% no final).</a:t>
            </a:r>
          </a:p>
          <a:p>
            <a:pPr lvl="1"/>
            <a:r>
              <a:rPr lang="pt-BR" dirty="0" smtClean="0"/>
              <a:t>O número proposto de mulheres foi alcançado</a:t>
            </a:r>
          </a:p>
          <a:p>
            <a:pPr lvl="1"/>
            <a:r>
              <a:rPr lang="pt-BR" dirty="0" smtClean="0"/>
              <a:t>Ao </a:t>
            </a:r>
            <a:r>
              <a:rPr lang="pt-BR" dirty="0" smtClean="0"/>
              <a:t>longo de um </a:t>
            </a:r>
            <a:r>
              <a:rPr lang="pt-BR" dirty="0" smtClean="0"/>
              <a:t>ano, 33,2</a:t>
            </a:r>
            <a:r>
              <a:rPr lang="pt-BR" dirty="0" smtClean="0"/>
              <a:t>% das </a:t>
            </a:r>
            <a:r>
              <a:rPr lang="pt-BR" dirty="0" smtClean="0"/>
              <a:t>mulheres da área</a:t>
            </a:r>
          </a:p>
          <a:p>
            <a:r>
              <a:rPr lang="pt-BR" dirty="0" smtClean="0"/>
              <a:t>A meta de cobertura do programa de câncer de mama (20%) também não foi alcançada (13,1% no final).</a:t>
            </a:r>
          </a:p>
          <a:p>
            <a:pPr lvl="1"/>
            <a:r>
              <a:rPr lang="pt-BR" dirty="0" smtClean="0"/>
              <a:t>O número absoluto de mulheres foi atingido</a:t>
            </a:r>
          </a:p>
          <a:p>
            <a:pPr lvl="1"/>
            <a:r>
              <a:rPr lang="pt-BR" dirty="0" smtClean="0"/>
              <a:t>Ao fim de um ano, 53,6% da população coberta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 </a:t>
            </a:r>
            <a:r>
              <a:rPr lang="pt-BR" dirty="0" smtClean="0"/>
              <a:t>demais metas foram atingidas e os indicadores (com exceção dos referentes aos registros adequados dos exames) foram </a:t>
            </a:r>
            <a:r>
              <a:rPr lang="pt-BR" dirty="0" smtClean="0"/>
              <a:t>satisfatórios</a:t>
            </a:r>
            <a:r>
              <a:rPr lang="pt-BR" dirty="0" smtClean="0"/>
              <a:t>. </a:t>
            </a:r>
            <a:endParaRPr lang="pt-BR" dirty="0" smtClean="0"/>
          </a:p>
          <a:p>
            <a:pPr lvl="1"/>
            <a:r>
              <a:rPr lang="pt-BR" dirty="0" smtClean="0"/>
              <a:t>Algumas usuárias não retornam com os exames e outros profissionais não fizeram registros corretos</a:t>
            </a:r>
          </a:p>
          <a:p>
            <a:r>
              <a:rPr lang="pt-BR" dirty="0" smtClean="0"/>
              <a:t>Não havia registros anteriores na unidade para </a:t>
            </a:r>
            <a:r>
              <a:rPr lang="pt-BR" dirty="0" smtClean="0"/>
              <a:t>comparação.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intervenção </a:t>
            </a:r>
            <a:r>
              <a:rPr lang="pt-BR" dirty="0" smtClean="0"/>
              <a:t>proporcionou a possibilidade de maior trabalho em conjunto.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 smtClean="0"/>
              <a:t>resultados só foram possíveis graças à integração </a:t>
            </a:r>
            <a:r>
              <a:rPr lang="pt-BR" dirty="0" smtClean="0"/>
              <a:t>da equipe e ao </a:t>
            </a:r>
            <a:r>
              <a:rPr lang="pt-BR" dirty="0" smtClean="0"/>
              <a:t>esforço de cada </a:t>
            </a:r>
            <a:r>
              <a:rPr lang="pt-BR" dirty="0" smtClean="0"/>
              <a:t>um.</a:t>
            </a:r>
          </a:p>
          <a:p>
            <a:r>
              <a:rPr lang="pt-BR" dirty="0" smtClean="0"/>
              <a:t>Impacto positivo </a:t>
            </a:r>
            <a:r>
              <a:rPr lang="pt-BR" dirty="0" smtClean="0"/>
              <a:t>em outros programas na unidade. </a:t>
            </a:r>
            <a:endParaRPr lang="pt-BR" dirty="0" smtClean="0"/>
          </a:p>
          <a:p>
            <a:r>
              <a:rPr lang="pt-BR" dirty="0" smtClean="0"/>
              <a:t>Demais </a:t>
            </a:r>
            <a:r>
              <a:rPr lang="pt-BR" dirty="0" smtClean="0"/>
              <a:t>funcionários, </a:t>
            </a:r>
            <a:r>
              <a:rPr lang="pt-BR" dirty="0" smtClean="0"/>
              <a:t>desenvolveram </a:t>
            </a:r>
            <a:r>
              <a:rPr lang="pt-BR" dirty="0" smtClean="0"/>
              <a:t>o hábito de estimular as usuárias a vir à unidade para serem avaliadas e, se necessário, submeterem-se aos exames para rastreamento dos cânceres. </a:t>
            </a:r>
            <a:endParaRPr lang="pt-BR" dirty="0" smtClean="0"/>
          </a:p>
          <a:p>
            <a:r>
              <a:rPr lang="pt-BR" dirty="0" smtClean="0"/>
              <a:t>Mais mulheres passaram a buscar a unidade ao ver o trabalho da equipe no programa.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intervenção é totalmente viável de ser incorporada à rotina da unidade, inclusive isso já está sendo feito. </a:t>
            </a:r>
            <a:endParaRPr lang="pt-BR" dirty="0" smtClean="0"/>
          </a:p>
          <a:p>
            <a:r>
              <a:rPr lang="pt-BR" dirty="0" smtClean="0"/>
              <a:t>O programa já existia, foi modificado para que todos os eixos temáticos fossem trabalhados.</a:t>
            </a:r>
          </a:p>
          <a:p>
            <a:r>
              <a:rPr lang="pt-BR" dirty="0" smtClean="0"/>
              <a:t>A </a:t>
            </a:r>
            <a:r>
              <a:rPr lang="pt-BR" dirty="0" smtClean="0"/>
              <a:t>conscientização da comunidade sobre a importância da prevenção e do diagnóstico precoce do câncer </a:t>
            </a:r>
            <a:r>
              <a:rPr lang="pt-BR" dirty="0" smtClean="0"/>
              <a:t>permanecerá.</a:t>
            </a:r>
          </a:p>
          <a:p>
            <a:r>
              <a:rPr lang="pt-BR" dirty="0" smtClean="0"/>
              <a:t>Aos </a:t>
            </a:r>
            <a:r>
              <a:rPr lang="pt-BR" dirty="0" smtClean="0"/>
              <a:t>poucos, </a:t>
            </a:r>
            <a:r>
              <a:rPr lang="pt-BR" dirty="0" smtClean="0"/>
              <a:t>será criado “mais espaço” </a:t>
            </a:r>
            <a:r>
              <a:rPr lang="pt-BR" dirty="0" smtClean="0"/>
              <a:t>nas agendas pra ampliar o número de mulheres atendidas semanalmente</a:t>
            </a:r>
            <a:r>
              <a:rPr lang="pt-BR" dirty="0" smtClean="0"/>
              <a:t>.</a:t>
            </a:r>
          </a:p>
          <a:p>
            <a:r>
              <a:rPr lang="pt-BR" dirty="0" smtClean="0"/>
              <a:t>Tentará ser pactuado </a:t>
            </a:r>
            <a:r>
              <a:rPr lang="pt-BR" dirty="0" smtClean="0"/>
              <a:t>com as outras equipes da unidade novos horários para a utilização da sala de exame ginecológico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Os resultados serão divulgados para </a:t>
            </a:r>
            <a:r>
              <a:rPr lang="pt-BR" dirty="0" smtClean="0"/>
              <a:t>a </a:t>
            </a:r>
            <a:r>
              <a:rPr lang="pt-BR" dirty="0" smtClean="0"/>
              <a:t>comunidade. Espera-se que </a:t>
            </a:r>
            <a:r>
              <a:rPr lang="pt-BR" dirty="0" smtClean="0"/>
              <a:t>seja um fator motivador para vinda das mulheres à unidade para avaliação.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 Brasil: os cânceres de mama e de colo do útero são os de maior incidência entre as mulheres (INCA, 2013)</a:t>
            </a:r>
          </a:p>
          <a:p>
            <a:pPr algn="just"/>
            <a:r>
              <a:rPr lang="pt-BR" dirty="0" smtClean="0"/>
              <a:t>Mama: 1ª causa de morte por câncer / Colo uterino: 4ª causa </a:t>
            </a:r>
            <a:r>
              <a:rPr lang="pt-BR" dirty="0" smtClean="0"/>
              <a:t>(INCA, 2013)</a:t>
            </a:r>
            <a:endParaRPr lang="pt-BR" dirty="0" smtClean="0"/>
          </a:p>
          <a:p>
            <a:pPr algn="just"/>
            <a:r>
              <a:rPr lang="pt-BR" dirty="0" smtClean="0"/>
              <a:t>Em estágios iniciais, alta chance de cura</a:t>
            </a:r>
          </a:p>
          <a:p>
            <a:pPr algn="just"/>
            <a:r>
              <a:rPr lang="pt-BR" dirty="0" smtClean="0"/>
              <a:t>Implantação de estratégias efetivas para controle</a:t>
            </a:r>
          </a:p>
          <a:p>
            <a:pPr algn="just"/>
            <a:r>
              <a:rPr lang="pt-BR" dirty="0" smtClean="0"/>
              <a:t>Natal: </a:t>
            </a:r>
            <a:r>
              <a:rPr lang="pt-BR" dirty="0" smtClean="0"/>
              <a:t>803.811 habitantes </a:t>
            </a:r>
            <a:r>
              <a:rPr lang="pt-BR" dirty="0" smtClean="0"/>
              <a:t>(237.661 mulheres entre 25 e 69 anos)</a:t>
            </a:r>
          </a:p>
          <a:p>
            <a:pPr lvl="1" algn="just"/>
            <a:r>
              <a:rPr lang="pt-BR" dirty="0" smtClean="0"/>
              <a:t>Em 2014, casos novos: 240 de câncer de mama; 80 de colo (INCA,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99552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curso </a:t>
            </a:r>
            <a:r>
              <a:rPr lang="pt-BR" dirty="0" smtClean="0"/>
              <a:t>ampliou minha visão sobre APS/ESF e </a:t>
            </a:r>
            <a:r>
              <a:rPr lang="pt-BR" dirty="0" smtClean="0"/>
              <a:t>me </a:t>
            </a:r>
            <a:r>
              <a:rPr lang="pt-BR" dirty="0" smtClean="0"/>
              <a:t>fez </a:t>
            </a:r>
            <a:r>
              <a:rPr lang="pt-BR" dirty="0" smtClean="0"/>
              <a:t>atentar para aspectos </a:t>
            </a:r>
            <a:r>
              <a:rPr lang="pt-BR" dirty="0" smtClean="0"/>
              <a:t>do seu </a:t>
            </a:r>
            <a:r>
              <a:rPr lang="pt-BR" dirty="0" smtClean="0"/>
              <a:t>funcionamento </a:t>
            </a:r>
            <a:r>
              <a:rPr lang="pt-BR" dirty="0" smtClean="0"/>
              <a:t>que </a:t>
            </a:r>
            <a:r>
              <a:rPr lang="pt-BR" dirty="0" smtClean="0"/>
              <a:t>até então tinham me passado despercebido e que foram fundamentais para que pudesse melhorar meu trabalho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análise </a:t>
            </a:r>
            <a:r>
              <a:rPr lang="pt-BR" dirty="0" smtClean="0"/>
              <a:t>situacional, os </a:t>
            </a:r>
            <a:r>
              <a:rPr lang="pt-BR" dirty="0" smtClean="0"/>
              <a:t>casos clínicos e estudos de prática </a:t>
            </a:r>
            <a:r>
              <a:rPr lang="pt-BR" dirty="0" smtClean="0"/>
              <a:t>clínica e o desenvolvimento da intervenção foram os aspectos mais relevantes do aprendizado.</a:t>
            </a:r>
          </a:p>
          <a:p>
            <a:r>
              <a:rPr lang="pt-BR" dirty="0" smtClean="0"/>
              <a:t>A </a:t>
            </a:r>
            <a:r>
              <a:rPr lang="pt-BR" dirty="0" smtClean="0"/>
              <a:t>especialização </a:t>
            </a:r>
            <a:r>
              <a:rPr lang="pt-BR" dirty="0" smtClean="0"/>
              <a:t>foi </a:t>
            </a:r>
            <a:r>
              <a:rPr lang="pt-BR" dirty="0" smtClean="0"/>
              <a:t>uma experiência inovadora. Permitiu-me crescer como profissional, com o olhar mais ampliado para a atenção primária, enxergando o usuário e a equipe de ESF como componentes fundamentais do sistema de saúde.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3200" dirty="0" smtClean="0"/>
              <a:t>Obrigada.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Local da intervenção: USF do Santarém</a:t>
            </a:r>
          </a:p>
          <a:p>
            <a:r>
              <a:rPr lang="pt-BR" dirty="0" smtClean="0"/>
              <a:t>4 equipes de ESF</a:t>
            </a:r>
          </a:p>
          <a:p>
            <a:r>
              <a:rPr lang="pt-BR" dirty="0" smtClean="0"/>
              <a:t>Equipe 35</a:t>
            </a:r>
          </a:p>
          <a:p>
            <a:pPr lvl="1"/>
            <a:r>
              <a:rPr lang="pt-BR" dirty="0" smtClean="0"/>
              <a:t>972 </a:t>
            </a:r>
            <a:r>
              <a:rPr lang="pt-BR" dirty="0" smtClean="0"/>
              <a:t>famílias cadastradas / </a:t>
            </a:r>
            <a:r>
              <a:rPr lang="pt-BR" dirty="0" smtClean="0"/>
              <a:t>3438 </a:t>
            </a:r>
            <a:r>
              <a:rPr lang="pt-BR" dirty="0" smtClean="0"/>
              <a:t>usuários </a:t>
            </a:r>
            <a:endParaRPr lang="pt-BR" dirty="0" smtClean="0"/>
          </a:p>
          <a:p>
            <a:pPr lvl="1"/>
            <a:r>
              <a:rPr lang="pt-BR" dirty="0" smtClean="0"/>
              <a:t>940 mulheres de 25 a 64 anos</a:t>
            </a:r>
          </a:p>
          <a:p>
            <a:pPr lvl="1"/>
            <a:r>
              <a:rPr lang="pt-BR" dirty="0" smtClean="0"/>
              <a:t>348 mulheres de 50 a 69 anos</a:t>
            </a:r>
            <a:endParaRPr lang="pt-BR" dirty="0" smtClean="0"/>
          </a:p>
          <a:p>
            <a:r>
              <a:rPr lang="pt-BR" dirty="0" smtClean="0"/>
              <a:t>Programa de controle dos cânceres de colo uterino e de mama</a:t>
            </a:r>
          </a:p>
          <a:p>
            <a:pPr lvl="1"/>
            <a:r>
              <a:rPr lang="pt-BR" dirty="0" smtClean="0"/>
              <a:t>Rastreamento </a:t>
            </a:r>
            <a:r>
              <a:rPr lang="pt-BR" dirty="0" err="1" smtClean="0"/>
              <a:t>oportunístico</a:t>
            </a:r>
            <a:endParaRPr lang="pt-BR" dirty="0" smtClean="0"/>
          </a:p>
          <a:p>
            <a:pPr lvl="1"/>
            <a:r>
              <a:rPr lang="pt-BR" dirty="0" smtClean="0"/>
              <a:t>Sem registro adequado, monitoramento e avaliação</a:t>
            </a:r>
          </a:p>
          <a:p>
            <a:pPr lvl="1"/>
            <a:r>
              <a:rPr lang="pt-BR" dirty="0" smtClean="0"/>
              <a:t>Não se conhece a cobertura (estimada pelos atendimentos)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Ampliar </a:t>
            </a:r>
            <a:r>
              <a:rPr lang="pt-BR" dirty="0" smtClean="0"/>
              <a:t>a detecção dos cânceres de colo de útero e de mama na unidade e melhorar a qualidade do programa </a:t>
            </a:r>
            <a:r>
              <a:rPr lang="pt-BR" dirty="0" smtClean="0"/>
              <a:t>desenvolvido.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r>
              <a:rPr lang="pt-BR" dirty="0" smtClean="0"/>
              <a:t>Manual </a:t>
            </a:r>
            <a:r>
              <a:rPr lang="pt-BR" dirty="0" smtClean="0"/>
              <a:t>de </a:t>
            </a:r>
            <a:r>
              <a:rPr lang="pt-BR" dirty="0" smtClean="0"/>
              <a:t>controle </a:t>
            </a:r>
            <a:r>
              <a:rPr lang="pt-BR" dirty="0" smtClean="0"/>
              <a:t>dos cânceres do colo do útero e da mama, 2ª </a:t>
            </a:r>
            <a:r>
              <a:rPr lang="pt-BR" dirty="0" smtClean="0"/>
              <a:t>ed., </a:t>
            </a:r>
            <a:r>
              <a:rPr lang="pt-BR" dirty="0" smtClean="0"/>
              <a:t>da série Cadernos da Atenção Básica, do Ministério da </a:t>
            </a:r>
            <a:r>
              <a:rPr lang="pt-BR" dirty="0" smtClean="0"/>
              <a:t>Saúde, 2013</a:t>
            </a:r>
          </a:p>
          <a:p>
            <a:r>
              <a:rPr lang="pt-BR" dirty="0" smtClean="0"/>
              <a:t>Registro – prontuários, </a:t>
            </a:r>
            <a:r>
              <a:rPr lang="pt-BR" dirty="0" smtClean="0"/>
              <a:t>livro de registros dos “preventivos</a:t>
            </a:r>
            <a:r>
              <a:rPr lang="pt-BR" dirty="0" smtClean="0"/>
              <a:t>”, fichas-espelho e planilha de coleta de dados</a:t>
            </a:r>
          </a:p>
          <a:p>
            <a:r>
              <a:rPr lang="pt-BR" dirty="0" smtClean="0"/>
              <a:t>Levantamento das usuárias entre 25 e 69 anos</a:t>
            </a:r>
          </a:p>
          <a:p>
            <a:pPr lvl="1"/>
            <a:r>
              <a:rPr lang="pt-BR" dirty="0" smtClean="0"/>
              <a:t>Alcançar </a:t>
            </a:r>
            <a:r>
              <a:rPr lang="pt-BR" dirty="0" smtClean="0"/>
              <a:t>71 </a:t>
            </a:r>
            <a:r>
              <a:rPr lang="pt-BR" dirty="0" smtClean="0"/>
              <a:t>mulheres – rastreio de câncer de colo</a:t>
            </a:r>
          </a:p>
          <a:p>
            <a:pPr lvl="1"/>
            <a:r>
              <a:rPr lang="pt-BR" dirty="0" smtClean="0"/>
              <a:t>Alcançar </a:t>
            </a:r>
            <a:r>
              <a:rPr lang="pt-BR" dirty="0" smtClean="0"/>
              <a:t>55 </a:t>
            </a:r>
            <a:r>
              <a:rPr lang="pt-BR" dirty="0" smtClean="0"/>
              <a:t>mulheres – rastreio de câncer de mama</a:t>
            </a:r>
          </a:p>
          <a:p>
            <a:r>
              <a:rPr lang="pt-BR" dirty="0" smtClean="0"/>
              <a:t>Capacitação da equipe utilizando o manual</a:t>
            </a:r>
          </a:p>
          <a:p>
            <a:r>
              <a:rPr lang="pt-BR" dirty="0" smtClean="0"/>
              <a:t>Acolhimento e agendamento de consultas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Avaliação de fatores de </a:t>
            </a:r>
            <a:r>
              <a:rPr lang="pt-BR" dirty="0" smtClean="0"/>
              <a:t>risco</a:t>
            </a:r>
          </a:p>
          <a:p>
            <a:r>
              <a:rPr lang="pt-BR" dirty="0" smtClean="0"/>
              <a:t>Coleta de </a:t>
            </a:r>
            <a:r>
              <a:rPr lang="pt-BR" dirty="0" err="1" smtClean="0"/>
              <a:t>citopatológico</a:t>
            </a:r>
            <a:r>
              <a:rPr lang="pt-BR" dirty="0" smtClean="0"/>
              <a:t> do colo uterino</a:t>
            </a:r>
          </a:p>
          <a:p>
            <a:r>
              <a:rPr lang="pt-BR" dirty="0" smtClean="0"/>
              <a:t>Solicitação de mamografias</a:t>
            </a:r>
          </a:p>
          <a:p>
            <a:r>
              <a:rPr lang="pt-BR" dirty="0" smtClean="0"/>
              <a:t>Informação sobre periodicidade de realização dos exames</a:t>
            </a:r>
          </a:p>
          <a:p>
            <a:r>
              <a:rPr lang="pt-BR" dirty="0" smtClean="0"/>
              <a:t>Orientações sobre resgate dos resultados</a:t>
            </a:r>
          </a:p>
          <a:p>
            <a:r>
              <a:rPr lang="pt-BR" dirty="0" smtClean="0"/>
              <a:t>Análise dos resultados</a:t>
            </a:r>
          </a:p>
          <a:p>
            <a:r>
              <a:rPr lang="pt-BR" dirty="0" smtClean="0"/>
              <a:t>Atividades com a comunidade</a:t>
            </a:r>
          </a:p>
          <a:p>
            <a:pPr lvl="1"/>
            <a:r>
              <a:rPr lang="pt-BR" dirty="0" smtClean="0"/>
              <a:t>Diagnóstico precoce</a:t>
            </a:r>
          </a:p>
          <a:p>
            <a:pPr lvl="1"/>
            <a:r>
              <a:rPr lang="pt-BR" dirty="0" smtClean="0"/>
              <a:t>Abandono de fatores de risco</a:t>
            </a:r>
          </a:p>
          <a:p>
            <a:pPr lvl="1"/>
            <a:r>
              <a:rPr lang="pt-BR" dirty="0" smtClean="0"/>
              <a:t>Prevenção de </a:t>
            </a:r>
            <a:r>
              <a:rPr lang="pt-BR" dirty="0" err="1" smtClean="0"/>
              <a:t>DSTs</a:t>
            </a:r>
            <a:endParaRPr lang="pt-BR" dirty="0" smtClean="0"/>
          </a:p>
          <a:p>
            <a:pPr lvl="1"/>
            <a:r>
              <a:rPr lang="pt-BR" dirty="0" smtClean="0"/>
              <a:t>Hábitos de vida saudáveis</a:t>
            </a:r>
          </a:p>
          <a:p>
            <a:pPr lvl="1"/>
            <a:r>
              <a:rPr lang="pt-BR" dirty="0" smtClean="0"/>
              <a:t>Controle social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1</a:t>
            </a:r>
            <a:r>
              <a:rPr lang="pt-BR" dirty="0" smtClean="0"/>
              <a:t>: Ampliar a cobertura de detecção precoce do câncer de colo e do câncer de mama. </a:t>
            </a:r>
            <a:endParaRPr lang="pt-BR" dirty="0" smtClean="0"/>
          </a:p>
          <a:p>
            <a:r>
              <a:rPr lang="pt-BR" dirty="0" smtClean="0"/>
              <a:t>Metas:</a:t>
            </a:r>
            <a:endParaRPr lang="pt-BR" dirty="0" smtClean="0"/>
          </a:p>
          <a:p>
            <a:pPr lvl="1"/>
            <a:r>
              <a:rPr lang="pt-BR" dirty="0" smtClean="0"/>
              <a:t>Ampliar a cobertura de detecção precoce do câncer de colo uterino das mulheres na faixa etária entre 25 e 64 anos de idade para 25%. </a:t>
            </a:r>
          </a:p>
          <a:p>
            <a:pPr lvl="1"/>
            <a:r>
              <a:rPr lang="pt-BR" dirty="0" smtClean="0"/>
              <a:t>Ampliar a cobertura de detecção precoce do câncer de mama das mulheres na faixa etária entre 50 e 69 anos de idade para 20%. </a:t>
            </a:r>
            <a:endParaRPr lang="pt-BR" dirty="0" smtClean="0"/>
          </a:p>
          <a:p>
            <a:pPr lvl="2"/>
            <a:r>
              <a:rPr lang="pt-BR" dirty="0" smtClean="0"/>
              <a:t>Foram atendidas nos 3 meses 162 mulheres</a:t>
            </a:r>
          </a:p>
          <a:p>
            <a:pPr lvl="2"/>
            <a:r>
              <a:rPr lang="pt-BR" dirty="0" smtClean="0"/>
              <a:t>150 entre 25 e 64 anos </a:t>
            </a:r>
          </a:p>
          <a:p>
            <a:pPr lvl="2"/>
            <a:r>
              <a:rPr lang="pt-BR" dirty="0" smtClean="0"/>
              <a:t>88 entre 50 e 69 anos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14400"/>
          </a:xfrm>
        </p:spPr>
        <p:txBody>
          <a:bodyPr/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88834"/>
            <a:ext cx="4680520" cy="250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3118" y="3933056"/>
            <a:ext cx="4701330" cy="226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13"/>
          <p:cNvSpPr txBox="1"/>
          <p:nvPr/>
        </p:nvSpPr>
        <p:spPr>
          <a:xfrm>
            <a:off x="4860032" y="162880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Calibri" pitchFamily="34" charset="0"/>
              </a:rPr>
              <a:t>Das 150 participantes, 78 (8,3% do total da área) estavam com exame atualizado 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67544" y="458112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Calibri" pitchFamily="34" charset="0"/>
              </a:rPr>
              <a:t>Das 88, 45 (8,3% do total da área) estavam com exame atualizado 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2</a:t>
            </a:r>
            <a:r>
              <a:rPr lang="pt-BR" dirty="0" smtClean="0"/>
              <a:t>: Melhorar a adesão das mulheres à realização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 e mamografia. </a:t>
            </a:r>
          </a:p>
          <a:p>
            <a:r>
              <a:rPr lang="pt-BR" dirty="0" smtClean="0"/>
              <a:t>Meta:</a:t>
            </a:r>
            <a:endParaRPr lang="pt-BR" dirty="0" smtClean="0"/>
          </a:p>
          <a:p>
            <a:pPr lvl="1"/>
            <a:r>
              <a:rPr lang="pt-BR" dirty="0" smtClean="0"/>
              <a:t>Buscar 30% das mulheres que tiveram exame alterado e que não retornaram a unidade de saúde. </a:t>
            </a:r>
            <a:endParaRPr lang="pt-BR" dirty="0" smtClean="0"/>
          </a:p>
          <a:p>
            <a:pPr lvl="2"/>
            <a:r>
              <a:rPr lang="pt-BR" dirty="0" smtClean="0"/>
              <a:t>A proporção de </a:t>
            </a:r>
            <a:r>
              <a:rPr lang="pt-BR" dirty="0" smtClean="0"/>
              <a:t>mulheres com exame alterado que não retornaram </a:t>
            </a:r>
            <a:r>
              <a:rPr lang="pt-BR" dirty="0" smtClean="0"/>
              <a:t>e de buscas ativas foi </a:t>
            </a:r>
            <a:r>
              <a:rPr lang="pt-BR" dirty="0" smtClean="0"/>
              <a:t>igual a zero nos três </a:t>
            </a:r>
            <a:r>
              <a:rPr lang="pt-BR" dirty="0" smtClean="0"/>
              <a:t>meses.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279</TotalTime>
  <Words>1416</Words>
  <Application>Microsoft Office PowerPoint</Application>
  <PresentationFormat>Apresentação na tela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Origem</vt:lpstr>
      <vt:lpstr>Programa de prevenção do câncer de colo de útero e controle do câncer de mama na USF do Santarém do município de Natal-RN</vt:lpstr>
      <vt:lpstr>Introdução</vt:lpstr>
      <vt:lpstr>Introdução</vt:lpstr>
      <vt:lpstr>Objetivo geral</vt:lpstr>
      <vt:lpstr>Metodologia</vt:lpstr>
      <vt:lpstr>Metodologia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Resultados</vt:lpstr>
      <vt:lpstr>Resultados</vt:lpstr>
      <vt:lpstr>Discussão</vt:lpstr>
      <vt:lpstr>Discussão</vt:lpstr>
      <vt:lpstr>Reflexão crítica sobre o processo pessoal de aprendizagem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prevenção do câncer de colo de útero e controle do câncer de mama na USF do Santarém do município de Natal-RN</dc:title>
  <dc:creator>Juliana</dc:creator>
  <cp:lastModifiedBy>Juliana</cp:lastModifiedBy>
  <cp:revision>44</cp:revision>
  <dcterms:created xsi:type="dcterms:W3CDTF">2014-02-12T23:58:27Z</dcterms:created>
  <dcterms:modified xsi:type="dcterms:W3CDTF">2014-02-13T04:37:37Z</dcterms:modified>
</cp:coreProperties>
</file>