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3" r:id="rId27"/>
    <p:sldId id="285" r:id="rId28"/>
    <p:sldId id="291" r:id="rId29"/>
    <p:sldId id="292" r:id="rId30"/>
    <p:sldId id="294" r:id="rId31"/>
    <p:sldId id="286" r:id="rId32"/>
    <p:sldId id="287" r:id="rId33"/>
    <p:sldId id="288" r:id="rId34"/>
    <p:sldId id="290" r:id="rId35"/>
    <p:sldId id="289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Damásio" initials="SD" lastIdx="2" clrIdx="0">
    <p:extLst>
      <p:ext uri="{19B8F6BF-5375-455C-9EA6-DF929625EA0E}">
        <p15:presenceInfo xmlns:p15="http://schemas.microsoft.com/office/powerpoint/2012/main" xmlns="" userId="Simone Damás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ownloads\Especializa&#231;&#227;o%20sa&#250;de%20da%20familia%20juliana%20Fiss%20Pothin%20coleta%20de%20dados%20semana%2012%20(1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ownloads\especializa&#195;&#167;&#195;&#163;o%20sa&#195;&#186;de%20da%20familia%20Juliana%20Pothin%20planilha%20de%20coleta%20de%20dados%20sa&#195;&#186;de%20oral%20-semana%2011%20(4)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ownloads\especializa&#195;&#167;&#195;&#163;o%20sa&#195;&#186;de%20da%20familia%20Juliana%20Pothin%20planilha%20de%20coleta%20de%20dados%20sa&#195;&#186;de%20oral%20-semana%2011%20(4)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ownloads\Especializa&#231;&#227;o%20sa&#250;de%20da%20familia%20juliana%20Fiss%20Pothin%20coleta%20de%20dados%20semana%2012%20(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ownloads\Especializa&#231;&#227;o%20sa&#250;de%20da%20familia%20juliana%20Fiss%20Pothin%20coleta%20de%20dados%20semana%2012%20(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ownloads\Especializa&#231;&#227;o%20sa&#250;de%20da%20familia%20juliana%20Fiss%20Pothin%20coleta%20de%20dados%20semana%2012%20(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ownloads\Especializa&#231;&#227;o%20sa&#250;de%20da%20familia%20juliana%20Fiss%20Pothin%20coleta%20de%20dados%20semana%2012%20(1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ownloads\Especializa&#231;&#227;o%20sa&#250;de%20da%20familia%20juliana%20Fiss%20Pothin%20coleta%20de%20dados%20semana%2012%20(1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ownloads\Especializa&#231;&#227;o%20sa&#250;de%20da%20familia%20juliana%20Fiss%20Pothin%20coleta%20de%20dados%20semana%2012%20(1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ownloads\especializa&#195;&#167;&#195;&#163;o%20sa&#195;&#186;de%20da%20familia%20Juliana%20Pothin%20planilha%20de%20coleta%20de%20dados%20sa&#195;&#186;de%20oral%20-semana%2011%20(4)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1143232027717087"/>
          <c:y val="2.6876867243839739E-2"/>
          <c:w val="0.86897112860892411"/>
          <c:h val="0.8230988806667380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0.16619718309859269</c:v>
                </c:pt>
                <c:pt idx="1">
                  <c:v>0.26760563380281688</c:v>
                </c:pt>
                <c:pt idx="2">
                  <c:v>0.52676056338028154</c:v>
                </c:pt>
              </c:numCache>
            </c:numRef>
          </c:val>
        </c:ser>
        <c:dLbls>
          <c:showVal val="1"/>
        </c:dLbls>
        <c:axId val="66933888"/>
        <c:axId val="66935424"/>
      </c:barChart>
      <c:catAx>
        <c:axId val="66933888"/>
        <c:scaling>
          <c:orientation val="minMax"/>
        </c:scaling>
        <c:axPos val="b"/>
        <c:numFmt formatCode="General" sourceLinked="1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935424"/>
        <c:crosses val="autoZero"/>
        <c:auto val="1"/>
        <c:lblAlgn val="ctr"/>
        <c:lblOffset val="100"/>
      </c:catAx>
      <c:valAx>
        <c:axId val="66935424"/>
        <c:scaling>
          <c:orientation val="minMax"/>
          <c:max val="1"/>
        </c:scaling>
        <c:axPos val="l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%" sourceLinked="0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93388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</c:chart>
  <c:spPr>
    <a:solidFill>
      <a:srgbClr val="FFFFFF"/>
    </a:solidFill>
    <a:ln w="3175" cap="flat" cmpd="sng" algn="ctr">
      <a:solidFill>
        <a:srgbClr val="808080"/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crianças com tratamento dentário concluído. 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Indicadores!$D$18:$F$18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Indicadores!$D$19:$F$19</c:f>
              <c:numCache>
                <c:formatCode>0.0%</c:formatCode>
                <c:ptCount val="3"/>
                <c:pt idx="0">
                  <c:v>1</c:v>
                </c:pt>
                <c:pt idx="1">
                  <c:v>0.98611111111111116</c:v>
                </c:pt>
                <c:pt idx="2">
                  <c:v>0.96794871794872528</c:v>
                </c:pt>
              </c:numCache>
            </c:numRef>
          </c:val>
        </c:ser>
        <c:dLbls>
          <c:showVal val="1"/>
        </c:dLbls>
        <c:axId val="70582656"/>
        <c:axId val="70584192"/>
      </c:barChart>
      <c:catAx>
        <c:axId val="705826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584192"/>
        <c:crosses val="autoZero"/>
        <c:auto val="1"/>
        <c:lblAlgn val="ctr"/>
        <c:lblOffset val="100"/>
      </c:catAx>
      <c:valAx>
        <c:axId val="7058419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582656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0822485773185701"/>
          <c:y val="2.7531901545618839E-2"/>
          <c:w val="0.83951757417900053"/>
          <c:h val="0.8368881725647955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residentes na área de abrangência da unidade de saúde com primeira consulta odontológica programática.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0.24324324324324473</c:v>
                </c:pt>
                <c:pt idx="1">
                  <c:v>0.38918918918919354</c:v>
                </c:pt>
                <c:pt idx="2">
                  <c:v>0.84324324324324362</c:v>
                </c:pt>
              </c:numCache>
            </c:numRef>
          </c:val>
        </c:ser>
        <c:dLbls>
          <c:showVal val="1"/>
        </c:dLbls>
        <c:axId val="68955520"/>
        <c:axId val="68969600"/>
      </c:barChart>
      <c:catAx>
        <c:axId val="68955520"/>
        <c:scaling>
          <c:orientation val="minMax"/>
        </c:scaling>
        <c:axPos val="b"/>
        <c:numFmt formatCode="General" sourceLinked="1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969600"/>
        <c:crosses val="autoZero"/>
        <c:auto val="1"/>
        <c:lblAlgn val="ctr"/>
        <c:lblOffset val="100"/>
      </c:catAx>
      <c:valAx>
        <c:axId val="68969600"/>
        <c:scaling>
          <c:orientation val="minMax"/>
          <c:max val="1"/>
        </c:scaling>
        <c:axPos val="l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%" sourceLinked="0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95552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</c:chart>
  <c:spPr>
    <a:solidFill>
      <a:srgbClr val="FFFFFF"/>
    </a:solidFill>
    <a:ln w="3175" cap="flat" cmpd="sng" algn="ctr">
      <a:solidFill>
        <a:srgbClr val="808080"/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0.10169491525423729</c:v>
                </c:pt>
                <c:pt idx="1">
                  <c:v>0.15789473684210781</c:v>
                </c:pt>
                <c:pt idx="2">
                  <c:v>0.11764705882352942</c:v>
                </c:pt>
              </c:numCache>
            </c:numRef>
          </c:val>
        </c:ser>
        <c:dLbls>
          <c:showVal val="1"/>
        </c:dLbls>
        <c:axId val="69744128"/>
        <c:axId val="69745664"/>
      </c:barChart>
      <c:catAx>
        <c:axId val="697441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745664"/>
        <c:crosses val="autoZero"/>
        <c:auto val="1"/>
        <c:lblAlgn val="ctr"/>
        <c:lblOffset val="100"/>
      </c:catAx>
      <c:valAx>
        <c:axId val="6974566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744128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0182300255002109"/>
          <c:y val="6.6516244929608961E-2"/>
          <c:w val="0.84901063585510161"/>
          <c:h val="0.8506544386392832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Indicadores!$D$34:$F$34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0.99465240641711261</c:v>
                </c:pt>
              </c:numCache>
            </c:numRef>
          </c:val>
        </c:ser>
        <c:dLbls>
          <c:showVal val="1"/>
        </c:dLbls>
        <c:axId val="69782912"/>
        <c:axId val="66786432"/>
      </c:barChart>
      <c:catAx>
        <c:axId val="697829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786432"/>
        <c:crosses val="autoZero"/>
        <c:auto val="1"/>
        <c:lblAlgn val="ctr"/>
        <c:lblOffset val="100"/>
      </c:catAx>
      <c:valAx>
        <c:axId val="6678643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78291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239284946510613"/>
          <c:y val="2.6144606641773153E-2"/>
          <c:w val="0.8463332872844167"/>
          <c:h val="0.8451071547002235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Indicadores!$D$45:$F$45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Indicadores!$D$46:$F$46</c:f>
              <c:numCache>
                <c:formatCode>0.0%</c:formatCode>
                <c:ptCount val="3"/>
                <c:pt idx="0">
                  <c:v>0.57627118644067865</c:v>
                </c:pt>
                <c:pt idx="1">
                  <c:v>0.63157894736842646</c:v>
                </c:pt>
                <c:pt idx="2">
                  <c:v>0.50802139037433169</c:v>
                </c:pt>
              </c:numCache>
            </c:numRef>
          </c:val>
        </c:ser>
        <c:dLbls>
          <c:showVal val="1"/>
        </c:dLbls>
        <c:axId val="66835968"/>
        <c:axId val="66837504"/>
      </c:barChart>
      <c:catAx>
        <c:axId val="668359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837504"/>
        <c:crosses val="autoZero"/>
        <c:auto val="1"/>
        <c:lblAlgn val="ctr"/>
        <c:lblOffset val="100"/>
      </c:catAx>
      <c:valAx>
        <c:axId val="668375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83596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5.4618152500189483E-2"/>
          <c:y val="6.6386644371360354E-2"/>
          <c:w val="0.91900886921183211"/>
          <c:h val="0.8509454242194940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Indicadores!$D$50:$F$50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Indicadores!$D$51:$F$51</c:f>
              <c:numCache>
                <c:formatCode>0.0%</c:formatCode>
                <c:ptCount val="3"/>
                <c:pt idx="0">
                  <c:v>1</c:v>
                </c:pt>
                <c:pt idx="1">
                  <c:v>0.93684210526315792</c:v>
                </c:pt>
                <c:pt idx="2">
                  <c:v>0.946524064171123</c:v>
                </c:pt>
              </c:numCache>
            </c:numRef>
          </c:val>
        </c:ser>
        <c:dLbls>
          <c:showVal val="1"/>
        </c:dLbls>
        <c:axId val="69418368"/>
        <c:axId val="69436544"/>
      </c:barChart>
      <c:catAx>
        <c:axId val="694183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436544"/>
        <c:crosses val="autoZero"/>
        <c:auto val="1"/>
        <c:lblAlgn val="ctr"/>
        <c:lblOffset val="100"/>
      </c:catAx>
      <c:valAx>
        <c:axId val="694365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41836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Indicadores!$C$68</c:f>
              <c:strCache>
                <c:ptCount val="1"/>
                <c:pt idx="0">
                  <c:v>Proporção de busca ativa realizada às crianças faltosas às consultas no programa de saúde da criança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Indicadores!$D$67:$F$67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Indicadores!$D$68:$F$68</c:f>
              <c:numCache>
                <c:formatCode>0.0%</c:formatCode>
                <c:ptCount val="3"/>
                <c:pt idx="0">
                  <c:v>0.5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axId val="69797376"/>
        <c:axId val="69798912"/>
      </c:barChart>
      <c:catAx>
        <c:axId val="69797376"/>
        <c:scaling>
          <c:orientation val="minMax"/>
        </c:scaling>
        <c:axPos val="b"/>
        <c:numFmt formatCode="General" sourceLinked="1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798912"/>
        <c:crosses val="autoZero"/>
        <c:auto val="1"/>
        <c:lblAlgn val="ctr"/>
        <c:lblOffset val="100"/>
      </c:catAx>
      <c:valAx>
        <c:axId val="69798912"/>
        <c:scaling>
          <c:orientation val="minMax"/>
          <c:max val="1"/>
        </c:scaling>
        <c:axPos val="l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0%" sourceLinked="0"/>
        <c:tickLblPos val="nextTo"/>
        <c:spPr>
          <a:noFill/>
          <a:ln w="3175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79737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</c:chart>
  <c:spPr>
    <a:solidFill>
      <a:srgbClr val="FFFFFF"/>
    </a:solidFill>
    <a:ln w="3175" cap="flat" cmpd="sng" algn="ctr">
      <a:solidFill>
        <a:srgbClr val="808080"/>
      </a:solidFill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081014042139056"/>
          <c:y val="8.6722547387365706E-2"/>
          <c:w val="0.83568395918384553"/>
          <c:h val="0.8052862494582543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Indicadores!$D$94:$F$94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Indicadores!$D$95:$F$95</c:f>
              <c:numCache>
                <c:formatCode>0.0%</c:formatCode>
                <c:ptCount val="3"/>
                <c:pt idx="0">
                  <c:v>0.37288135593220878</c:v>
                </c:pt>
                <c:pt idx="1">
                  <c:v>0.32631578947368922</c:v>
                </c:pt>
                <c:pt idx="2">
                  <c:v>0.25133689839572232</c:v>
                </c:pt>
              </c:numCache>
            </c:numRef>
          </c:val>
        </c:ser>
        <c:dLbls>
          <c:showVal val="1"/>
        </c:dLbls>
        <c:axId val="69873024"/>
        <c:axId val="69883008"/>
      </c:barChart>
      <c:catAx>
        <c:axId val="698730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883008"/>
        <c:crosses val="autoZero"/>
        <c:auto val="1"/>
        <c:lblAlgn val="ctr"/>
        <c:lblOffset val="100"/>
      </c:catAx>
      <c:valAx>
        <c:axId val="6988300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873024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0821547898576646"/>
          <c:y val="8.8233517536078304E-2"/>
          <c:w val="0.83953148155624557"/>
          <c:h val="0.8018937445852332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de 6 a 72 meses com necessidade de tratamento odontológico.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0</c:v>
                </c:pt>
                <c:pt idx="1">
                  <c:v>5.5555555555555455E-2</c:v>
                </c:pt>
                <c:pt idx="2">
                  <c:v>6.4102564102564111E-2</c:v>
                </c:pt>
              </c:numCache>
            </c:numRef>
          </c:val>
        </c:ser>
        <c:dLbls>
          <c:showVal val="1"/>
        </c:dLbls>
        <c:axId val="69908736"/>
        <c:axId val="69931008"/>
      </c:barChart>
      <c:catAx>
        <c:axId val="699087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931008"/>
        <c:crosses val="autoZero"/>
        <c:auto val="1"/>
        <c:lblAlgn val="ctr"/>
        <c:lblOffset val="100"/>
      </c:catAx>
      <c:valAx>
        <c:axId val="6993100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908736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7B9-7920-4B59-9C56-0A7BD7C2360C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E3E0-135F-421D-9132-4C2A5A8DF1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7B9-7920-4B59-9C56-0A7BD7C2360C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E3E0-135F-421D-9132-4C2A5A8DF1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7B9-7920-4B59-9C56-0A7BD7C2360C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E3E0-135F-421D-9132-4C2A5A8DF1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7B9-7920-4B59-9C56-0A7BD7C2360C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E3E0-135F-421D-9132-4C2A5A8DF1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7B9-7920-4B59-9C56-0A7BD7C2360C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E3E0-135F-421D-9132-4C2A5A8DF1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7B9-7920-4B59-9C56-0A7BD7C2360C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E3E0-135F-421D-9132-4C2A5A8DF1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7B9-7920-4B59-9C56-0A7BD7C2360C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E3E0-135F-421D-9132-4C2A5A8DF1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7B9-7920-4B59-9C56-0A7BD7C2360C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E3E0-135F-421D-9132-4C2A5A8DF1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7B9-7920-4B59-9C56-0A7BD7C2360C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E3E0-135F-421D-9132-4C2A5A8DF1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7B9-7920-4B59-9C56-0A7BD7C2360C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E3E0-135F-421D-9132-4C2A5A8DF1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7B9-7920-4B59-9C56-0A7BD7C2360C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BE3E0-135F-421D-9132-4C2A5A8DF1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87B9-7920-4B59-9C56-0A7BD7C2360C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BE3E0-135F-421D-9132-4C2A5A8DF1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</a:rPr>
              <a:t>Qualificação da Atenção à Saúde da Criança de zero a setenta e dois meses na UBS </a:t>
            </a:r>
            <a:r>
              <a:rPr lang="pt-BR" sz="3000" b="1" dirty="0" err="1" smtClean="0">
                <a:solidFill>
                  <a:schemeClr val="accent1">
                    <a:lumMod val="75000"/>
                  </a:schemeClr>
                </a:solidFill>
              </a:rPr>
              <a:t>Aylton</a:t>
            </a: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</a:rPr>
              <a:t> Cordeiro, Pelotas/RS</a:t>
            </a:r>
            <a:r>
              <a:rPr lang="pt-BR" sz="3000" b="1" dirty="0" smtClean="0"/>
              <a:t/>
            </a:r>
            <a:br>
              <a:rPr lang="pt-BR" sz="3000" b="1" dirty="0" smtClean="0"/>
            </a:br>
            <a:endParaRPr lang="pt-BR" sz="3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</a:rPr>
              <a:t>Autora: Juliana </a:t>
            </a:r>
            <a:r>
              <a:rPr lang="pt-BR" sz="3000" b="1" dirty="0" err="1" smtClean="0">
                <a:solidFill>
                  <a:schemeClr val="accent1">
                    <a:lumMod val="75000"/>
                  </a:schemeClr>
                </a:solidFill>
              </a:rPr>
              <a:t>Fiss</a:t>
            </a: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000" b="1" dirty="0" err="1" smtClean="0">
                <a:solidFill>
                  <a:schemeClr val="accent1">
                    <a:lumMod val="75000"/>
                  </a:schemeClr>
                </a:solidFill>
              </a:rPr>
              <a:t>Pothin</a:t>
            </a:r>
            <a:endParaRPr lang="pt-BR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pt-BR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Orientador: Simone Damásio Ramos</a:t>
            </a:r>
          </a:p>
          <a:p>
            <a:endParaRPr lang="pt-BR" sz="2500" dirty="0" smtClean="0"/>
          </a:p>
          <a:p>
            <a:endParaRPr lang="pt-BR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535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834" y="260232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Resultados com o </a:t>
            </a:r>
            <a:r>
              <a:rPr lang="pt-BR" sz="3200" b="1" dirty="0"/>
              <a:t>objetivo de ampliar a cobertura do programa de saúde da criança.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532440" cy="1728192"/>
          </a:xfrm>
        </p:spPr>
        <p:txBody>
          <a:bodyPr>
            <a:normAutofit fontScale="62500" lnSpcReduction="20000"/>
          </a:bodyPr>
          <a:lstStyle/>
          <a:p>
            <a:endParaRPr lang="pt-BR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3500" dirty="0" smtClean="0">
                <a:solidFill>
                  <a:schemeClr val="accent1">
                    <a:lumMod val="75000"/>
                  </a:schemeClr>
                </a:solidFill>
              </a:rPr>
              <a:t>Meta: </a:t>
            </a:r>
            <a:r>
              <a:rPr lang="pt-BR" sz="3500" dirty="0"/>
              <a:t>Ampliar a cobertura da atenção à saúde para 60% das crianças entre zero e setenta e dois meses pertencentes a área de abrangência da UBS.</a:t>
            </a:r>
          </a:p>
          <a:p>
            <a:endParaRPr lang="pt-BR" sz="26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2044122012"/>
              </p:ext>
            </p:extLst>
          </p:nvPr>
        </p:nvGraphicFramePr>
        <p:xfrm>
          <a:off x="827584" y="2815381"/>
          <a:ext cx="7128792" cy="338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ampliar a cobertura do programa de saúde da criança</a:t>
            </a:r>
            <a:r>
              <a:rPr lang="pt-BR" sz="3600" b="1" dirty="0" smtClean="0"/>
              <a:t>.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57200" y="1772817"/>
            <a:ext cx="8356054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    Meta: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200" b="1" dirty="0"/>
              <a:t>Ampliar a cobertura de primeira consulta </a:t>
            </a:r>
            <a:r>
              <a:rPr lang="pt-BR" sz="2200" b="1" dirty="0" smtClean="0"/>
              <a:t>odontológica </a:t>
            </a:r>
            <a:r>
              <a:rPr lang="pt-BR" sz="2200" b="1" dirty="0"/>
              <a:t>programática para 40% das crianças de 6 a 72 meses de idade residentes na área de abrangência da UBS.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39076310"/>
              </p:ext>
            </p:extLst>
          </p:nvPr>
        </p:nvGraphicFramePr>
        <p:xfrm>
          <a:off x="1115616" y="3068961"/>
          <a:ext cx="6912768" cy="303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Melhorar </a:t>
            </a:r>
            <a:r>
              <a:rPr lang="pt-BR" sz="3200" b="1" dirty="0"/>
              <a:t>a qualidade da atenção à saúde da criança na UBS.</a:t>
            </a:r>
            <a:endParaRPr lang="pt-BR" sz="32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147248" cy="1461840"/>
          </a:xfrm>
        </p:spPr>
        <p:txBody>
          <a:bodyPr>
            <a:normAutofit/>
          </a:bodyPr>
          <a:lstStyle/>
          <a:p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</a:rPr>
              <a:t>Meta: </a:t>
            </a:r>
            <a:r>
              <a:rPr lang="pt-BR" sz="2200" dirty="0"/>
              <a:t>Realizar a primeira consulta na primeira semana de vida para 100% das crianças </a:t>
            </a:r>
            <a:r>
              <a:rPr lang="pt-BR" sz="2200" dirty="0" smtClean="0"/>
              <a:t>cadastradas.</a:t>
            </a:r>
            <a:endParaRPr lang="pt-BR" sz="2200" dirty="0"/>
          </a:p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sz="1600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943024142"/>
              </p:ext>
            </p:extLst>
          </p:nvPr>
        </p:nvGraphicFramePr>
        <p:xfrm>
          <a:off x="967631" y="2814989"/>
          <a:ext cx="7354788" cy="338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Melhorar a qualidade da atenção à saúde da criança na UBS.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b="1" dirty="0" smtClean="0"/>
          </a:p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    Meta: </a:t>
            </a:r>
            <a:r>
              <a:rPr lang="pt-BR" sz="2200" b="1" dirty="0"/>
              <a:t>Monitorar o </a:t>
            </a:r>
            <a:r>
              <a:rPr lang="pt-BR" sz="2200" b="1" dirty="0" smtClean="0"/>
              <a:t>crescimento, </a:t>
            </a:r>
            <a:r>
              <a:rPr lang="pt-BR" sz="2200" b="1" dirty="0"/>
              <a:t>o déficit de </a:t>
            </a:r>
            <a:r>
              <a:rPr lang="pt-BR" sz="2200" b="1" dirty="0" smtClean="0"/>
              <a:t>peso, </a:t>
            </a:r>
            <a:r>
              <a:rPr lang="pt-BR" sz="2200" b="1" dirty="0"/>
              <a:t>excesso de </a:t>
            </a:r>
            <a:r>
              <a:rPr lang="pt-BR" sz="2200" b="1" dirty="0" smtClean="0"/>
              <a:t>peso e </a:t>
            </a:r>
            <a:r>
              <a:rPr lang="pt-BR" sz="2200" b="1" dirty="0"/>
              <a:t>o desenvolvimento</a:t>
            </a:r>
            <a:r>
              <a:rPr lang="pt-BR" sz="2200" b="1" dirty="0" smtClean="0"/>
              <a:t> em </a:t>
            </a:r>
            <a:r>
              <a:rPr lang="pt-BR" sz="2200" b="1" dirty="0"/>
              <a:t>100% das </a:t>
            </a:r>
            <a:r>
              <a:rPr lang="pt-BR" sz="2200" b="1" dirty="0" smtClean="0"/>
              <a:t>crianças.</a:t>
            </a:r>
          </a:p>
          <a:p>
            <a:pPr>
              <a:buNone/>
            </a:pPr>
            <a:endParaRPr lang="pt-BR" sz="2200" b="1" dirty="0" smtClean="0"/>
          </a:p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pt-BR" sz="2200" b="1" dirty="0" smtClean="0"/>
              <a:t>Todas as crianças cadastradas no programa; 100% tiveram o crescimento, desenvolvimento,  déficit de peso e excesso de peso monitorados durante os 03 meses.</a:t>
            </a:r>
          </a:p>
          <a:p>
            <a:pPr>
              <a:buNone/>
            </a:pPr>
            <a:r>
              <a:rPr lang="pt-BR" sz="2200" b="1" dirty="0" smtClean="0"/>
              <a:t>        </a:t>
            </a:r>
          </a:p>
          <a:p>
            <a:endParaRPr lang="pt-BR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Melhorar a qualidade da atenção à saúde da criança na UBS.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075240" cy="1245816"/>
          </a:xfrm>
        </p:spPr>
        <p:txBody>
          <a:bodyPr>
            <a:normAutofit/>
          </a:bodyPr>
          <a:lstStyle/>
          <a:p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</a:rPr>
              <a:t>Meta: </a:t>
            </a:r>
            <a:r>
              <a:rPr lang="pt-BR" sz="2200" dirty="0"/>
              <a:t>Vacinar 100% das crianças de acordo com a idade.</a:t>
            </a:r>
          </a:p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pt-BR" sz="1600" dirty="0" smtClean="0"/>
          </a:p>
          <a:p>
            <a:endParaRPr lang="pt-BR" sz="15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3035927278"/>
              </p:ext>
            </p:extLst>
          </p:nvPr>
        </p:nvGraphicFramePr>
        <p:xfrm>
          <a:off x="922387" y="2658789"/>
          <a:ext cx="7445275" cy="357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Melhorar a qualidade da atenção à saúde da criança na UBS.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1317824"/>
          </a:xfrm>
        </p:spPr>
        <p:txBody>
          <a:bodyPr>
            <a:normAutofit/>
          </a:bodyPr>
          <a:lstStyle/>
          <a:p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</a:rPr>
              <a:t>Meta: </a:t>
            </a:r>
            <a:r>
              <a:rPr lang="pt-BR" sz="2200" dirty="0"/>
              <a:t>Realizar triagem auditiva em 100% das crianças.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991555761"/>
              </p:ext>
            </p:extLst>
          </p:nvPr>
        </p:nvGraphicFramePr>
        <p:xfrm>
          <a:off x="755576" y="2768897"/>
          <a:ext cx="7445275" cy="346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Melhorar a qualidade da atenção à saúde da criança na UBS.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 Meta: </a:t>
            </a:r>
            <a:r>
              <a:rPr lang="pt-BR" sz="2200" b="1" dirty="0"/>
              <a:t>Realizar teste do pezinho em 100% das crianças até 7 dias de vida</a:t>
            </a:r>
            <a:r>
              <a:rPr lang="pt-BR" b="1" dirty="0"/>
              <a:t>.</a:t>
            </a:r>
          </a:p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sz="2700" dirty="0" smtClean="0"/>
              <a:t>   </a:t>
            </a:r>
            <a:endParaRPr lang="pt-BR" sz="27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827584" y="2996952"/>
          <a:ext cx="7704856" cy="286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Melhorar a qualidade da atenção à saúde da criança na UBS.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b="1" dirty="0" smtClean="0"/>
          </a:p>
          <a:p>
            <a:endParaRPr lang="pt-BR" b="1" dirty="0" smtClean="0"/>
          </a:p>
          <a:p>
            <a:pPr>
              <a:buNone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pt-BR" sz="2600" b="1" dirty="0" smtClean="0">
                <a:solidFill>
                  <a:schemeClr val="accent1">
                    <a:lumMod val="75000"/>
                  </a:schemeClr>
                </a:solidFill>
              </a:rPr>
              <a:t>Meta: </a:t>
            </a:r>
            <a:r>
              <a:rPr lang="pt-BR" sz="2600" b="1" dirty="0"/>
              <a:t>Realizar avaliação da necessidade de atendimento odontológico em 100% das crianças de 6 e 72 meses</a:t>
            </a:r>
            <a:r>
              <a:rPr lang="pt-BR" sz="2600" b="1" dirty="0" smtClean="0"/>
              <a:t>.</a:t>
            </a:r>
          </a:p>
          <a:p>
            <a:pPr>
              <a:buNone/>
            </a:pPr>
            <a:endParaRPr lang="pt-BR" sz="2600" b="1" dirty="0"/>
          </a:p>
          <a:p>
            <a:pPr>
              <a:buNone/>
            </a:pPr>
            <a:r>
              <a:rPr lang="pt-BR" sz="2600" b="1" dirty="0" smtClean="0">
                <a:solidFill>
                  <a:schemeClr val="accent1">
                    <a:lumMod val="75000"/>
                  </a:schemeClr>
                </a:solidFill>
              </a:rPr>
              <a:t>     Meta: </a:t>
            </a:r>
            <a:r>
              <a:rPr lang="pt-BR" sz="2600" b="1" dirty="0"/>
              <a:t>Realizar primeira consulta odontológica para 100% das crianças de 6 a 72 meses de idade moradoras da área de abrangência, cadastradas na UBS</a:t>
            </a:r>
            <a:r>
              <a:rPr lang="pt-BR" sz="2600" b="1" dirty="0" smtClean="0"/>
              <a:t>.</a:t>
            </a:r>
          </a:p>
          <a:p>
            <a:pPr>
              <a:buNone/>
            </a:pPr>
            <a:r>
              <a:rPr lang="pt-BR" sz="2600" dirty="0" smtClean="0"/>
              <a:t> </a:t>
            </a:r>
          </a:p>
          <a:p>
            <a:pPr>
              <a:buNone/>
            </a:pPr>
            <a:r>
              <a:rPr lang="pt-BR" sz="2600" dirty="0" smtClean="0"/>
              <a:t>     </a:t>
            </a:r>
            <a:r>
              <a:rPr lang="pt-BR" sz="2600" b="1" dirty="0" smtClean="0"/>
              <a:t>Todas as crianças cadastradas no programa, no período da intervenção(187); 100% realizaram avaliação da necessidade de atendimento odontológico e realizaram primeira consulta odontológica programática</a:t>
            </a:r>
            <a:r>
              <a:rPr lang="pt-BR" sz="2600" dirty="0" smtClean="0"/>
              <a:t>.</a:t>
            </a:r>
            <a:endParaRPr lang="pt-BR" sz="2600" dirty="0"/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Melhorar a qualidade da atenção à saúde da criança na UBS.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Meta: </a:t>
            </a:r>
            <a:r>
              <a:rPr lang="pt-BR" sz="2200" b="1" dirty="0"/>
              <a:t>Fazer busca ativa de 100% das crianças faltosas às consultas.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endParaRPr lang="pt-BR" sz="27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95536" y="2924944"/>
          <a:ext cx="7992888" cy="312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Melhorar a qualidade da atenção à saúde da criança na UBS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b="1" dirty="0" smtClean="0"/>
          </a:p>
          <a:p>
            <a:pPr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   Meta: </a:t>
            </a:r>
            <a:r>
              <a:rPr lang="pt-BR" sz="2400" b="1" dirty="0"/>
              <a:t>Manter registro na ficha espelho de saúde da criança/ vacinação de 100% das crianças que consultam no serviço</a:t>
            </a:r>
            <a:r>
              <a:rPr lang="pt-BR" sz="2400" b="1" dirty="0" smtClean="0"/>
              <a:t>.</a:t>
            </a:r>
          </a:p>
          <a:p>
            <a:pPr>
              <a:buNone/>
            </a:pPr>
            <a:endParaRPr lang="pt-BR" sz="2400" b="1" dirty="0"/>
          </a:p>
          <a:p>
            <a:pPr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   Meta: </a:t>
            </a:r>
            <a:r>
              <a:rPr lang="pt-BR" sz="2400" b="1" dirty="0"/>
              <a:t>Realizar avaliação de risco em 100% das crianças cadastradas no programa</a:t>
            </a:r>
            <a:r>
              <a:rPr lang="pt-BR" sz="2400" b="1" dirty="0" smtClean="0"/>
              <a:t>.</a:t>
            </a:r>
          </a:p>
          <a:p>
            <a:pPr>
              <a:buNone/>
            </a:pPr>
            <a:endParaRPr lang="pt-BR" sz="2400" b="1" dirty="0"/>
          </a:p>
          <a:p>
            <a:pPr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   Meta: </a:t>
            </a:r>
            <a:r>
              <a:rPr lang="pt-BR" sz="2400" b="1" dirty="0"/>
              <a:t>Dar orientações para prevenir acidentes na infância em 100% das consultas de saúde da criança</a:t>
            </a:r>
            <a:r>
              <a:rPr lang="pt-BR" sz="2400" b="1" dirty="0" smtClean="0"/>
              <a:t>.</a:t>
            </a:r>
          </a:p>
          <a:p>
            <a:pPr>
              <a:buNone/>
            </a:pPr>
            <a:r>
              <a:rPr lang="pt-BR" sz="2400" b="1" dirty="0" smtClean="0"/>
              <a:t> </a:t>
            </a:r>
          </a:p>
          <a:p>
            <a:pPr>
              <a:buNone/>
            </a:pPr>
            <a:r>
              <a:rPr lang="pt-BR" sz="2400" b="1" dirty="0" smtClean="0"/>
              <a:t>     Todas as crianças cadastradas no programa, no período da intervenção(187); 100% tiveram estas metas atingidas.</a:t>
            </a:r>
            <a:endParaRPr lang="pt-BR" sz="2400" b="1" dirty="0"/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Importância da ação programática em saúde da criança: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200" dirty="0" smtClean="0"/>
              <a:t>Permitir </a:t>
            </a:r>
            <a:r>
              <a:rPr lang="pt-BR" sz="2200" dirty="0"/>
              <a:t>um crescimento </a:t>
            </a:r>
            <a:r>
              <a:rPr lang="pt-BR" sz="2200" dirty="0" smtClean="0"/>
              <a:t>saudável com </a:t>
            </a:r>
            <a:r>
              <a:rPr lang="pt-BR" sz="2200" dirty="0"/>
              <a:t>a</a:t>
            </a:r>
            <a:r>
              <a:rPr lang="pt-BR" sz="2200" dirty="0" smtClean="0"/>
              <a:t>companhamento programado do crescimento e desenvolvimento;</a:t>
            </a:r>
            <a:endParaRPr lang="pt-BR" sz="2200" dirty="0"/>
          </a:p>
          <a:p>
            <a:r>
              <a:rPr lang="pt-BR" sz="2200" dirty="0" smtClean="0"/>
              <a:t>A </a:t>
            </a:r>
            <a:r>
              <a:rPr lang="pt-BR" sz="2200" dirty="0"/>
              <a:t>mortalidade infantil é um importante indicador de saúde da população e a mortalidade na infância vem diminuindo progressivamente no Brasil, com certeza, por melhorias na promoção de saúde e saneamento básico a população (IPEA, 2010). </a:t>
            </a:r>
            <a:endParaRPr lang="pt-BR" sz="2200" dirty="0" smtClean="0"/>
          </a:p>
          <a:p>
            <a:r>
              <a:rPr lang="pt-BR" sz="2200" dirty="0" smtClean="0"/>
              <a:t>Organização da assistência;</a:t>
            </a:r>
          </a:p>
          <a:p>
            <a:r>
              <a:rPr lang="pt-BR" sz="2200" dirty="0" smtClean="0"/>
              <a:t>Captação precoce;</a:t>
            </a:r>
          </a:p>
          <a:p>
            <a:r>
              <a:rPr lang="pt-BR" sz="2200" dirty="0" smtClean="0"/>
              <a:t>Estímulo ao aleitamento materno, orientação alimentar e imunizações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Melhorar a qualidade da atenção à saúde da criança na UBS.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Meta: </a:t>
            </a:r>
            <a:r>
              <a:rPr lang="pt-BR" sz="2200" b="1" dirty="0"/>
              <a:t>Colocar 100% das crianças para mamar durante a primeira consulta.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539552" y="3068960"/>
          <a:ext cx="80648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Melhorar a qualidade da atenção à saúde da criança na UBS.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b="1" dirty="0" smtClean="0"/>
          </a:p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    Meta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</a:rPr>
              <a:t>18: </a:t>
            </a:r>
            <a:r>
              <a:rPr lang="pt-BR" sz="2200" b="1" dirty="0"/>
              <a:t>Fornecer orientações nutricionais de acordo com a faixa etária para 100% das crianças</a:t>
            </a:r>
            <a:r>
              <a:rPr lang="pt-BR" sz="2200" b="1" dirty="0" smtClean="0"/>
              <a:t>.</a:t>
            </a:r>
          </a:p>
          <a:p>
            <a:pPr>
              <a:buNone/>
            </a:pPr>
            <a:endParaRPr lang="pt-BR" sz="2200" b="1" dirty="0"/>
          </a:p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    Meta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</a:rPr>
              <a:t>19: </a:t>
            </a:r>
            <a:r>
              <a:rPr lang="pt-BR" sz="2200" b="1" dirty="0"/>
              <a:t>Fornecer orientações sobre higiene bucal para 100% das crianças de acordo com a faixa etária</a:t>
            </a:r>
          </a:p>
          <a:p>
            <a:pPr>
              <a:buNone/>
            </a:pPr>
            <a:r>
              <a:rPr lang="pt-BR" sz="2200" b="1" dirty="0" smtClean="0"/>
              <a:t> </a:t>
            </a:r>
          </a:p>
          <a:p>
            <a:pPr>
              <a:buNone/>
            </a:pPr>
            <a:r>
              <a:rPr lang="pt-BR" sz="2200" b="1" dirty="0" smtClean="0"/>
              <a:t>     Todas as crianças cadastradas no programa, no período da intervenção(187); 100% tiveram estas metas atingidas.</a:t>
            </a:r>
            <a:endParaRPr lang="pt-BR" sz="2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Melhorar a qualidade da atenção à saúde da criança na UBS.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    Meta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</a:rPr>
              <a:t>20: </a:t>
            </a:r>
            <a:r>
              <a:rPr lang="pt-BR" sz="2200" b="1" dirty="0"/>
              <a:t>Realizar avaliação da necessidade de atendimento odontológico em 100% das crianças de 6 a 72 meses cadastradas no programa Saúde da Criança da unidade e pertencentes a área de abrangência.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683568" y="3501008"/>
          <a:ext cx="77768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/>
              <a:t>Resultados com o objetivo de 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b="1" dirty="0" smtClean="0"/>
              <a:t>Melhorar a qualidade da atenção à saúde da criança na UBS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b="1" dirty="0" smtClean="0"/>
          </a:p>
          <a:p>
            <a:pPr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Meta: </a:t>
            </a:r>
            <a:r>
              <a:rPr lang="pt-BR" sz="2200" b="1" dirty="0"/>
              <a:t>Realizar a primeira consulta odontológica programática para 100% das crianças de 6 a 72 meses cadastradas no programa Saúde da Criança da unidade, pertencentes à área de abrangência e que necessitam de atendimento odontológico.</a:t>
            </a:r>
          </a:p>
          <a:p>
            <a:pPr>
              <a:buNone/>
            </a:pPr>
            <a:r>
              <a:rPr lang="pt-BR" sz="2200" b="1" dirty="0" smtClean="0"/>
              <a:t> </a:t>
            </a:r>
          </a:p>
          <a:p>
            <a:pPr>
              <a:buNone/>
            </a:pPr>
            <a:r>
              <a:rPr lang="pt-BR" sz="2200" b="1" dirty="0" smtClean="0"/>
              <a:t>     De todas as crianças cadastradas no programa, no período da intervenção(187); 100% tiveram esta meta atingida.</a:t>
            </a:r>
            <a:endParaRPr lang="pt-BR" sz="2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Melhorar a qualidade da atenção à saúde da criança na UBS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    Meta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</a:rPr>
              <a:t>22: </a:t>
            </a:r>
            <a:r>
              <a:rPr lang="pt-BR" sz="2200" b="1" dirty="0"/>
              <a:t>Concluir o tratamento dentário em 100% das crianças com primeira consulta odontológica programática.</a:t>
            </a:r>
          </a:p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4294967295"/>
          </p:nvPr>
        </p:nvSpPr>
        <p:spPr>
          <a:xfrm>
            <a:off x="5102225" y="1484313"/>
            <a:ext cx="4041775" cy="63976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116317082"/>
              </p:ext>
            </p:extLst>
          </p:nvPr>
        </p:nvGraphicFramePr>
        <p:xfrm>
          <a:off x="611560" y="2924944"/>
          <a:ext cx="7920880" cy="319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Melhorar a qualidade da atenção à saúde da criança na UBS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pt-BR" sz="2000" b="1" dirty="0" smtClean="0"/>
          </a:p>
          <a:p>
            <a:pPr>
              <a:buNone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      Meta: </a:t>
            </a:r>
            <a:r>
              <a:rPr lang="pt-BR" sz="2000" b="1" dirty="0"/>
              <a:t>Realizar busca ativa de 100% das crianças que necessitavam realizar a primeira consulta odontológica programática e faltaram</a:t>
            </a:r>
            <a:r>
              <a:rPr lang="pt-BR" sz="2000" b="1" dirty="0" smtClean="0"/>
              <a:t>.</a:t>
            </a:r>
          </a:p>
          <a:p>
            <a:pPr>
              <a:buNone/>
            </a:pPr>
            <a:endParaRPr lang="pt-BR" sz="2000" b="1" dirty="0"/>
          </a:p>
          <a:p>
            <a:pPr>
              <a:buNone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      Meta: </a:t>
            </a:r>
            <a:r>
              <a:rPr lang="pt-BR" sz="2000" b="1" dirty="0"/>
              <a:t>Manter registro atualizado em planilha e/ou prontuário de 100% das crianças com primeira consulta odontológica programática</a:t>
            </a:r>
            <a:r>
              <a:rPr lang="pt-BR" sz="2000" b="1" dirty="0" smtClean="0"/>
              <a:t>.</a:t>
            </a:r>
          </a:p>
          <a:p>
            <a:pPr>
              <a:buNone/>
            </a:pPr>
            <a:endParaRPr lang="pt-BR" sz="2000" b="1" dirty="0"/>
          </a:p>
          <a:p>
            <a:pPr>
              <a:buNone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      Meta: </a:t>
            </a:r>
            <a:r>
              <a:rPr lang="pt-BR" sz="2000" b="1" dirty="0"/>
              <a:t>Fornecer orientações sobre higiene bucal para 100% dos responsáveis por crianças com primeira consulta odontológica programática</a:t>
            </a:r>
            <a:r>
              <a:rPr lang="pt-BR" sz="2000" b="1" dirty="0" smtClean="0"/>
              <a:t>.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dirty="0" smtClean="0"/>
              <a:t>      </a:t>
            </a:r>
            <a:r>
              <a:rPr lang="pt-BR" sz="2000" b="1" dirty="0" smtClean="0"/>
              <a:t>Todas as crianças cadastradas no programa, no período da intervenção(187); 100% tiveram estas metas atingidas.</a:t>
            </a:r>
            <a:endParaRPr lang="pt-BR" sz="20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Resultados com o objetivo de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>Melhorar a qualidade da atenção à saúde da criança na UBS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    Meta: </a:t>
            </a:r>
            <a:r>
              <a:rPr lang="pt-BR" sz="2200" b="1" dirty="0" smtClean="0"/>
              <a:t>Fornecer orientação sobre dieta para 100% dos responsáveis por crianças com primeira consulta odontológica programática.</a:t>
            </a:r>
          </a:p>
          <a:p>
            <a:pPr>
              <a:buNone/>
            </a:pPr>
            <a:endParaRPr lang="pt-BR" sz="2200" b="1" dirty="0" smtClean="0"/>
          </a:p>
          <a:p>
            <a:pPr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    Meta: </a:t>
            </a:r>
            <a:r>
              <a:rPr lang="pt-BR" sz="2200" b="1" dirty="0" smtClean="0"/>
              <a:t>Fornecer orientações sobre hábitos de sucção nutritiva e não nutritiva e prevenção de </a:t>
            </a:r>
            <a:r>
              <a:rPr lang="pt-BR" sz="2200" b="1" dirty="0" err="1" smtClean="0"/>
              <a:t>oclusopatias</a:t>
            </a:r>
            <a:r>
              <a:rPr lang="pt-BR" sz="2200" b="1" dirty="0" smtClean="0"/>
              <a:t> para 100% dos responsáveis por crianças com primeira consulta odontológica programática.</a:t>
            </a:r>
          </a:p>
          <a:p>
            <a:endParaRPr lang="pt-BR" sz="2200" dirty="0" smtClean="0"/>
          </a:p>
          <a:p>
            <a:pPr>
              <a:buNone/>
            </a:pPr>
            <a:r>
              <a:rPr lang="pt-BR" sz="2200" dirty="0" smtClean="0"/>
              <a:t>     </a:t>
            </a:r>
            <a:r>
              <a:rPr lang="pt-BR" sz="2200" b="1" dirty="0" smtClean="0"/>
              <a:t>Todas as crianças cadastradas no programa, no período da intervenção(187); 100% tiveram estas metas atingidas.</a:t>
            </a:r>
            <a:endParaRPr lang="pt-BR" sz="2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A importância da intervenção para a equipe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sz="2600" dirty="0" smtClean="0"/>
              <a:t>Discussões;</a:t>
            </a:r>
          </a:p>
          <a:p>
            <a:r>
              <a:rPr lang="pt-BR" sz="2600" dirty="0" smtClean="0"/>
              <a:t>Novos conhecimentos;</a:t>
            </a:r>
          </a:p>
          <a:p>
            <a:r>
              <a:rPr lang="pt-BR" sz="2600" dirty="0" smtClean="0"/>
              <a:t>Qualificação da prática clinica;</a:t>
            </a:r>
          </a:p>
          <a:p>
            <a:r>
              <a:rPr lang="pt-BR" sz="2600" dirty="0" smtClean="0"/>
              <a:t>União da equipe;</a:t>
            </a:r>
          </a:p>
          <a:p>
            <a:r>
              <a:rPr lang="pt-BR" sz="2600" dirty="0" smtClean="0"/>
              <a:t>Reorganização de funções.</a:t>
            </a:r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Importância da Intervenção para o serviço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 smtClean="0"/>
              <a:t>Ampliação da cobertura da atenção às crianças;</a:t>
            </a:r>
          </a:p>
          <a:p>
            <a:r>
              <a:rPr lang="pt-BR" sz="2600" dirty="0" smtClean="0"/>
              <a:t>Melhoria dos registros;</a:t>
            </a:r>
          </a:p>
          <a:p>
            <a:r>
              <a:rPr lang="pt-BR" sz="2600" dirty="0" smtClean="0"/>
              <a:t>Qualificação da assistência;</a:t>
            </a:r>
          </a:p>
          <a:p>
            <a:r>
              <a:rPr lang="pt-BR" sz="2600" dirty="0" smtClean="0"/>
              <a:t>Facilitação do acesso aos usuários;</a:t>
            </a:r>
          </a:p>
          <a:p>
            <a:r>
              <a:rPr lang="pt-BR" sz="2600" dirty="0" smtClean="0"/>
              <a:t>Melhor do vínculo entre UBS e escola de educação infantil.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9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</a:rPr>
              <a:t>Importância da Intervenção </a:t>
            </a:r>
            <a:r>
              <a:rPr lang="pt-BR" sz="3200" b="1" dirty="0" smtClean="0">
                <a:solidFill>
                  <a:schemeClr val="tx2"/>
                </a:solidFill>
              </a:rPr>
              <a:t>para a comunidade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 smtClean="0"/>
              <a:t> Crescimento e desenvolvimento saudável das crianças; </a:t>
            </a:r>
          </a:p>
          <a:p>
            <a:r>
              <a:rPr lang="pt-BR" sz="2600" dirty="0" smtClean="0"/>
              <a:t>Maior vínculo com a equipe; </a:t>
            </a:r>
          </a:p>
          <a:p>
            <a:r>
              <a:rPr lang="pt-BR" sz="2600" dirty="0" smtClean="0"/>
              <a:t>Facilidade de acesso;</a:t>
            </a:r>
          </a:p>
          <a:p>
            <a:r>
              <a:rPr lang="pt-BR" sz="2600" dirty="0" smtClean="0"/>
              <a:t>Melhor qualidade de atendimento;</a:t>
            </a:r>
          </a:p>
          <a:p>
            <a:r>
              <a:rPr lang="pt-BR" sz="2600" dirty="0" smtClean="0"/>
              <a:t>Melhora do engajamento público; </a:t>
            </a:r>
          </a:p>
          <a:p>
            <a:r>
              <a:rPr lang="pt-BR" sz="2600" dirty="0" smtClean="0"/>
              <a:t>Trabalho em conjunto entre UBS e escola de educação infantil.</a:t>
            </a:r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65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O Município de Pelotas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200" dirty="0"/>
              <a:t>Pelotas é uma cidade localizada na região sul do Rio Grande do Sul (RS</a:t>
            </a:r>
            <a:r>
              <a:rPr lang="pt-BR" sz="2200" dirty="0" smtClean="0"/>
              <a:t>)</a:t>
            </a:r>
          </a:p>
          <a:p>
            <a:r>
              <a:rPr lang="pt-BR" sz="2200" dirty="0" smtClean="0"/>
              <a:t>composta </a:t>
            </a:r>
            <a:r>
              <a:rPr lang="pt-BR" sz="2200" dirty="0"/>
              <a:t>por aproximadamente 341.180 habitantes, (IBGE, 2013</a:t>
            </a:r>
            <a:r>
              <a:rPr lang="pt-BR" sz="2200" dirty="0" smtClean="0"/>
              <a:t>).</a:t>
            </a:r>
          </a:p>
          <a:p>
            <a:r>
              <a:rPr lang="pt-BR" sz="2200" dirty="0" smtClean="0"/>
              <a:t>polo </a:t>
            </a:r>
            <a:r>
              <a:rPr lang="pt-BR" sz="2200" dirty="0"/>
              <a:t>de ensino na região, pois possui duas universidades </a:t>
            </a:r>
            <a:endParaRPr lang="pt-BR" sz="2200" dirty="0" smtClean="0"/>
          </a:p>
          <a:p>
            <a:r>
              <a:rPr lang="pt-BR" sz="2200" dirty="0" smtClean="0"/>
              <a:t>Pelotas </a:t>
            </a:r>
            <a:r>
              <a:rPr lang="pt-BR" sz="2200" dirty="0"/>
              <a:t>possui 51 UBS, dentre elas 23 são unidades básicas tradicionais e 28 com modelo de ESF, na qual estão alocadas 45 equipes. </a:t>
            </a:r>
            <a:endParaRPr lang="pt-BR" sz="2200" dirty="0" smtClean="0"/>
          </a:p>
          <a:p>
            <a:r>
              <a:rPr lang="pt-BR" sz="2200" dirty="0" smtClean="0"/>
              <a:t>pronto </a:t>
            </a:r>
            <a:r>
              <a:rPr lang="pt-BR" sz="2200" dirty="0"/>
              <a:t>socorro e hospital, além de exames complementares nos vários níveis de atenção à saúde, </a:t>
            </a:r>
            <a:endParaRPr lang="pt-BR" sz="2200" dirty="0" smtClean="0"/>
          </a:p>
          <a:p>
            <a:r>
              <a:rPr lang="pt-BR" sz="2200" dirty="0"/>
              <a:t>D</a:t>
            </a:r>
            <a:r>
              <a:rPr lang="pt-BR" sz="2200" dirty="0" smtClean="0"/>
              <a:t>isponibilidade </a:t>
            </a:r>
            <a:r>
              <a:rPr lang="pt-BR" sz="2200" dirty="0"/>
              <a:t>de Centro de Especialidades Odontológicas (CEO).</a:t>
            </a:r>
          </a:p>
          <a:p>
            <a:endParaRPr lang="pt-BR" sz="2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Continuidade da intervenção: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Readequar o agendamento.</a:t>
            </a:r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Reflexão crítica sobre processo pessoal de aprendizagem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sz="2600" dirty="0" smtClean="0"/>
              <a:t>Melhor prática profissional em todas as áreas da atenção primária;</a:t>
            </a:r>
          </a:p>
          <a:p>
            <a:r>
              <a:rPr lang="pt-BR" sz="2600" dirty="0" smtClean="0"/>
              <a:t>Desenvolvimento profissional e pessoal;</a:t>
            </a:r>
          </a:p>
          <a:p>
            <a:r>
              <a:rPr lang="pt-BR" sz="2600" dirty="0" smtClean="0"/>
              <a:t>Valorização do trabalho em equipe;</a:t>
            </a:r>
          </a:p>
          <a:p>
            <a:r>
              <a:rPr lang="pt-BR" sz="2600" dirty="0"/>
              <a:t>L</a:t>
            </a:r>
            <a:r>
              <a:rPr lang="pt-BR" sz="2600" dirty="0" smtClean="0"/>
              <a:t>apidação do espírito de liderança;</a:t>
            </a:r>
          </a:p>
          <a:p>
            <a:r>
              <a:rPr lang="pt-BR" sz="2600" dirty="0" smtClean="0"/>
              <a:t>Melhor visão geral sobre atenção primária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313453" cy="31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10445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2484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884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 descr="C:\Users\Usuário\Desktop\ATIVIDADES PROVAB\fotos\IMG_2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72800" y="-8229600"/>
            <a:ext cx="7200000" cy="5400000"/>
          </a:xfrm>
          <a:prstGeom prst="rect">
            <a:avLst/>
          </a:prstGeom>
          <a:noFill/>
        </p:spPr>
      </p:pic>
      <p:pic>
        <p:nvPicPr>
          <p:cNvPr id="44038" name="Picture 6" descr="C:\Users\Usuário\Desktop\ATIVIDADES PROVAB\fotos\IMG_2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972800" y="-8229600"/>
            <a:ext cx="3600000" cy="2700000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2656"/>
            <a:ext cx="410445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Usuário\Pictures\IMG_2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394472" cy="4525963"/>
          </a:xfrm>
          <a:prstGeom prst="rect">
            <a:avLst/>
          </a:prstGeom>
          <a:noFill/>
        </p:spPr>
      </p:pic>
      <p:pic>
        <p:nvPicPr>
          <p:cNvPr id="45061" name="Picture 5" descr="C:\Users\Usuário\Pictures\IMG_2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456384" cy="4104456"/>
          </a:xfrm>
          <a:prstGeom prst="rect">
            <a:avLst/>
          </a:prstGeom>
          <a:noFill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258000"/>
            <a:ext cx="27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r>
              <a:rPr lang="pt-BR" sz="5000" b="1" dirty="0" smtClean="0">
                <a:solidFill>
                  <a:schemeClr val="tx2"/>
                </a:solidFill>
              </a:rPr>
              <a:t>Obrigada!</a:t>
            </a:r>
            <a:endParaRPr lang="pt-BR" sz="5000" b="1" dirty="0">
              <a:solidFill>
                <a:schemeClr val="tx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165304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 UBS Aylton Cordeiro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200" dirty="0" smtClean="0"/>
              <a:t>A </a:t>
            </a:r>
            <a:r>
              <a:rPr lang="pt-BR" sz="2200" dirty="0"/>
              <a:t>UBS </a:t>
            </a:r>
            <a:r>
              <a:rPr lang="pt-BR" sz="2200" dirty="0" smtClean="0"/>
              <a:t>localiza-se </a:t>
            </a:r>
            <a:r>
              <a:rPr lang="pt-BR" sz="2200" dirty="0"/>
              <a:t>na zona urbana da cidade de </a:t>
            </a:r>
            <a:r>
              <a:rPr lang="pt-BR" sz="2200" dirty="0" smtClean="0"/>
              <a:t>Pelotas, no bairro Arco Íris.  </a:t>
            </a:r>
          </a:p>
          <a:p>
            <a:r>
              <a:rPr lang="pt-BR" sz="2200" dirty="0" smtClean="0"/>
              <a:t> Integralmente </a:t>
            </a:r>
            <a:r>
              <a:rPr lang="pt-BR" sz="2200" dirty="0"/>
              <a:t>vinculada ao SUS. </a:t>
            </a:r>
            <a:endParaRPr lang="pt-BR" sz="2200" dirty="0" smtClean="0"/>
          </a:p>
          <a:p>
            <a:r>
              <a:rPr lang="pt-BR" sz="2200" dirty="0" smtClean="0"/>
              <a:t>1 equipe ESF com saúde bucal;</a:t>
            </a:r>
          </a:p>
          <a:p>
            <a:r>
              <a:rPr lang="pt-BR" sz="2200" dirty="0"/>
              <a:t>P</a:t>
            </a:r>
            <a:r>
              <a:rPr lang="pt-BR" sz="2200" dirty="0" smtClean="0"/>
              <a:t>ossui vínculo com a </a:t>
            </a:r>
            <a:r>
              <a:rPr lang="pt-BR" sz="2200" dirty="0" err="1" smtClean="0"/>
              <a:t>UFPel</a:t>
            </a:r>
            <a:r>
              <a:rPr lang="pt-BR" sz="2200" dirty="0" smtClean="0"/>
              <a:t> na área da odontologia. </a:t>
            </a:r>
          </a:p>
          <a:p>
            <a:r>
              <a:rPr lang="pt-BR" sz="2200" dirty="0" smtClean="0"/>
              <a:t>3663 adstritos </a:t>
            </a:r>
          </a:p>
          <a:p>
            <a:r>
              <a:rPr lang="pt-BR" sz="2200" dirty="0" smtClean="0"/>
              <a:t>37 crianças abaixo de 12 meses</a:t>
            </a:r>
          </a:p>
          <a:p>
            <a:r>
              <a:rPr lang="pt-BR" sz="2200" dirty="0"/>
              <a:t>6</a:t>
            </a:r>
            <a:r>
              <a:rPr lang="pt-BR" sz="2200" dirty="0" smtClean="0"/>
              <a:t> últimos meses anteriores a intervenção- zero puericulturas.</a:t>
            </a:r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Situação da ação programática em saúde da criança 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400" dirty="0" smtClean="0"/>
              <a:t>A </a:t>
            </a:r>
            <a:r>
              <a:rPr lang="pt-BR" sz="2400" dirty="0"/>
              <a:t>puericultura </a:t>
            </a:r>
            <a:r>
              <a:rPr lang="pt-BR" sz="2400" dirty="0" smtClean="0"/>
              <a:t>era </a:t>
            </a:r>
            <a:r>
              <a:rPr lang="pt-BR" sz="2400" dirty="0"/>
              <a:t>realizada </a:t>
            </a:r>
            <a:r>
              <a:rPr lang="pt-BR" sz="2400" dirty="0" smtClean="0"/>
              <a:t>somente pela enfermeira</a:t>
            </a:r>
            <a:r>
              <a:rPr lang="pt-BR" sz="2400" dirty="0"/>
              <a:t>;</a:t>
            </a:r>
            <a:endParaRPr lang="pt-BR" sz="2400" dirty="0" smtClean="0"/>
          </a:p>
          <a:p>
            <a:r>
              <a:rPr lang="pt-BR" sz="2400" dirty="0"/>
              <a:t>C</a:t>
            </a:r>
            <a:r>
              <a:rPr lang="pt-BR" sz="2400" dirty="0" smtClean="0"/>
              <a:t>onsultas </a:t>
            </a:r>
            <a:r>
              <a:rPr lang="pt-BR" sz="2400" dirty="0"/>
              <a:t>são mensais para crianças de zero a 12 </a:t>
            </a:r>
            <a:r>
              <a:rPr lang="pt-BR" sz="2400" dirty="0" smtClean="0"/>
              <a:t>meses;</a:t>
            </a:r>
          </a:p>
          <a:p>
            <a:r>
              <a:rPr lang="pt-BR" sz="2400" dirty="0" smtClean="0"/>
              <a:t> Ações programáticas em </a:t>
            </a:r>
            <a:r>
              <a:rPr lang="pt-BR" sz="2400" dirty="0"/>
              <a:t>saúde bucal </a:t>
            </a:r>
            <a:r>
              <a:rPr lang="pt-BR" sz="2400" dirty="0" smtClean="0"/>
              <a:t>de forma isolada; </a:t>
            </a:r>
          </a:p>
          <a:p>
            <a:r>
              <a:rPr lang="pt-BR" sz="2400" dirty="0" smtClean="0"/>
              <a:t>Falta </a:t>
            </a:r>
            <a:r>
              <a:rPr lang="pt-BR" sz="2400" dirty="0"/>
              <a:t>de </a:t>
            </a:r>
            <a:r>
              <a:rPr lang="pt-BR" sz="2400" dirty="0" smtClean="0"/>
              <a:t>insumos básicos para o acompanhamento; </a:t>
            </a:r>
          </a:p>
          <a:p>
            <a:r>
              <a:rPr lang="pt-BR" sz="2400" dirty="0"/>
              <a:t>I</a:t>
            </a:r>
            <a:r>
              <a:rPr lang="pt-BR" sz="2400" dirty="0" smtClean="0"/>
              <a:t>ndicadores </a:t>
            </a:r>
            <a:r>
              <a:rPr lang="pt-BR" sz="2400" dirty="0"/>
              <a:t>de </a:t>
            </a:r>
            <a:r>
              <a:rPr lang="pt-BR" sz="2400" dirty="0" smtClean="0"/>
              <a:t>qualidade estavam deficientes</a:t>
            </a:r>
            <a:r>
              <a:rPr lang="pt-BR" sz="2400" dirty="0"/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Objetivo Geral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Qualificar </a:t>
            </a:r>
            <a:r>
              <a:rPr lang="pt-BR" dirty="0"/>
              <a:t>a atenção à saúde da criança de zero a setenta e dois meses na UBS </a:t>
            </a:r>
            <a:r>
              <a:rPr lang="pt-BR" dirty="0" err="1"/>
              <a:t>Aylton</a:t>
            </a:r>
            <a:r>
              <a:rPr lang="pt-BR" dirty="0"/>
              <a:t> Cordeiro, no município de Pelotas/RS.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Metodologia:</a:t>
            </a:r>
            <a:b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Ações realizadas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sz="2200" dirty="0" smtClean="0"/>
              <a:t>Cadastro  e monitoramento de crianças de 0-72 meses;</a:t>
            </a:r>
          </a:p>
          <a:p>
            <a:r>
              <a:rPr lang="pt-BR" sz="2200" dirty="0" smtClean="0"/>
              <a:t>Organização da demanda através de agendamento;</a:t>
            </a:r>
          </a:p>
          <a:p>
            <a:r>
              <a:rPr lang="pt-BR" sz="2200" dirty="0" smtClean="0"/>
              <a:t>Realização de busca ativa;</a:t>
            </a:r>
          </a:p>
          <a:p>
            <a:r>
              <a:rPr lang="pt-BR" sz="2200" dirty="0" smtClean="0"/>
              <a:t>Definição das atribuições;</a:t>
            </a:r>
          </a:p>
          <a:p>
            <a:r>
              <a:rPr lang="pt-BR" sz="2200" dirty="0" smtClean="0"/>
              <a:t>Vinculação das imunizações com a puericultura</a:t>
            </a:r>
          </a:p>
          <a:p>
            <a:r>
              <a:rPr lang="pt-BR" sz="2200" dirty="0" smtClean="0"/>
              <a:t>Organização dos materiais para realização das ações;</a:t>
            </a:r>
          </a:p>
          <a:p>
            <a:r>
              <a:rPr lang="pt-BR" sz="2200" dirty="0" smtClean="0"/>
              <a:t>Realização de preenchimento dos formulários e fichas espelhos;</a:t>
            </a:r>
          </a:p>
          <a:p>
            <a:r>
              <a:rPr lang="pt-BR" sz="2200" dirty="0" smtClean="0"/>
              <a:t>Organização da agenda de saúde bucal;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Metodologia:</a:t>
            </a:r>
            <a:b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Ações realizadas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sz="2200" dirty="0" smtClean="0"/>
              <a:t>Esclarecimento à comunidade e aos pais ou responsáveis sobre a atenção à saúde da criança;</a:t>
            </a:r>
          </a:p>
          <a:p>
            <a:r>
              <a:rPr lang="pt-BR" sz="2200" dirty="0" smtClean="0"/>
              <a:t>Capacitação da Equipe.</a:t>
            </a:r>
          </a:p>
          <a:p>
            <a:pPr>
              <a:buNone/>
            </a:pPr>
            <a:endParaRPr lang="pt-BR" sz="2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Logística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r>
              <a:rPr lang="pt-BR" sz="3100" dirty="0" smtClean="0"/>
              <a:t>Adotou-se como protocolo o Caderno de Saúde da Criança, N° 33, MS 2012.</a:t>
            </a:r>
          </a:p>
          <a:p>
            <a:r>
              <a:rPr lang="pt-BR" sz="3100" dirty="0" smtClean="0"/>
              <a:t>Utilização da Ficha espelho, prontuário e carteirinha da criança;</a:t>
            </a:r>
          </a:p>
          <a:p>
            <a:r>
              <a:rPr lang="pt-BR" sz="3100" dirty="0" smtClean="0"/>
              <a:t>Solicitação ao gestor materiais e insumos necessários</a:t>
            </a:r>
          </a:p>
          <a:p>
            <a:r>
              <a:rPr lang="pt-BR" sz="3100" dirty="0" smtClean="0"/>
              <a:t>Palestras de capacitação da equipe;</a:t>
            </a:r>
          </a:p>
          <a:p>
            <a:r>
              <a:rPr lang="pt-BR" sz="3100" dirty="0" smtClean="0"/>
              <a:t>Organização da agenda médica e da odontologia;</a:t>
            </a:r>
          </a:p>
          <a:p>
            <a:r>
              <a:rPr lang="pt-BR" sz="3100" dirty="0" smtClean="0"/>
              <a:t>Busca ativa dos faltosos;</a:t>
            </a:r>
          </a:p>
          <a:p>
            <a:r>
              <a:rPr lang="pt-BR" sz="3100" dirty="0" smtClean="0"/>
              <a:t>Dia de consulta na escola; </a:t>
            </a:r>
          </a:p>
          <a:p>
            <a:r>
              <a:rPr lang="pt-BR" sz="3100" dirty="0" smtClean="0"/>
              <a:t>Palestra de saúde oral na escola;</a:t>
            </a:r>
          </a:p>
          <a:p>
            <a:r>
              <a:rPr lang="pt-BR" sz="3100" dirty="0" err="1" smtClean="0"/>
              <a:t>Escovário</a:t>
            </a:r>
            <a:r>
              <a:rPr lang="pt-BR" sz="3100" dirty="0" smtClean="0"/>
              <a:t>;</a:t>
            </a:r>
          </a:p>
          <a:p>
            <a:r>
              <a:rPr lang="pt-BR" sz="3100" dirty="0" smtClean="0"/>
              <a:t>Grupo mãe e crianças</a:t>
            </a:r>
            <a:endParaRPr lang="pt-BR" sz="31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37312"/>
            <a:ext cx="150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1531</TotalTime>
  <Words>1458</Words>
  <Application>Microsoft Office PowerPoint</Application>
  <PresentationFormat>Apresentação na tela (4:3)</PresentationFormat>
  <Paragraphs>184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Qualificação da Atenção à Saúde da Criança de zero a setenta e dois meses na UBS Aylton Cordeiro, Pelotas/RS </vt:lpstr>
      <vt:lpstr>Importância da ação programática em saúde da criança:</vt:lpstr>
      <vt:lpstr>O Município de Pelotas</vt:lpstr>
      <vt:lpstr>A UBS Aylton Cordeiro</vt:lpstr>
      <vt:lpstr>Situação da ação programática em saúde da criança </vt:lpstr>
      <vt:lpstr>Objetivo Geral</vt:lpstr>
      <vt:lpstr>Metodologia: Ações realizadas</vt:lpstr>
      <vt:lpstr>Metodologia: Ações realizadas</vt:lpstr>
      <vt:lpstr>Logística</vt:lpstr>
      <vt:lpstr>Resultados com o objetivo de ampliar a cobertura do programa de saúde da criança. </vt:lpstr>
      <vt:lpstr>Resultados com o objetivo de ampliar a cobertura do programa de saúde da criança.</vt:lpstr>
      <vt:lpstr>Resultados com o objetivo de  Melhorar a qualidade da atenção à saúde da criança na UBS.</vt:lpstr>
      <vt:lpstr>Resultados com o objetivo de  Melhorar a qualidade da atenção à saúde da criança na UBS.</vt:lpstr>
      <vt:lpstr>Resultados com o objetivo de  Melhorar a qualidade da atenção à saúde da criança na UBS.</vt:lpstr>
      <vt:lpstr>Resultados com o objetivo de  Melhorar a qualidade da atenção à saúde da criança na UBS.</vt:lpstr>
      <vt:lpstr>Resultados com o objetivo de  Melhorar a qualidade da atenção à saúde da criança na UBS.</vt:lpstr>
      <vt:lpstr>Resultados com o objetivo de  Melhorar a qualidade da atenção à saúde da criança na UBS.</vt:lpstr>
      <vt:lpstr>Resultados com o objetivo de  Melhorar a qualidade da atenção à saúde da criança na UBS.</vt:lpstr>
      <vt:lpstr>Resultados com o objetivo de  Melhorar a qualidade da atenção à saúde da criança na UBS</vt:lpstr>
      <vt:lpstr>Resultados com o objetivo de  Melhorar a qualidade da atenção à saúde da criança na UBS.</vt:lpstr>
      <vt:lpstr>Resultados com o objetivo de  Melhorar a qualidade da atenção à saúde da criança na UBS.</vt:lpstr>
      <vt:lpstr>Resultados com o objetivo de  Melhorar a qualidade da atenção à saúde da criança na UBS.</vt:lpstr>
      <vt:lpstr>Resultados com o objetivo de  Melhorar a qualidade da atenção à saúde da criança na UBS</vt:lpstr>
      <vt:lpstr>Resultados com o objetivo de  Melhorar a qualidade da atenção à saúde da criança na UBS</vt:lpstr>
      <vt:lpstr>Resultados com o objetivo de  Melhorar a qualidade da atenção à saúde da criança na UBS</vt:lpstr>
      <vt:lpstr>Resultados com o objetivo de  Melhorar a qualidade da atenção à saúde da criança na UBS</vt:lpstr>
      <vt:lpstr>A importância da intervenção para a equipe</vt:lpstr>
      <vt:lpstr>Importância da Intervenção para o serviço</vt:lpstr>
      <vt:lpstr>Importância da Intervenção para a comunidade</vt:lpstr>
      <vt:lpstr>Continuidade da intervenção:</vt:lpstr>
      <vt:lpstr>Reflexão crítica sobre processo pessoal de aprendizagem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à Saúde da Criança de zero a setenta e dois meses na UBS Aylton Cordeiro, Pelotas/RS</dc:title>
  <dc:creator>Usuário</dc:creator>
  <cp:lastModifiedBy>Usuário</cp:lastModifiedBy>
  <cp:revision>16</cp:revision>
  <dcterms:created xsi:type="dcterms:W3CDTF">2015-01-18T20:45:32Z</dcterms:created>
  <dcterms:modified xsi:type="dcterms:W3CDTF">2015-01-22T21:06:42Z</dcterms:modified>
</cp:coreProperties>
</file>