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7" r:id="rId9"/>
    <p:sldId id="269" r:id="rId10"/>
    <p:sldId id="272" r:id="rId11"/>
    <p:sldId id="273" r:id="rId12"/>
    <p:sldId id="275" r:id="rId13"/>
    <p:sldId id="276" r:id="rId14"/>
    <p:sldId id="277" r:id="rId15"/>
    <p:sldId id="292" r:id="rId16"/>
    <p:sldId id="284" r:id="rId17"/>
    <p:sldId id="278" r:id="rId18"/>
    <p:sldId id="294" r:id="rId19"/>
    <p:sldId id="295" r:id="rId20"/>
    <p:sldId id="279" r:id="rId21"/>
    <p:sldId id="296" r:id="rId22"/>
    <p:sldId id="287" r:id="rId23"/>
    <p:sldId id="288" r:id="rId24"/>
    <p:sldId id="289" r:id="rId25"/>
    <p:sldId id="290" r:id="rId26"/>
    <p:sldId id="291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audio" initials="C" lastIdx="1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E7A4E3-BBE6-4CF7-8FB9-210A94A3C2E8}" type="datetimeFigureOut">
              <a:rPr lang="pt-BR" smtClean="0"/>
              <a:pPr/>
              <a:t>11/6/2013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6445AB2-12EB-4CD6-B50F-23C5038AF5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A4E3-BBE6-4CF7-8FB9-210A94A3C2E8}" type="datetimeFigureOut">
              <a:rPr lang="pt-BR" smtClean="0"/>
              <a:pPr/>
              <a:t>11/6/2013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5AB2-12EB-4CD6-B50F-23C5038AF5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A4E3-BBE6-4CF7-8FB9-210A94A3C2E8}" type="datetimeFigureOut">
              <a:rPr lang="pt-BR" smtClean="0"/>
              <a:pPr/>
              <a:t>11/6/2013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5AB2-12EB-4CD6-B50F-23C5038AF5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E7A4E3-BBE6-4CF7-8FB9-210A94A3C2E8}" type="datetimeFigureOut">
              <a:rPr lang="pt-BR" smtClean="0"/>
              <a:pPr/>
              <a:t>11/6/2013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445AB2-12EB-4CD6-B50F-23C5038AF5E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E7A4E3-BBE6-4CF7-8FB9-210A94A3C2E8}" type="datetimeFigureOut">
              <a:rPr lang="pt-BR" smtClean="0"/>
              <a:pPr/>
              <a:t>11/6/2013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6445AB2-12EB-4CD6-B50F-23C5038AF5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A4E3-BBE6-4CF7-8FB9-210A94A3C2E8}" type="datetimeFigureOut">
              <a:rPr lang="pt-BR" smtClean="0"/>
              <a:pPr/>
              <a:t>11/6/2013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5AB2-12EB-4CD6-B50F-23C5038AF5E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A4E3-BBE6-4CF7-8FB9-210A94A3C2E8}" type="datetimeFigureOut">
              <a:rPr lang="pt-BR" smtClean="0"/>
              <a:pPr/>
              <a:t>11/6/2013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5AB2-12EB-4CD6-B50F-23C5038AF5E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E7A4E3-BBE6-4CF7-8FB9-210A94A3C2E8}" type="datetimeFigureOut">
              <a:rPr lang="pt-BR" smtClean="0"/>
              <a:pPr/>
              <a:t>11/6/2013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445AB2-12EB-4CD6-B50F-23C5038AF5E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A4E3-BBE6-4CF7-8FB9-210A94A3C2E8}" type="datetimeFigureOut">
              <a:rPr lang="pt-BR" smtClean="0"/>
              <a:pPr/>
              <a:t>11/6/2013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5AB2-12EB-4CD6-B50F-23C5038AF5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E7A4E3-BBE6-4CF7-8FB9-210A94A3C2E8}" type="datetimeFigureOut">
              <a:rPr lang="pt-BR" smtClean="0"/>
              <a:pPr/>
              <a:t>11/6/2013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445AB2-12EB-4CD6-B50F-23C5038AF5E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E7A4E3-BBE6-4CF7-8FB9-210A94A3C2E8}" type="datetimeFigureOut">
              <a:rPr lang="pt-BR" smtClean="0"/>
              <a:pPr/>
              <a:t>11/6/2013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445AB2-12EB-4CD6-B50F-23C5038AF5E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E7A4E3-BBE6-4CF7-8FB9-210A94A3C2E8}" type="datetimeFigureOut">
              <a:rPr lang="pt-BR" smtClean="0"/>
              <a:pPr/>
              <a:t>11/6/2013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445AB2-12EB-4CD6-B50F-23C5038AF5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071701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b="1" dirty="0" smtClean="0">
                <a:latin typeface="Arial" pitchFamily="34" charset="0"/>
                <a:cs typeface="Arial" pitchFamily="34" charset="0"/>
              </a:rPr>
            </a:br>
            <a:r>
              <a:rPr lang="pt-BR" sz="2900" b="1" dirty="0" smtClean="0">
                <a:latin typeface="Arial" pitchFamily="34" charset="0"/>
                <a:cs typeface="Arial" pitchFamily="34" charset="0"/>
              </a:rPr>
              <a:t>Universidade </a:t>
            </a:r>
            <a:r>
              <a:rPr lang="pt-BR" sz="2900" b="1" dirty="0">
                <a:latin typeface="Arial" pitchFamily="34" charset="0"/>
                <a:cs typeface="Arial" pitchFamily="34" charset="0"/>
              </a:rPr>
              <a:t>Aberta do SUS – UNASUS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/>
            </a:r>
            <a:br>
              <a:rPr lang="pt-BR" sz="2900" dirty="0">
                <a:latin typeface="Arial" pitchFamily="34" charset="0"/>
                <a:cs typeface="Arial" pitchFamily="34" charset="0"/>
              </a:rPr>
            </a:br>
            <a:r>
              <a:rPr lang="pt-BR" sz="2900" b="1" dirty="0">
                <a:latin typeface="Arial" pitchFamily="34" charset="0"/>
                <a:cs typeface="Arial" pitchFamily="34" charset="0"/>
              </a:rPr>
              <a:t>Universidade Federal de Pelotas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/>
            </a:r>
            <a:br>
              <a:rPr lang="pt-BR" sz="2900" dirty="0">
                <a:latin typeface="Arial" pitchFamily="34" charset="0"/>
                <a:cs typeface="Arial" pitchFamily="34" charset="0"/>
              </a:rPr>
            </a:br>
            <a:r>
              <a:rPr lang="pt-BR" sz="2900" b="1" dirty="0">
                <a:latin typeface="Arial" pitchFamily="34" charset="0"/>
                <a:cs typeface="Arial" pitchFamily="34" charset="0"/>
              </a:rPr>
              <a:t>Especialização em Saúde da Família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/>
            </a:r>
            <a:br>
              <a:rPr lang="pt-BR" sz="2900" dirty="0">
                <a:latin typeface="Arial" pitchFamily="34" charset="0"/>
                <a:cs typeface="Arial" pitchFamily="34" charset="0"/>
              </a:rPr>
            </a:br>
            <a:r>
              <a:rPr lang="pt-BR" sz="2900" b="1" dirty="0">
                <a:latin typeface="Arial" pitchFamily="34" charset="0"/>
                <a:cs typeface="Arial" pitchFamily="34" charset="0"/>
              </a:rPr>
              <a:t>Modalidade a </a:t>
            </a:r>
            <a:r>
              <a:rPr lang="pt-BR" sz="2900" b="1" dirty="0" smtClean="0">
                <a:latin typeface="Arial" pitchFamily="34" charset="0"/>
                <a:cs typeface="Arial" pitchFamily="34" charset="0"/>
              </a:rPr>
              <a:t>Distância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/>
            </a:r>
            <a:br>
              <a:rPr lang="pt-BR" sz="2900" dirty="0">
                <a:latin typeface="Arial" pitchFamily="34" charset="0"/>
                <a:cs typeface="Arial" pitchFamily="34" charset="0"/>
              </a:rPr>
            </a:br>
            <a:endParaRPr lang="pt-BR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910" y="2214554"/>
            <a:ext cx="8001056" cy="4214842"/>
          </a:xfrm>
        </p:spPr>
        <p:txBody>
          <a:bodyPr>
            <a:normAutofit fontScale="25000" lnSpcReduction="20000"/>
          </a:bodyPr>
          <a:lstStyle/>
          <a:p>
            <a:endParaRPr lang="pt-BR" b="1" dirty="0" smtClean="0"/>
          </a:p>
          <a:p>
            <a:pPr algn="ctr"/>
            <a:r>
              <a:rPr lang="pt-BR" sz="9600" b="1" dirty="0" smtClean="0">
                <a:latin typeface="Arial" pitchFamily="34" charset="0"/>
                <a:cs typeface="Arial" pitchFamily="34" charset="0"/>
              </a:rPr>
              <a:t>Trabalho de Conclusão de Curso</a:t>
            </a:r>
          </a:p>
          <a:p>
            <a:pPr algn="ctr"/>
            <a:endParaRPr lang="pt-BR" sz="96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9600" b="1" dirty="0" smtClean="0">
                <a:latin typeface="Arial" pitchFamily="34" charset="0"/>
                <a:cs typeface="Arial" pitchFamily="34" charset="0"/>
              </a:rPr>
              <a:t>Programa </a:t>
            </a:r>
            <a:r>
              <a:rPr lang="pt-BR" sz="9600" b="1" dirty="0">
                <a:latin typeface="Arial" pitchFamily="34" charset="0"/>
                <a:cs typeface="Arial" pitchFamily="34" charset="0"/>
              </a:rPr>
              <a:t>de câncer de colo uterino e de mama em uma Unidade Básica de Saúde na Comunidade da Moréia no Município do Rio de Janeiro</a:t>
            </a:r>
            <a:endParaRPr lang="pt-BR" sz="9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9600" b="1" dirty="0">
                <a:latin typeface="Arial" pitchFamily="34" charset="0"/>
                <a:cs typeface="Arial" pitchFamily="34" charset="0"/>
              </a:rPr>
              <a:t>  </a:t>
            </a:r>
            <a:endParaRPr lang="pt-BR" sz="9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9600" b="1" dirty="0" smtClean="0">
                <a:latin typeface="Arial" pitchFamily="34" charset="0"/>
                <a:cs typeface="Arial" pitchFamily="34" charset="0"/>
              </a:rPr>
              <a:t>JULIANA </a:t>
            </a:r>
            <a:r>
              <a:rPr lang="pt-BR" sz="9600" b="1" dirty="0">
                <a:latin typeface="Arial" pitchFamily="34" charset="0"/>
                <a:cs typeface="Arial" pitchFamily="34" charset="0"/>
              </a:rPr>
              <a:t>LUCAS DE </a:t>
            </a:r>
            <a:r>
              <a:rPr lang="pt-BR" sz="9600" b="1" dirty="0" smtClean="0">
                <a:latin typeface="Arial" pitchFamily="34" charset="0"/>
                <a:cs typeface="Arial" pitchFamily="34" charset="0"/>
              </a:rPr>
              <a:t>ARRUDA</a:t>
            </a:r>
          </a:p>
          <a:p>
            <a:pPr algn="ctr"/>
            <a:endParaRPr lang="pt-BR" sz="9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96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9600" b="1" dirty="0" smtClean="0">
                <a:latin typeface="Arial" pitchFamily="34" charset="0"/>
                <a:cs typeface="Arial" pitchFamily="34" charset="0"/>
              </a:rPr>
              <a:t>Orientador: Cláudio O. Souto</a:t>
            </a:r>
          </a:p>
          <a:p>
            <a:endParaRPr lang="pt-BR" sz="7400" dirty="0">
              <a:latin typeface="Arial" pitchFamily="34" charset="0"/>
              <a:cs typeface="Arial" pitchFamily="34" charset="0"/>
            </a:endParaRPr>
          </a:p>
          <a:p>
            <a:r>
              <a:rPr lang="pt-BR" sz="7400" b="1" dirty="0">
                <a:latin typeface="Arial" pitchFamily="34" charset="0"/>
                <a:cs typeface="Arial" pitchFamily="34" charset="0"/>
              </a:rPr>
              <a:t> </a:t>
            </a:r>
            <a:endParaRPr lang="pt-BR" sz="7400" dirty="0">
              <a:latin typeface="Arial" pitchFamily="34" charset="0"/>
              <a:cs typeface="Arial" pitchFamily="34" charset="0"/>
            </a:endParaRPr>
          </a:p>
          <a:p>
            <a:r>
              <a:rPr lang="pt-BR" sz="3100" b="1" dirty="0">
                <a:latin typeface="Arial" pitchFamily="34" charset="0"/>
                <a:cs typeface="Arial" pitchFamily="34" charset="0"/>
              </a:rPr>
              <a:t> </a:t>
            </a:r>
            <a:endParaRPr lang="pt-BR" sz="3100" dirty="0">
              <a:latin typeface="Arial" pitchFamily="34" charset="0"/>
              <a:cs typeface="Arial" pitchFamily="34" charset="0"/>
            </a:endParaRPr>
          </a:p>
          <a:p>
            <a:endParaRPr lang="pt-BR" sz="3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Metodologia - Ações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686700" cy="568815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√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Esclarecer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as mulheres da população alvo e a comunidade:</a:t>
            </a:r>
          </a:p>
          <a:p>
            <a:pPr lvl="1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incentivar o uso de preservativos, a não adesão ao uso de tabaco, álcool e drogas, prática de atividade física regular, hábitos alimentares saudáveis e aleitamento exclusivo até os seis meses de vida</a:t>
            </a:r>
          </a:p>
          <a:p>
            <a:pPr lvl="1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divulgar as ações no cuidado à saúde, incentivar a importância do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auto-cuidado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promover a participação na organização, planejamento e gestão das ações de saúde para mulheres e suas famílias, assim como reconhecer situações de risco e vulnerabilidade</a:t>
            </a:r>
          </a:p>
          <a:p>
            <a:pPr lvl="1"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Metodologia - Ações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686700" cy="56167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√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Capacitar a equipe da UBS: 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Acolhimento das mulheres com acesso ao programa e busca das que nunca realizaram os exames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Periodicidade de realização dos exames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Monitoramento e acolhimento da demanda por resultados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Interpretação dos resultados dos exames e encaminhamentos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Registro adequado das informações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Avaliação de risco para câncer de colo uterino e de mama.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Contato com associação de moradores e representantes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Metodologia- Logística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686700" cy="5643602"/>
          </a:xfrm>
        </p:spPr>
        <p:txBody>
          <a:bodyPr/>
          <a:lstStyle/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►Materiais utilizados: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√Caderno de Atenção Básica nº 13, sobre o Controle dos Cânceres do Colo do Útero e da Mama, do Ministério da Saúde, 2006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/>
                <a:cs typeface="Arial"/>
              </a:rPr>
              <a:t>√Ficha- espelho</a:t>
            </a:r>
          </a:p>
          <a:p>
            <a:pPr algn="just">
              <a:buNone/>
            </a:pPr>
            <a:endParaRPr lang="pt-BR" dirty="0" smtClean="0">
              <a:latin typeface="Arial"/>
              <a:cs typeface="Arial"/>
            </a:endParaRPr>
          </a:p>
          <a:p>
            <a:pPr algn="just">
              <a:buNone/>
            </a:pPr>
            <a:r>
              <a:rPr lang="pt-BR" dirty="0" smtClean="0">
                <a:latin typeface="Arial"/>
                <a:cs typeface="Arial"/>
              </a:rPr>
              <a:t>√Planilha eletrônica de coleta de dados</a:t>
            </a:r>
          </a:p>
          <a:p>
            <a:pPr algn="just">
              <a:buNone/>
            </a:pPr>
            <a:endParaRPr lang="pt-BR" dirty="0" smtClean="0">
              <a:latin typeface="Arial"/>
              <a:cs typeface="Arial"/>
            </a:endParaRPr>
          </a:p>
          <a:p>
            <a:pPr algn="just">
              <a:buNone/>
            </a:pPr>
            <a:r>
              <a:rPr lang="pt-BR" dirty="0" smtClean="0">
                <a:latin typeface="Arial"/>
                <a:cs typeface="Arial"/>
              </a:rPr>
              <a:t>√Prontuário eletrônico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Metodologia - Logística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7858180" cy="5857916"/>
          </a:xfrm>
        </p:spPr>
        <p:txBody>
          <a:bodyPr>
            <a:normAutofit/>
          </a:bodyPr>
          <a:lstStyle/>
          <a:p>
            <a:pPr>
              <a:buNone/>
            </a:pPr>
            <a:endParaRPr lang="pt-BR" b="1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pt-BR" b="1" dirty="0" smtClean="0">
                <a:latin typeface="Arial"/>
                <a:cs typeface="Arial"/>
              </a:rPr>
              <a:t>►Durante os 4 meses de intervenção</a:t>
            </a:r>
          </a:p>
          <a:p>
            <a:pPr>
              <a:buNone/>
            </a:pPr>
            <a:endParaRPr lang="pt-BR" b="1" dirty="0" smtClean="0">
              <a:latin typeface="Arial"/>
              <a:cs typeface="Arial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Busca ativa das faltosas pelos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ACSs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Consultas, reuniões, panfletagens nas ruas da comunidade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Capacitação da equipe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Ao final de cada mês consolidação em planilha eletrônica</a:t>
            </a:r>
          </a:p>
          <a:p>
            <a:pPr>
              <a:buNone/>
            </a:pP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7158" y="857232"/>
            <a:ext cx="7786742" cy="5616720"/>
          </a:xfrm>
        </p:spPr>
        <p:txBody>
          <a:bodyPr/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Ampliar em 50% a cobertura de detecção precoce do câncer de colo uterino das mulheres na faixa etária entre 25 e 64 anos.</a:t>
            </a: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Resultado: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20,7% (124)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Gráfico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000372"/>
            <a:ext cx="7143800" cy="300039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457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686700" cy="5688158"/>
          </a:xfrm>
        </p:spPr>
        <p:txBody>
          <a:bodyPr/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Captar 100% das mulheres de 50 a 69 anos de idade da área de cobertura da UBS que nunca realizaram mamografia.</a:t>
            </a: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Resultado: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25% (35). Faltou a informação de quem nunca realizou a mamografia na ficha-espelho, prejudicando o indicador. 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Captar 100% das mulheres de 25 a 64 anos de idade que nunca realizaram CP de colo uterino.</a:t>
            </a: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Resultado: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20,7% (124). Faltou a informação de quem nunca realizou o CP de colo uterino na ficha-espelho, prejudicando o indicador. 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500066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686700" cy="5929354"/>
          </a:xfrm>
        </p:spPr>
        <p:txBody>
          <a:bodyPr>
            <a:normAutofit/>
          </a:bodyPr>
          <a:lstStyle/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Garantir em 50% das mulheres a adoção de condutas terapêuticas do resultado do CP</a:t>
            </a: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Resultado: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40,3% (50)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Proporção de mulheres com adoção de condutas terapêuticas do resultado do CP conforme fluxograma adotado do protocolo da UBS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41985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429000"/>
            <a:ext cx="7286676" cy="3000396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2838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115328" cy="5857916"/>
          </a:xfrm>
        </p:spPr>
        <p:txBody>
          <a:bodyPr/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Aplicar a periodicidade de rastreamento através do exame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de colo uterino recomendada pelo Ministério da Saúde a 100% das mulheres de 25 a 64 anos.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Resultado: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66,9% (83), porém 100%(124) passaram a ficar em dia após consulta.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Exame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para câncer de colo uterino em dia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5841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714752"/>
            <a:ext cx="7358114" cy="2333647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3076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686700" cy="5688158"/>
          </a:xfrm>
        </p:spPr>
        <p:txBody>
          <a:bodyPr/>
          <a:lstStyle/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Garantir 100% referência e contra-referência para as mulheres com exame CP e mamografia alterada.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Resultado: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100% (124). Apesar de todas as mulheres que necessitaram de encaminhamento terem sido referenciadas, não houve o retorno da contra referência. Faltou a informação de que era necessário a contra referência na ficha-espelho, prejudicando o indicador.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Buscar 100% das mulheres faltosas para a realização dos exames conforme periodicidade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Resultado: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100% (84). Todas tiveram busca ativa, porém somente 21 foram consultadas durante a intervenção.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467600" cy="571504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►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Importância da ação programática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√O Câncer de colo de útero e de mama apresenta índices de incidência e mortalidade elevados no Brasil (MINISTÉRIO DA SAÚDE, 2006).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√</a:t>
            </a:r>
            <a:r>
              <a:rPr lang="pt-BR" dirty="0" smtClean="0"/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Diante da realidade da população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adscrita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à UBS (mulheres em condições precárias e muitas gestantes), torna-se prioritário o desenvolvimento de ações que irão auxiliar no esclarecimento a respeito do câncer de colo uterino e mama.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√A importância da realização do exame preventivo destes cânceres precisa ser divulgada à população, e os profissionais de saúde têm o dever de informar, instruir e atender as mulheres.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496944" cy="5904656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Meta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Atender 100% das mulheres de 50 a 69 anos residentes na área com mamografia em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dia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Encaminhar 100% das mulheres de 50 a 69 anos para avaliação adequada das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mamas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Realizar 100% de avaliação de risco para CA de colo uterino para mulheres entre 50 e 69 anos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idade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Realizar 100% de orientação sobre as rotinas de detecção precoce de CA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mama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Resultados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das metas acima: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100% 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2581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Coletar as amostras satisfatórias do exame CP de colo uterino em 100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%.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Registrar 100% nos formulários específicos da coleta de exame CP de colo uterino e a realização 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mamografia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Meta: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Orientar 100% das mulheres cadastradas sobre DST e fatores de risco para câncer de colo de útero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mama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Resultados das metas acima: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100% 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615262" cy="57864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>
                <a:latin typeface="Arial"/>
                <a:cs typeface="Arial"/>
              </a:rPr>
              <a:t>►</a:t>
            </a:r>
            <a:r>
              <a:rPr lang="pt-BR" sz="2600" b="1" dirty="0" smtClean="0">
                <a:latin typeface="Arial"/>
                <a:cs typeface="Arial"/>
              </a:rPr>
              <a:t>Importância da intervenção</a:t>
            </a:r>
          </a:p>
          <a:p>
            <a:pPr algn="just">
              <a:buNone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√Equipe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aperfeiçoamento da prática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melhor embasamento para orientação após capacitação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maior integração da equipe</a:t>
            </a:r>
          </a:p>
          <a:p>
            <a:pPr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√</a:t>
            </a: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Serviço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 os cânceres de colo de útero e de mama podem ser diagnosticados precocemente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diminuição da superlotação dos hospitais e os gastos com a saúde pública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maior procura por atendimento, melhorando os indicadores necessários a uma boa gestão do serviço.  </a:t>
            </a:r>
          </a:p>
          <a:p>
            <a:pPr>
              <a:buNone/>
            </a:pPr>
            <a:endParaRPr lang="pt-BR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Discussão 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7158" y="785794"/>
            <a:ext cx="7929618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latin typeface="Arial"/>
                <a:cs typeface="Arial"/>
              </a:rPr>
              <a:t>►</a:t>
            </a:r>
            <a:r>
              <a:rPr lang="pt-BR" sz="2600" b="1" dirty="0" smtClean="0">
                <a:latin typeface="Arial"/>
                <a:cs typeface="Arial"/>
              </a:rPr>
              <a:t>Importância da intervenção</a:t>
            </a:r>
          </a:p>
          <a:p>
            <a:pPr>
              <a:buNone/>
            </a:pPr>
            <a:endParaRPr lang="pt-BR" sz="2600" b="1" dirty="0" smtClean="0">
              <a:latin typeface="Arial"/>
              <a:cs typeface="Arial"/>
            </a:endParaRPr>
          </a:p>
          <a:p>
            <a:pPr algn="just">
              <a:buNone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√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Comunidade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adesão das mulheres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maior esclarecimento e conscientização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√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Incorporação às rotinas do serviço 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ampliação do trabalho de conscientização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registros mais completos</a:t>
            </a:r>
          </a:p>
          <a:p>
            <a:pPr>
              <a:buNone/>
            </a:pP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Reflexão crítica quanto a aprendizagem na implementação da intervenção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7858180" cy="5500726"/>
          </a:xfrm>
        </p:spPr>
        <p:txBody>
          <a:bodyPr/>
          <a:lstStyle/>
          <a:p>
            <a:pPr algn="just">
              <a:buNone/>
            </a:pPr>
            <a:endParaRPr lang="pt-BR" b="1" dirty="0" smtClean="0">
              <a:latin typeface="Arial"/>
              <a:cs typeface="Arial"/>
            </a:endParaRPr>
          </a:p>
          <a:p>
            <a:pPr algn="just">
              <a:buNone/>
            </a:pPr>
            <a:r>
              <a:rPr lang="pt-BR" b="1" dirty="0" smtClean="0">
                <a:latin typeface="Arial"/>
                <a:cs typeface="Arial"/>
              </a:rPr>
              <a:t>►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Expectativas iniciais: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Alcançar as metas que eu havia proposto no trabalho. 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√ O alto absenteísmo das mulheres às consultas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√ Procura pelo preventivo ginecológico por muitas mulheres fora da faixa etária de estudo.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√ Mudanças na equipe de trabalho, como ausência de médico e técnico de enfermagem, agentes comunitários de licença-maternidade ou demitidos, ocasionando uma sobrecarga de trabalho da enfermeira da equipe, meu caso.</a:t>
            </a:r>
          </a:p>
          <a:p>
            <a:pPr>
              <a:buNone/>
            </a:pPr>
            <a:endParaRPr lang="pt-BR" b="1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Reflexão crítica quanto a aprendizagem na implementação da intervenção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686700" cy="525953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b="1" dirty="0" smtClean="0">
              <a:latin typeface="Arial"/>
              <a:cs typeface="Arial"/>
            </a:endParaRPr>
          </a:p>
          <a:p>
            <a:pPr algn="just">
              <a:buNone/>
            </a:pPr>
            <a:r>
              <a:rPr lang="pt-BR" b="1" dirty="0" smtClean="0">
                <a:latin typeface="Arial"/>
                <a:cs typeface="Arial"/>
              </a:rPr>
              <a:t>►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Prática profissional: </a:t>
            </a:r>
          </a:p>
          <a:p>
            <a:pPr algn="just">
              <a:buNone/>
            </a:pPr>
            <a:r>
              <a:rPr lang="pt-BR" b="1" dirty="0" smtClean="0">
                <a:latin typeface="Arial"/>
                <a:cs typeface="Arial"/>
              </a:rPr>
              <a:t>√</a:t>
            </a:r>
            <a:r>
              <a:rPr lang="pt-BR" dirty="0" smtClean="0">
                <a:latin typeface="Arial"/>
                <a:cs typeface="Arial"/>
              </a:rPr>
              <a:t>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eforço dos conhecimentos que já obtinha, e a oportunidade de aprimorar conhecimentos a cerca do assunto e poder compartilhá-lo com colegas de equipe e pessoas da comunidade, através das consultas, palestras, panfletos e reuniões.</a:t>
            </a:r>
            <a:endParaRPr lang="pt-BR" b="1" dirty="0" smtClean="0">
              <a:latin typeface="Arial"/>
              <a:cs typeface="Arial"/>
            </a:endParaRPr>
          </a:p>
          <a:p>
            <a:pPr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►Aprendizados relevantes:</a:t>
            </a:r>
          </a:p>
          <a:p>
            <a:pPr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√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Necessidade de realizar o exame CP em dia, e a inspeção anual das mamas, de forma a prevenir os cânceres de colo de útero e mama. 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Obrigada!!!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ço Reservado para Conteúdo 3" descr="Imagem 26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pt-BR" dirty="0" smtClean="0">
                <a:latin typeface="Arial"/>
                <a:cs typeface="Arial"/>
              </a:rPr>
              <a:t>►</a:t>
            </a:r>
            <a:r>
              <a:rPr lang="pt-BR" b="1" dirty="0" smtClean="0">
                <a:latin typeface="Arial"/>
                <a:cs typeface="Arial"/>
              </a:rPr>
              <a:t>Município do Rio de Janeiro</a:t>
            </a:r>
          </a:p>
          <a:p>
            <a:pPr>
              <a:buNone/>
            </a:pPr>
            <a:endParaRPr lang="pt-BR" b="1" dirty="0" smtClean="0">
              <a:latin typeface="Arial"/>
              <a:cs typeface="Arial"/>
            </a:endParaRPr>
          </a:p>
          <a:p>
            <a:pPr>
              <a:buNone/>
            </a:pPr>
            <a:endParaRPr lang="pt-BR" b="1" dirty="0" smtClean="0">
              <a:latin typeface="Arial"/>
              <a:cs typeface="Arial"/>
            </a:endParaRPr>
          </a:p>
          <a:p>
            <a:pPr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√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População de 6.323.037 habitantes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√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Possui 87 unidades básicas de saúde (UBS) tradicionais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√ESF em expansão, aproximadamente 66 CSF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/>
          <a:lstStyle/>
          <a:p>
            <a:pPr>
              <a:buNone/>
            </a:pPr>
            <a:r>
              <a:rPr lang="pt-BR" b="1" dirty="0" smtClean="0">
                <a:latin typeface="Arial"/>
                <a:cs typeface="Arial"/>
              </a:rPr>
              <a:t>►Clínica da Família Bibi </a:t>
            </a:r>
            <a:r>
              <a:rPr lang="pt-BR" b="1" dirty="0" err="1" smtClean="0">
                <a:latin typeface="Arial"/>
                <a:cs typeface="Arial"/>
              </a:rPr>
              <a:t>Vogel</a:t>
            </a:r>
            <a:endParaRPr lang="pt-BR" b="1" dirty="0" smtClean="0">
              <a:latin typeface="Arial"/>
              <a:cs typeface="Arial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√Bairro: Engenho da Rainha – RJ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√População adstrita: 24.000 pessoas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√São 6 ESF, com média de 4.000 pessoas cada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√Cada equipe é composta por 6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microáreas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cada. 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√Composição: 1 médico, 1 enfermeiro, 1 técnico de enfermagem, 6 agentes comunitários de saúde, 1 agente de vigilância sanitária, 1 administrativo. 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√São 2 dentistas, para 3 equipes cada.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√ Minha área específica é da comunidade da Moréia.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√É a única da clínica que não tem ainda polícia pacificadora.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pt-BR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►</a:t>
            </a: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Ação programática na CF antes da intervenção</a:t>
            </a:r>
          </a:p>
          <a:p>
            <a:pPr>
              <a:buNone/>
            </a:pPr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√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As consultas de prevenção de CA de colo de útero e mama estavam bem no começo</a:t>
            </a:r>
          </a:p>
          <a:p>
            <a:pPr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√Baixa cobertura de detecção precoce de CA de colo uterino e de mama</a:t>
            </a:r>
          </a:p>
          <a:p>
            <a:pPr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√Não era realizado um registro adequado e monitoramento regular</a:t>
            </a:r>
          </a:p>
          <a:p>
            <a:pPr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√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Baixa adesão ao programa</a:t>
            </a:r>
          </a:p>
          <a:p>
            <a:pPr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√Falta de atividades educativas</a:t>
            </a: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Objetivos e metas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►Objetivo geral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√Melhorar a detecção precoce de câncer de colo de útero e de mama.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►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Objetivos específicos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1. Ampliar a cobertura de detecção precoce do câncer de colo de útero e do câncer de mama;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2. Melhorar a adesão das mulheres à realização de exame CP de colo uterino e mamografia;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3. Melhorar a qualidade de atendimento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4. Melhorar registro das informações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5. Promover a saúde</a:t>
            </a:r>
          </a:p>
          <a:p>
            <a:pPr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 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Metodologia – Ações 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7858180" cy="554528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/>
                <a:cs typeface="Arial"/>
              </a:rPr>
              <a:t>√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Acolhimento das mulheres da população alvo</a:t>
            </a:r>
          </a:p>
          <a:p>
            <a:pPr algn="just">
              <a:buNone/>
            </a:pPr>
            <a:r>
              <a:rPr lang="pt-BR" dirty="0" err="1" smtClean="0">
                <a:latin typeface="Arial"/>
                <a:cs typeface="Arial"/>
              </a:rPr>
              <a:t>√Agendar</a:t>
            </a:r>
            <a:r>
              <a:rPr lang="pt-BR" dirty="0" smtClean="0">
                <a:latin typeface="Arial"/>
                <a:cs typeface="Arial"/>
              </a:rPr>
              <a:t> consultas para a população alvo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/>
                <a:cs typeface="Arial"/>
              </a:rPr>
              <a:t>√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Disponibilizar protocolo técnico </a:t>
            </a:r>
          </a:p>
          <a:p>
            <a:pPr algn="just">
              <a:buNone/>
            </a:pPr>
            <a:r>
              <a:rPr lang="pt-BR" dirty="0" smtClean="0">
                <a:latin typeface="Arial"/>
                <a:cs typeface="Arial"/>
              </a:rPr>
              <a:t>√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Priorizar o atendimento das mulheres da população alvo que nunca fizeram os exames de preventivo </a:t>
            </a:r>
          </a:p>
          <a:p>
            <a:pPr algn="just">
              <a:buNone/>
            </a:pPr>
            <a:r>
              <a:rPr lang="pt-BR" dirty="0" smtClean="0">
                <a:latin typeface="Arial"/>
                <a:cs typeface="Arial"/>
              </a:rPr>
              <a:t>√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Organizar visitas domiciliares para as faltosas</a:t>
            </a:r>
          </a:p>
          <a:p>
            <a:pPr algn="just">
              <a:buNone/>
            </a:pPr>
            <a:r>
              <a:rPr lang="pt-BR" dirty="0" smtClean="0">
                <a:latin typeface="Arial"/>
                <a:cs typeface="Arial"/>
              </a:rPr>
              <a:t>√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Estimular a participação dos membros da equipe e definir suas atribuições</a:t>
            </a:r>
          </a:p>
          <a:p>
            <a:pPr algn="just">
              <a:buNone/>
            </a:pPr>
            <a:r>
              <a:rPr lang="pt-BR" dirty="0" smtClean="0">
                <a:latin typeface="Arial"/>
                <a:cs typeface="Arial"/>
              </a:rPr>
              <a:t>√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Organizar arquivo dos resultados dos exames</a:t>
            </a:r>
          </a:p>
          <a:p>
            <a:pPr algn="just">
              <a:buNone/>
            </a:pPr>
            <a:r>
              <a:rPr lang="pt-BR" dirty="0" smtClean="0">
                <a:latin typeface="Arial"/>
                <a:cs typeface="Arial"/>
              </a:rPr>
              <a:t>√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Acolher todas as mulheres que procuram a UBS para saber o resultado de exames</a:t>
            </a:r>
          </a:p>
          <a:p>
            <a:pPr algn="just">
              <a:buNone/>
            </a:pP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576064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Metodologia - Ações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496944" cy="5976664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endParaRPr lang="pt-BR" sz="3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5100" dirty="0" err="1" smtClean="0">
                <a:latin typeface="Arial" pitchFamily="34" charset="0"/>
                <a:cs typeface="Arial" pitchFamily="34" charset="0"/>
              </a:rPr>
              <a:t>√</a:t>
            </a:r>
            <a:r>
              <a:rPr lang="pt-BR" sz="6000" dirty="0" err="1" smtClean="0">
                <a:latin typeface="Arial" pitchFamily="34" charset="0"/>
                <a:cs typeface="Arial" pitchFamily="34" charset="0"/>
              </a:rPr>
              <a:t>Estabelecer</a:t>
            </a:r>
            <a:r>
              <a:rPr lang="pt-BR" sz="6000" dirty="0" smtClean="0">
                <a:latin typeface="Arial" pitchFamily="34" charset="0"/>
                <a:cs typeface="Arial" pitchFamily="34" charset="0"/>
              </a:rPr>
              <a:t> condutas terapêuticas</a:t>
            </a:r>
          </a:p>
          <a:p>
            <a:pPr algn="just">
              <a:buNone/>
            </a:pPr>
            <a:r>
              <a:rPr lang="pt-BR" sz="6000" dirty="0" smtClean="0">
                <a:latin typeface="Arial" pitchFamily="34" charset="0"/>
                <a:cs typeface="Arial" pitchFamily="34" charset="0"/>
              </a:rPr>
              <a:t>√Fazer vínculo da UBS com os sistemas de referência</a:t>
            </a:r>
          </a:p>
          <a:p>
            <a:pPr algn="just">
              <a:buNone/>
            </a:pPr>
            <a:r>
              <a:rPr lang="pt-BR" sz="6000" dirty="0" smtClean="0">
                <a:latin typeface="Arial" pitchFamily="34" charset="0"/>
                <a:cs typeface="Arial" pitchFamily="34" charset="0"/>
              </a:rPr>
              <a:t>√Implantar planilha/registro específico de acompanhamento e pactuar com a equipe o registro das informações</a:t>
            </a:r>
          </a:p>
          <a:p>
            <a:pPr algn="just">
              <a:buNone/>
            </a:pPr>
            <a:r>
              <a:rPr lang="pt-BR" sz="6000" dirty="0" smtClean="0">
                <a:latin typeface="Arial" pitchFamily="34" charset="0"/>
                <a:cs typeface="Arial" pitchFamily="34" charset="0"/>
              </a:rPr>
              <a:t>√Identificar as mulheres de maior risco para câncer de colo uterino e mama</a:t>
            </a:r>
          </a:p>
          <a:p>
            <a:pPr algn="just">
              <a:buNone/>
            </a:pPr>
            <a:r>
              <a:rPr lang="pt-BR" sz="6000" dirty="0" err="1" smtClean="0">
                <a:latin typeface="Arial" pitchFamily="34" charset="0"/>
                <a:cs typeface="Arial" pitchFamily="34" charset="0"/>
              </a:rPr>
              <a:t>√Registrar</a:t>
            </a:r>
            <a:r>
              <a:rPr lang="pt-BR" sz="6000" dirty="0" smtClean="0">
                <a:latin typeface="Arial" pitchFamily="34" charset="0"/>
                <a:cs typeface="Arial" pitchFamily="34" charset="0"/>
              </a:rPr>
              <a:t> todas as mulheres acompanhadas na UBS, suas avaliações de risco e se receberam orientações</a:t>
            </a:r>
          </a:p>
          <a:p>
            <a:pPr algn="just">
              <a:buNone/>
            </a:pPr>
            <a:r>
              <a:rPr lang="pt-BR" sz="6000" dirty="0" err="1" smtClean="0">
                <a:latin typeface="Arial" pitchFamily="34" charset="0"/>
                <a:cs typeface="Arial" pitchFamily="34" charset="0"/>
              </a:rPr>
              <a:t>√Ouvir</a:t>
            </a:r>
            <a:r>
              <a:rPr lang="pt-BR" sz="6000" dirty="0" smtClean="0">
                <a:latin typeface="Arial" pitchFamily="34" charset="0"/>
                <a:cs typeface="Arial" pitchFamily="34" charset="0"/>
              </a:rPr>
              <a:t> a comunidade sobre estratégias para a não evasão das mulheres e  implantação do Programa de prevenção do câncer de colo uterino e de mama na UBS</a:t>
            </a:r>
          </a:p>
          <a:p>
            <a:pPr algn="just">
              <a:buNone/>
            </a:pPr>
            <a:r>
              <a:rPr lang="pt-BR" sz="6000" dirty="0" err="1" smtClean="0">
                <a:latin typeface="Arial" pitchFamily="34" charset="0"/>
                <a:cs typeface="Arial" pitchFamily="34" charset="0"/>
              </a:rPr>
              <a:t>√Compartilhar</a:t>
            </a:r>
            <a:r>
              <a:rPr lang="pt-BR" sz="6000" dirty="0" smtClean="0">
                <a:latin typeface="Arial" pitchFamily="34" charset="0"/>
                <a:cs typeface="Arial" pitchFamily="34" charset="0"/>
              </a:rPr>
              <a:t> com usuárias e a comunidade as condutas para o controle social através dos indicadores de qualidade dos exames coletados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04056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Metodologia – Ações</a:t>
            </a:r>
            <a:endParaRPr lang="pt-B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857232"/>
            <a:ext cx="8352928" cy="56167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√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Esclarecer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as mulheres da população alvo e a comunidade:</a:t>
            </a:r>
          </a:p>
          <a:p>
            <a:pPr lvl="1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importância da realização do exame CP de colo uterino</a:t>
            </a:r>
          </a:p>
          <a:p>
            <a:pPr lvl="1" algn="just"/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auto-exame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das mamas e mamografia</a:t>
            </a:r>
          </a:p>
          <a:p>
            <a:pPr lvl="1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periodicidade e atendimento de quem nunca fez os exames</a:t>
            </a:r>
          </a:p>
          <a:p>
            <a:pPr lvl="1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atenção prioritária dos resultados de exames CP de colo de útero e o seu tempo de espera</a:t>
            </a:r>
          </a:p>
          <a:p>
            <a:pPr lvl="1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direito de manutenção dos registros de saúde no serviço e solicitação de segunda via</a:t>
            </a:r>
          </a:p>
          <a:p>
            <a:pPr lvl="1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riscos para câncer de colo de útero e mama, e medidas de combate. </a:t>
            </a:r>
          </a:p>
          <a:p>
            <a:pPr lvl="1"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543</TotalTime>
  <Words>1622</Words>
  <Application>Microsoft Office PowerPoint</Application>
  <PresentationFormat>Apresentação na tela (4:3)</PresentationFormat>
  <Paragraphs>224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Balcão Envidraçado</vt:lpstr>
      <vt:lpstr> Universidade Aberta do SUS – UNASUS Universidade Federal de Pelotas Especialização em Saúde da Família Modalidade a Distância </vt:lpstr>
      <vt:lpstr>Introdução</vt:lpstr>
      <vt:lpstr>Introdução</vt:lpstr>
      <vt:lpstr>Introdução</vt:lpstr>
      <vt:lpstr>Introdução</vt:lpstr>
      <vt:lpstr>Objetivos e metas</vt:lpstr>
      <vt:lpstr>Metodologia – Ações </vt:lpstr>
      <vt:lpstr>Metodologia - Ações</vt:lpstr>
      <vt:lpstr>Metodologia – Ações</vt:lpstr>
      <vt:lpstr>Metodologia - Ações</vt:lpstr>
      <vt:lpstr>Metodologia - Ações</vt:lpstr>
      <vt:lpstr>Metodologia- Logística</vt:lpstr>
      <vt:lpstr>Metodologia - Logística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Discussão </vt:lpstr>
      <vt:lpstr>Reflexão crítica quanto a aprendizagem na implementação da intervenção</vt:lpstr>
      <vt:lpstr>Reflexão crítica quanto a aprendizagem na implementação da intervenção</vt:lpstr>
      <vt:lpstr>Obrigada!!!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– UNASUS Universidade Federal de Pelotas Especialização em Saúde da Família Modalidade a Distância</dc:title>
  <dc:creator>Juliana</dc:creator>
  <cp:lastModifiedBy>MOREIA</cp:lastModifiedBy>
  <cp:revision>200</cp:revision>
  <dcterms:created xsi:type="dcterms:W3CDTF">2013-05-16T15:59:57Z</dcterms:created>
  <dcterms:modified xsi:type="dcterms:W3CDTF">2013-06-11T19:47:10Z</dcterms:modified>
</cp:coreProperties>
</file>