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97" r:id="rId5"/>
    <p:sldId id="258" r:id="rId6"/>
    <p:sldId id="259" r:id="rId7"/>
    <p:sldId id="279" r:id="rId8"/>
    <p:sldId id="260" r:id="rId9"/>
    <p:sldId id="291" r:id="rId10"/>
    <p:sldId id="262" r:id="rId11"/>
    <p:sldId id="263" r:id="rId12"/>
    <p:sldId id="292" r:id="rId13"/>
    <p:sldId id="29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77" r:id="rId37"/>
    <p:sldId id="290" r:id="rId38"/>
    <p:sldId id="278" r:id="rId39"/>
    <p:sldId id="298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a" initials="J" lastIdx="2" clrIdx="0">
    <p:extLst>
      <p:ext uri="{19B8F6BF-5375-455C-9EA6-DF929625EA0E}">
        <p15:presenceInfo xmlns:p15="http://schemas.microsoft.com/office/powerpoint/2012/main" userId="Jul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97DA2-B300-43AA-9BE3-B63059AFA55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B05AC5D-B22D-41EE-B1CE-2BB9B4E3B130}" type="pres">
      <dgm:prSet presAssocID="{D3997DA2-B300-43AA-9BE3-B63059AFA5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715411B4-D5BB-4217-A96C-9122BF5B919D}" type="presOf" srcId="{D3997DA2-B300-43AA-9BE3-B63059AFA55A}" destId="{3B05AC5D-B22D-41EE-B1CE-2BB9B4E3B13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37246-7EF2-41E5-A4D8-F76399277FF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46D2029-45A7-4CBE-902C-A5A1890615BB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Ação Programática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EBFC6-B38B-476B-96EC-4B18B80D8E4A}" type="parTrans" cxnId="{3CB84A32-FCA5-4526-BACA-D858126401F4}">
      <dgm:prSet/>
      <dgm:spPr/>
      <dgm:t>
        <a:bodyPr/>
        <a:lstStyle/>
        <a:p>
          <a:endParaRPr lang="pt-BR"/>
        </a:p>
      </dgm:t>
    </dgm:pt>
    <dgm:pt modelId="{1CB5A24A-160D-4FA1-AF3C-A0858B516F41}" type="sibTrans" cxnId="{3CB84A32-FCA5-4526-BACA-D858126401F4}">
      <dgm:prSet/>
      <dgm:spPr/>
      <dgm:t>
        <a:bodyPr/>
        <a:lstStyle/>
        <a:p>
          <a:endParaRPr lang="pt-BR"/>
        </a:p>
      </dgm:t>
    </dgm:pt>
    <dgm:pt modelId="{23A16426-2B5F-4B93-ACBB-992D00F13F72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Protocolo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82745-FC27-4940-B2AB-DAAEF7E29D00}" type="parTrans" cxnId="{D4974D67-F51F-4362-BD72-54210B4691FE}">
      <dgm:prSet/>
      <dgm:spPr/>
      <dgm:t>
        <a:bodyPr/>
        <a:lstStyle/>
        <a:p>
          <a:endParaRPr lang="pt-BR"/>
        </a:p>
      </dgm:t>
    </dgm:pt>
    <dgm:pt modelId="{9B0176D3-1012-4243-B98F-BE5ABE0C25DC}" type="sibTrans" cxnId="{D4974D67-F51F-4362-BD72-54210B4691FE}">
      <dgm:prSet/>
      <dgm:spPr/>
      <dgm:t>
        <a:bodyPr/>
        <a:lstStyle/>
        <a:p>
          <a:endParaRPr lang="pt-BR"/>
        </a:p>
      </dgm:t>
    </dgm:pt>
    <dgm:pt modelId="{D6EAE1B9-7F20-40F7-AD83-909AB0DB06FF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Registros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593A4-C64C-404A-8500-23EC510CDD77}" type="parTrans" cxnId="{35E86481-D2A3-4974-BA44-62FA82B46F77}">
      <dgm:prSet/>
      <dgm:spPr/>
      <dgm:t>
        <a:bodyPr/>
        <a:lstStyle/>
        <a:p>
          <a:endParaRPr lang="pt-BR"/>
        </a:p>
      </dgm:t>
    </dgm:pt>
    <dgm:pt modelId="{F8369DB8-5563-4AFC-9438-6C918F966A73}" type="sibTrans" cxnId="{35E86481-D2A3-4974-BA44-62FA82B46F77}">
      <dgm:prSet/>
      <dgm:spPr/>
      <dgm:t>
        <a:bodyPr/>
        <a:lstStyle/>
        <a:p>
          <a:endParaRPr lang="pt-BR"/>
        </a:p>
      </dgm:t>
    </dgm:pt>
    <dgm:pt modelId="{B72F2530-6D65-408E-85FA-C5FBE222CB26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Começo do Cuidado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30D58-37BD-42A8-9054-89EAB7343E90}" type="parTrans" cxnId="{F06008E7-AAA0-4A73-AD13-6A1CA879DF77}">
      <dgm:prSet/>
      <dgm:spPr/>
      <dgm:t>
        <a:bodyPr/>
        <a:lstStyle/>
        <a:p>
          <a:endParaRPr lang="pt-BR"/>
        </a:p>
      </dgm:t>
    </dgm:pt>
    <dgm:pt modelId="{E4BF9BE3-06A2-4E4A-B90F-2B55C87652A5}" type="sibTrans" cxnId="{F06008E7-AAA0-4A73-AD13-6A1CA879DF77}">
      <dgm:prSet/>
      <dgm:spPr/>
      <dgm:t>
        <a:bodyPr/>
        <a:lstStyle/>
        <a:p>
          <a:endParaRPr lang="pt-BR"/>
        </a:p>
      </dgm:t>
    </dgm:pt>
    <dgm:pt modelId="{651D8925-622A-4B79-AD43-7543C7C696CC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Prevenção 1ª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C07D7-4033-4F74-909A-DF145EC449C2}" type="parTrans" cxnId="{B5BB7D51-A60B-4D1C-BDB0-EA6BA681533A}">
      <dgm:prSet/>
      <dgm:spPr/>
      <dgm:t>
        <a:bodyPr/>
        <a:lstStyle/>
        <a:p>
          <a:endParaRPr lang="pt-BR"/>
        </a:p>
      </dgm:t>
    </dgm:pt>
    <dgm:pt modelId="{66B86D6F-5ACD-4CB0-93E4-D5D13ED2D9C2}" type="sibTrans" cxnId="{B5BB7D51-A60B-4D1C-BDB0-EA6BA681533A}">
      <dgm:prSet/>
      <dgm:spPr/>
      <dgm:t>
        <a:bodyPr/>
        <a:lstStyle/>
        <a:p>
          <a:endParaRPr lang="pt-BR"/>
        </a:p>
      </dgm:t>
    </dgm:pt>
    <dgm:pt modelId="{560C8929-9D66-42B5-BCA0-DA22D5E6D3BB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Prevenção 2ª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ABCF3B-E423-4DF2-9BDF-5B3AE16D72DA}" type="parTrans" cxnId="{11A51374-CE94-4776-A064-58C0B807F07C}">
      <dgm:prSet/>
      <dgm:spPr/>
      <dgm:t>
        <a:bodyPr/>
        <a:lstStyle/>
        <a:p>
          <a:endParaRPr lang="pt-BR"/>
        </a:p>
      </dgm:t>
    </dgm:pt>
    <dgm:pt modelId="{A5718496-BE27-4C63-83E4-763B4300FD45}" type="sibTrans" cxnId="{11A51374-CE94-4776-A064-58C0B807F07C}">
      <dgm:prSet/>
      <dgm:spPr/>
      <dgm:t>
        <a:bodyPr/>
        <a:lstStyle/>
        <a:p>
          <a:endParaRPr lang="pt-BR"/>
        </a:p>
      </dgm:t>
    </dgm:pt>
    <dgm:pt modelId="{08352F0D-BDBA-4BF5-804F-CBA37E9792EC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Adesão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B6A6D2-E3CF-4031-B663-787466A33ED0}" type="parTrans" cxnId="{CEC9A9E2-6C5E-4211-97FD-20DEDEEADCD5}">
      <dgm:prSet/>
      <dgm:spPr/>
      <dgm:t>
        <a:bodyPr/>
        <a:lstStyle/>
        <a:p>
          <a:endParaRPr lang="pt-BR"/>
        </a:p>
      </dgm:t>
    </dgm:pt>
    <dgm:pt modelId="{609154EB-6C1E-4DE6-8145-5B3BD45D690C}" type="sibTrans" cxnId="{CEC9A9E2-6C5E-4211-97FD-20DEDEEADCD5}">
      <dgm:prSet/>
      <dgm:spPr/>
      <dgm:t>
        <a:bodyPr/>
        <a:lstStyle/>
        <a:p>
          <a:endParaRPr lang="pt-BR"/>
        </a:p>
      </dgm:t>
    </dgm:pt>
    <dgm:pt modelId="{2D2A7C3B-D98B-4426-84C9-5C0839BCDB99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Aumentar adesão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CDDA9-967C-4D45-A740-E6ABEE7FD1B2}" type="parTrans" cxnId="{5B723EC2-C7FE-43F0-A0D5-8A95A981F9DD}">
      <dgm:prSet/>
      <dgm:spPr/>
      <dgm:t>
        <a:bodyPr/>
        <a:lstStyle/>
        <a:p>
          <a:endParaRPr lang="pt-BR"/>
        </a:p>
      </dgm:t>
    </dgm:pt>
    <dgm:pt modelId="{1B176893-BB5F-475E-AB3A-3C078BE1D2F3}" type="sibTrans" cxnId="{5B723EC2-C7FE-43F0-A0D5-8A95A981F9DD}">
      <dgm:prSet/>
      <dgm:spPr/>
      <dgm:t>
        <a:bodyPr/>
        <a:lstStyle/>
        <a:p>
          <a:endParaRPr lang="pt-BR"/>
        </a:p>
      </dgm:t>
    </dgm:pt>
    <dgm:pt modelId="{C2126F7C-9CF0-4C50-BEC4-D47E4F672782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Educação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BB490-F9AA-4A24-9C5C-4464ED5EE00B}" type="parTrans" cxnId="{ADF7B17A-4582-4805-81D8-09EB29279CB4}">
      <dgm:prSet/>
      <dgm:spPr/>
      <dgm:t>
        <a:bodyPr/>
        <a:lstStyle/>
        <a:p>
          <a:endParaRPr lang="pt-BR"/>
        </a:p>
      </dgm:t>
    </dgm:pt>
    <dgm:pt modelId="{83C404DE-B662-4610-9882-C1DE8ADB0AD0}" type="sibTrans" cxnId="{ADF7B17A-4582-4805-81D8-09EB29279CB4}">
      <dgm:prSet/>
      <dgm:spPr/>
      <dgm:t>
        <a:bodyPr/>
        <a:lstStyle/>
        <a:p>
          <a:endParaRPr lang="pt-BR"/>
        </a:p>
      </dgm:t>
    </dgm:pt>
    <dgm:pt modelId="{D8AA5B97-B58A-4333-BE6C-7DF58435EC1A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Estruturação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0ECAD-31A9-4B3A-885B-7F3AB98EF547}" type="parTrans" cxnId="{0B10CF69-6BFA-471F-A46F-511C9AC2959A}">
      <dgm:prSet/>
      <dgm:spPr/>
      <dgm:t>
        <a:bodyPr/>
        <a:lstStyle/>
        <a:p>
          <a:endParaRPr lang="pt-BR"/>
        </a:p>
      </dgm:t>
    </dgm:pt>
    <dgm:pt modelId="{C37F1804-CB81-4A81-9818-9066706B434C}" type="sibTrans" cxnId="{0B10CF69-6BFA-471F-A46F-511C9AC2959A}">
      <dgm:prSet/>
      <dgm:spPr/>
      <dgm:t>
        <a:bodyPr/>
        <a:lstStyle/>
        <a:p>
          <a:endParaRPr lang="pt-BR"/>
        </a:p>
      </dgm:t>
    </dgm:pt>
    <dgm:pt modelId="{4B653174-85A8-4537-9D96-F7C8644B2B80}" type="pres">
      <dgm:prSet presAssocID="{54537246-7EF2-41E5-A4D8-F76399277F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4FA4C7-D45B-4290-B5DA-F4A8504D39B8}" type="pres">
      <dgm:prSet presAssocID="{C46D2029-45A7-4CBE-902C-A5A1890615BB}" presName="composite" presStyleCnt="0"/>
      <dgm:spPr/>
    </dgm:pt>
    <dgm:pt modelId="{88463378-E6CA-4335-945D-0C8D1E6E1B21}" type="pres">
      <dgm:prSet presAssocID="{C46D2029-45A7-4CBE-902C-A5A1890615B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C6DC1B-F595-4F24-9953-F671E83B881D}" type="pres">
      <dgm:prSet presAssocID="{C46D2029-45A7-4CBE-902C-A5A1890615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E86722-90F9-4235-B9CA-016A8F257EC9}" type="pres">
      <dgm:prSet presAssocID="{1CB5A24A-160D-4FA1-AF3C-A0858B516F41}" presName="space" presStyleCnt="0"/>
      <dgm:spPr/>
    </dgm:pt>
    <dgm:pt modelId="{1ECDCD0F-2ED7-4083-AC72-EB87244BC4A0}" type="pres">
      <dgm:prSet presAssocID="{B72F2530-6D65-408E-85FA-C5FBE222CB26}" presName="composite" presStyleCnt="0"/>
      <dgm:spPr/>
    </dgm:pt>
    <dgm:pt modelId="{F3E037F8-EBFC-4507-A01A-E7C28D9F67F2}" type="pres">
      <dgm:prSet presAssocID="{B72F2530-6D65-408E-85FA-C5FBE222CB2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19E99C-6940-4963-AD9D-1DB4B454C2BD}" type="pres">
      <dgm:prSet presAssocID="{B72F2530-6D65-408E-85FA-C5FBE222CB26}" presName="desTx" presStyleLbl="alignAccFollowNode1" presStyleIdx="1" presStyleCnt="3" custScaleX="1213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9A08FA-195D-47E2-BC98-EA5E6F6FEDF1}" type="pres">
      <dgm:prSet presAssocID="{E4BF9BE3-06A2-4E4A-B90F-2B55C87652A5}" presName="space" presStyleCnt="0"/>
      <dgm:spPr/>
    </dgm:pt>
    <dgm:pt modelId="{A38E135B-DB39-4662-9153-336FA534CAC2}" type="pres">
      <dgm:prSet presAssocID="{08352F0D-BDBA-4BF5-804F-CBA37E9792EC}" presName="composite" presStyleCnt="0"/>
      <dgm:spPr/>
    </dgm:pt>
    <dgm:pt modelId="{1A09F185-EECA-4943-AF1F-59E4FEF19815}" type="pres">
      <dgm:prSet presAssocID="{08352F0D-BDBA-4BF5-804F-CBA37E9792E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BED03A-1CEE-49A4-B68A-B5975465AE01}" type="pres">
      <dgm:prSet presAssocID="{08352F0D-BDBA-4BF5-804F-CBA37E9792E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27A38A-89B3-4CCF-9F3E-B794939376DD}" type="presOf" srcId="{B72F2530-6D65-408E-85FA-C5FBE222CB26}" destId="{F3E037F8-EBFC-4507-A01A-E7C28D9F67F2}" srcOrd="0" destOrd="0" presId="urn:microsoft.com/office/officeart/2005/8/layout/hList1"/>
    <dgm:cxn modelId="{11A51374-CE94-4776-A064-58C0B807F07C}" srcId="{B72F2530-6D65-408E-85FA-C5FBE222CB26}" destId="{560C8929-9D66-42B5-BCA0-DA22D5E6D3BB}" srcOrd="1" destOrd="0" parTransId="{7EABCF3B-E423-4DF2-9BDF-5B3AE16D72DA}" sibTransId="{A5718496-BE27-4C63-83E4-763B4300FD45}"/>
    <dgm:cxn modelId="{CB464E27-F358-4994-9F07-C8B228C126E7}" type="presOf" srcId="{C46D2029-45A7-4CBE-902C-A5A1890615BB}" destId="{88463378-E6CA-4335-945D-0C8D1E6E1B21}" srcOrd="0" destOrd="0" presId="urn:microsoft.com/office/officeart/2005/8/layout/hList1"/>
    <dgm:cxn modelId="{35E86481-D2A3-4974-BA44-62FA82B46F77}" srcId="{C46D2029-45A7-4CBE-902C-A5A1890615BB}" destId="{D6EAE1B9-7F20-40F7-AD83-909AB0DB06FF}" srcOrd="2" destOrd="0" parTransId="{A51593A4-C64C-404A-8500-23EC510CDD77}" sibTransId="{F8369DB8-5563-4AFC-9438-6C918F966A73}"/>
    <dgm:cxn modelId="{201742D5-5F44-4620-B084-5F0A3641889A}" type="presOf" srcId="{23A16426-2B5F-4B93-ACBB-992D00F13F72}" destId="{71C6DC1B-F595-4F24-9953-F671E83B881D}" srcOrd="0" destOrd="1" presId="urn:microsoft.com/office/officeart/2005/8/layout/hList1"/>
    <dgm:cxn modelId="{320CBB2E-A2FE-4D5B-A6C8-2F102EAAB15B}" type="presOf" srcId="{54537246-7EF2-41E5-A4D8-F76399277FFB}" destId="{4B653174-85A8-4537-9D96-F7C8644B2B80}" srcOrd="0" destOrd="0" presId="urn:microsoft.com/office/officeart/2005/8/layout/hList1"/>
    <dgm:cxn modelId="{0B10CF69-6BFA-471F-A46F-511C9AC2959A}" srcId="{C46D2029-45A7-4CBE-902C-A5A1890615BB}" destId="{D8AA5B97-B58A-4333-BE6C-7DF58435EC1A}" srcOrd="0" destOrd="0" parTransId="{F8B0ECAD-31A9-4B3A-885B-7F3AB98EF547}" sibTransId="{C37F1804-CB81-4A81-9818-9066706B434C}"/>
    <dgm:cxn modelId="{024FC20E-49EF-4686-B59A-751BE5FED123}" type="presOf" srcId="{560C8929-9D66-42B5-BCA0-DA22D5E6D3BB}" destId="{8A19E99C-6940-4963-AD9D-1DB4B454C2BD}" srcOrd="0" destOrd="1" presId="urn:microsoft.com/office/officeart/2005/8/layout/hList1"/>
    <dgm:cxn modelId="{F06008E7-AAA0-4A73-AD13-6A1CA879DF77}" srcId="{54537246-7EF2-41E5-A4D8-F76399277FFB}" destId="{B72F2530-6D65-408E-85FA-C5FBE222CB26}" srcOrd="1" destOrd="0" parTransId="{B1C30D58-37BD-42A8-9054-89EAB7343E90}" sibTransId="{E4BF9BE3-06A2-4E4A-B90F-2B55C87652A5}"/>
    <dgm:cxn modelId="{5B723EC2-C7FE-43F0-A0D5-8A95A981F9DD}" srcId="{08352F0D-BDBA-4BF5-804F-CBA37E9792EC}" destId="{2D2A7C3B-D98B-4426-84C9-5C0839BCDB99}" srcOrd="0" destOrd="0" parTransId="{745CDDA9-967C-4D45-A740-E6ABEE7FD1B2}" sibTransId="{1B176893-BB5F-475E-AB3A-3C078BE1D2F3}"/>
    <dgm:cxn modelId="{3042394B-4205-4106-A2C6-196C94C67155}" type="presOf" srcId="{D8AA5B97-B58A-4333-BE6C-7DF58435EC1A}" destId="{71C6DC1B-F595-4F24-9953-F671E83B881D}" srcOrd="0" destOrd="0" presId="urn:microsoft.com/office/officeart/2005/8/layout/hList1"/>
    <dgm:cxn modelId="{E6027E4D-8741-4738-99BC-E3B3E2857A93}" type="presOf" srcId="{08352F0D-BDBA-4BF5-804F-CBA37E9792EC}" destId="{1A09F185-EECA-4943-AF1F-59E4FEF19815}" srcOrd="0" destOrd="0" presId="urn:microsoft.com/office/officeart/2005/8/layout/hList1"/>
    <dgm:cxn modelId="{ADF7B17A-4582-4805-81D8-09EB29279CB4}" srcId="{B72F2530-6D65-408E-85FA-C5FBE222CB26}" destId="{C2126F7C-9CF0-4C50-BEC4-D47E4F672782}" srcOrd="2" destOrd="0" parTransId="{D1DBB490-F9AA-4A24-9C5C-4464ED5EE00B}" sibTransId="{83C404DE-B662-4610-9882-C1DE8ADB0AD0}"/>
    <dgm:cxn modelId="{D4974D67-F51F-4362-BD72-54210B4691FE}" srcId="{C46D2029-45A7-4CBE-902C-A5A1890615BB}" destId="{23A16426-2B5F-4B93-ACBB-992D00F13F72}" srcOrd="1" destOrd="0" parTransId="{43E82745-FC27-4940-B2AB-DAAEF7E29D00}" sibTransId="{9B0176D3-1012-4243-B98F-BE5ABE0C25DC}"/>
    <dgm:cxn modelId="{44B8F63F-BCE8-42AA-A1DD-C8AD779F815B}" type="presOf" srcId="{D6EAE1B9-7F20-40F7-AD83-909AB0DB06FF}" destId="{71C6DC1B-F595-4F24-9953-F671E83B881D}" srcOrd="0" destOrd="2" presId="urn:microsoft.com/office/officeart/2005/8/layout/hList1"/>
    <dgm:cxn modelId="{3CB84A32-FCA5-4526-BACA-D858126401F4}" srcId="{54537246-7EF2-41E5-A4D8-F76399277FFB}" destId="{C46D2029-45A7-4CBE-902C-A5A1890615BB}" srcOrd="0" destOrd="0" parTransId="{FD1EBFC6-B38B-476B-96EC-4B18B80D8E4A}" sibTransId="{1CB5A24A-160D-4FA1-AF3C-A0858B516F41}"/>
    <dgm:cxn modelId="{8CD83E6E-27DC-419D-A8DA-F9F933B6A735}" type="presOf" srcId="{2D2A7C3B-D98B-4426-84C9-5C0839BCDB99}" destId="{DBBED03A-1CEE-49A4-B68A-B5975465AE01}" srcOrd="0" destOrd="0" presId="urn:microsoft.com/office/officeart/2005/8/layout/hList1"/>
    <dgm:cxn modelId="{CEC9A9E2-6C5E-4211-97FD-20DEDEEADCD5}" srcId="{54537246-7EF2-41E5-A4D8-F76399277FFB}" destId="{08352F0D-BDBA-4BF5-804F-CBA37E9792EC}" srcOrd="2" destOrd="0" parTransId="{8CB6A6D2-E3CF-4031-B663-787466A33ED0}" sibTransId="{609154EB-6C1E-4DE6-8145-5B3BD45D690C}"/>
    <dgm:cxn modelId="{564F15BD-CF66-4A77-867A-1080E891B23E}" type="presOf" srcId="{C2126F7C-9CF0-4C50-BEC4-D47E4F672782}" destId="{8A19E99C-6940-4963-AD9D-1DB4B454C2BD}" srcOrd="0" destOrd="2" presId="urn:microsoft.com/office/officeart/2005/8/layout/hList1"/>
    <dgm:cxn modelId="{B5BB7D51-A60B-4D1C-BDB0-EA6BA681533A}" srcId="{B72F2530-6D65-408E-85FA-C5FBE222CB26}" destId="{651D8925-622A-4B79-AD43-7543C7C696CC}" srcOrd="0" destOrd="0" parTransId="{807C07D7-4033-4F74-909A-DF145EC449C2}" sibTransId="{66B86D6F-5ACD-4CB0-93E4-D5D13ED2D9C2}"/>
    <dgm:cxn modelId="{8E408FD4-308B-4D50-B7F6-E3A57C03F7AF}" type="presOf" srcId="{651D8925-622A-4B79-AD43-7543C7C696CC}" destId="{8A19E99C-6940-4963-AD9D-1DB4B454C2BD}" srcOrd="0" destOrd="0" presId="urn:microsoft.com/office/officeart/2005/8/layout/hList1"/>
    <dgm:cxn modelId="{1519ADBA-5FBE-4A84-B0A3-ADC11D6E7318}" type="presParOf" srcId="{4B653174-85A8-4537-9D96-F7C8644B2B80}" destId="{F54FA4C7-D45B-4290-B5DA-F4A8504D39B8}" srcOrd="0" destOrd="0" presId="urn:microsoft.com/office/officeart/2005/8/layout/hList1"/>
    <dgm:cxn modelId="{73B4DF13-D76C-4849-84C5-6ECE855AEDB6}" type="presParOf" srcId="{F54FA4C7-D45B-4290-B5DA-F4A8504D39B8}" destId="{88463378-E6CA-4335-945D-0C8D1E6E1B21}" srcOrd="0" destOrd="0" presId="urn:microsoft.com/office/officeart/2005/8/layout/hList1"/>
    <dgm:cxn modelId="{4C5170CA-8118-437B-87D8-7ABCC447B31C}" type="presParOf" srcId="{F54FA4C7-D45B-4290-B5DA-F4A8504D39B8}" destId="{71C6DC1B-F595-4F24-9953-F671E83B881D}" srcOrd="1" destOrd="0" presId="urn:microsoft.com/office/officeart/2005/8/layout/hList1"/>
    <dgm:cxn modelId="{D99D03E0-559D-4940-9CC6-74228B7C4C01}" type="presParOf" srcId="{4B653174-85A8-4537-9D96-F7C8644B2B80}" destId="{B1E86722-90F9-4235-B9CA-016A8F257EC9}" srcOrd="1" destOrd="0" presId="urn:microsoft.com/office/officeart/2005/8/layout/hList1"/>
    <dgm:cxn modelId="{09680E09-6D10-4F6E-9D4B-C3280B67C6B7}" type="presParOf" srcId="{4B653174-85A8-4537-9D96-F7C8644B2B80}" destId="{1ECDCD0F-2ED7-4083-AC72-EB87244BC4A0}" srcOrd="2" destOrd="0" presId="urn:microsoft.com/office/officeart/2005/8/layout/hList1"/>
    <dgm:cxn modelId="{669E375A-3B6A-42CE-834C-E4B39D0A84DA}" type="presParOf" srcId="{1ECDCD0F-2ED7-4083-AC72-EB87244BC4A0}" destId="{F3E037F8-EBFC-4507-A01A-E7C28D9F67F2}" srcOrd="0" destOrd="0" presId="urn:microsoft.com/office/officeart/2005/8/layout/hList1"/>
    <dgm:cxn modelId="{B82C6D2E-7E4E-4FEC-A893-7333D2504D51}" type="presParOf" srcId="{1ECDCD0F-2ED7-4083-AC72-EB87244BC4A0}" destId="{8A19E99C-6940-4963-AD9D-1DB4B454C2BD}" srcOrd="1" destOrd="0" presId="urn:microsoft.com/office/officeart/2005/8/layout/hList1"/>
    <dgm:cxn modelId="{C249D4B6-29C8-42F8-A736-1CEC518D5864}" type="presParOf" srcId="{4B653174-85A8-4537-9D96-F7C8644B2B80}" destId="{CE9A08FA-195D-47E2-BC98-EA5E6F6FEDF1}" srcOrd="3" destOrd="0" presId="urn:microsoft.com/office/officeart/2005/8/layout/hList1"/>
    <dgm:cxn modelId="{88E0E664-2982-45E4-89BC-1136891F6D29}" type="presParOf" srcId="{4B653174-85A8-4537-9D96-F7C8644B2B80}" destId="{A38E135B-DB39-4662-9153-336FA534CAC2}" srcOrd="4" destOrd="0" presId="urn:microsoft.com/office/officeart/2005/8/layout/hList1"/>
    <dgm:cxn modelId="{71795195-D5DA-4537-BCCE-74FCD057E310}" type="presParOf" srcId="{A38E135B-DB39-4662-9153-336FA534CAC2}" destId="{1A09F185-EECA-4943-AF1F-59E4FEF19815}" srcOrd="0" destOrd="0" presId="urn:microsoft.com/office/officeart/2005/8/layout/hList1"/>
    <dgm:cxn modelId="{11E3D529-4854-4BD5-808A-33E9D1D1EA10}" type="presParOf" srcId="{A38E135B-DB39-4662-9153-336FA534CAC2}" destId="{DBBED03A-1CEE-49A4-B68A-B5975465AE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4E22C-D605-436C-AFA9-E28B850B25A8}" type="doc">
      <dgm:prSet loTypeId="urn:microsoft.com/office/officeart/2005/8/layout/matrix1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13F2D018-1F3A-449E-94CC-537D185D7987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Integralidade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1E7C4C-906C-4AE5-9FF9-D5779B360D67}" type="parTrans" cxnId="{081B373F-2427-4988-9094-AD4D47BC958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766E9-2FD0-4769-9501-C2DEC4733C66}" type="sibTrans" cxnId="{081B373F-2427-4988-9094-AD4D47BC958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FE633-8303-40F4-BC91-D6F2DB9C6C5F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 e </a:t>
          </a:r>
          <a:r>
            <a:rPr lang="pt-BR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monitorização</a:t>
          </a:r>
          <a:r>
            <a: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do crescimento e desenvolvimento</a:t>
          </a:r>
          <a:endParaRPr lang="pt-BR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F7896-A091-4D17-86E5-C1E236D63F4F}" type="parTrans" cxnId="{76DAA9D5-7E85-4B57-BCB5-4A6D670FDD6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617BE-8232-4023-9B67-A43403D8D5B7}" type="sibTrans" cxnId="{76DAA9D5-7E85-4B57-BCB5-4A6D670FDD6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B79E5-E08C-48E5-929D-B5E8A5E59301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Saúde Bucal</a:t>
          </a:r>
        </a:p>
        <a:p>
          <a:endParaRPr lang="pt-BR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Suplementação ferro</a:t>
          </a:r>
          <a:endParaRPr lang="pt-BR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0D4232-EF23-42CE-A334-A1B4F3F3BAF1}" type="parTrans" cxnId="{5DD55393-1EAB-4695-A032-3D1F180A199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D744B-01B6-4DB4-901C-2682FCB1C502}" type="sibTrans" cxnId="{5DD55393-1EAB-4695-A032-3D1F180A199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47C71-3FFF-4E46-8718-FF2B84AAF4B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Exames de triagem</a:t>
          </a:r>
        </a:p>
        <a:p>
          <a:endParaRPr lang="pt-BR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Vacinação</a:t>
          </a:r>
          <a:endParaRPr lang="pt-BR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2534B-E0C9-4FFB-9AFD-5324854F8487}" type="parTrans" cxnId="{3FCA6894-FD3C-4F99-BEF0-5D1C34391B0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01DDB-9D6B-478D-BB74-E8FE5AED25D2}" type="sibTrans" cxnId="{3FCA6894-FD3C-4F99-BEF0-5D1C34391B0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66702C-3335-4E19-8858-7A8033DB4BD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 </a:t>
          </a:r>
          <a:r>
            <a:rPr lang="pt-BR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risco</a:t>
          </a:r>
        </a:p>
        <a:p>
          <a:endParaRPr lang="pt-BR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Orientações de prevenção</a:t>
          </a:r>
          <a:endParaRPr lang="pt-BR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D777D-DEEE-4C65-A219-A32BCAFC888D}" type="parTrans" cxnId="{6866BC35-7FA7-457A-BAA4-1DC0858EA7B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F08ADD-C36A-4857-8EDB-E7D9E024A583}" type="sibTrans" cxnId="{6866BC35-7FA7-457A-BAA4-1DC0858EA7B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B992C-901D-44F9-BDC1-56B4FBD5DBC6}" type="pres">
      <dgm:prSet presAssocID="{D2A4E22C-D605-436C-AFA9-E28B850B25A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3BA9ABD-DE89-4892-99AD-DC3BEEEB931E}" type="pres">
      <dgm:prSet presAssocID="{D2A4E22C-D605-436C-AFA9-E28B850B25A8}" presName="matrix" presStyleCnt="0"/>
      <dgm:spPr/>
    </dgm:pt>
    <dgm:pt modelId="{BC347329-E367-4756-ADDA-898D97C06907}" type="pres">
      <dgm:prSet presAssocID="{D2A4E22C-D605-436C-AFA9-E28B850B25A8}" presName="tile1" presStyleLbl="node1" presStyleIdx="0" presStyleCnt="4"/>
      <dgm:spPr/>
      <dgm:t>
        <a:bodyPr/>
        <a:lstStyle/>
        <a:p>
          <a:endParaRPr lang="pt-BR"/>
        </a:p>
      </dgm:t>
    </dgm:pt>
    <dgm:pt modelId="{C4440DD0-854E-477C-988E-EC782C3D306C}" type="pres">
      <dgm:prSet presAssocID="{D2A4E22C-D605-436C-AFA9-E28B850B25A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040537-E4D0-4384-8A5B-4E4ABE8A5832}" type="pres">
      <dgm:prSet presAssocID="{D2A4E22C-D605-436C-AFA9-E28B850B25A8}" presName="tile2" presStyleLbl="node1" presStyleIdx="1" presStyleCnt="4" custLinFactNeighborX="429" custLinFactNeighborY="-1181"/>
      <dgm:spPr/>
      <dgm:t>
        <a:bodyPr/>
        <a:lstStyle/>
        <a:p>
          <a:endParaRPr lang="pt-BR"/>
        </a:p>
      </dgm:t>
    </dgm:pt>
    <dgm:pt modelId="{DB537A72-A167-4B46-9E6D-39282686AAD0}" type="pres">
      <dgm:prSet presAssocID="{D2A4E22C-D605-436C-AFA9-E28B850B25A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C68B94-9463-4255-BFC0-6B11B9B50168}" type="pres">
      <dgm:prSet presAssocID="{D2A4E22C-D605-436C-AFA9-E28B850B25A8}" presName="tile3" presStyleLbl="node1" presStyleIdx="2" presStyleCnt="4"/>
      <dgm:spPr/>
      <dgm:t>
        <a:bodyPr/>
        <a:lstStyle/>
        <a:p>
          <a:endParaRPr lang="pt-BR"/>
        </a:p>
      </dgm:t>
    </dgm:pt>
    <dgm:pt modelId="{EBB1F335-238C-4FEF-9617-A7BA697CBC72}" type="pres">
      <dgm:prSet presAssocID="{D2A4E22C-D605-436C-AFA9-E28B850B25A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65B1FB-DEA3-4478-B6DD-718F3A8E995B}" type="pres">
      <dgm:prSet presAssocID="{D2A4E22C-D605-436C-AFA9-E28B850B25A8}" presName="tile4" presStyleLbl="node1" presStyleIdx="3" presStyleCnt="4"/>
      <dgm:spPr/>
      <dgm:t>
        <a:bodyPr/>
        <a:lstStyle/>
        <a:p>
          <a:endParaRPr lang="pt-BR"/>
        </a:p>
      </dgm:t>
    </dgm:pt>
    <dgm:pt modelId="{3369400D-E1AB-4934-8B94-7F89303B1749}" type="pres">
      <dgm:prSet presAssocID="{D2A4E22C-D605-436C-AFA9-E28B850B25A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3C304F-5FE6-40D2-AE0E-DB81638D4D13}" type="pres">
      <dgm:prSet presAssocID="{D2A4E22C-D605-436C-AFA9-E28B850B25A8}" presName="centerTile" presStyleLbl="fgShp" presStyleIdx="0" presStyleCnt="1" custLinFactNeighborX="-2911" custLinFactNeighborY="-251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5DD55393-1EAB-4695-A032-3D1F180A1995}" srcId="{13F2D018-1F3A-449E-94CC-537D185D7987}" destId="{6D9B79E5-E08C-48E5-929D-B5E8A5E59301}" srcOrd="1" destOrd="0" parTransId="{A90D4232-EF23-42CE-A334-A1B4F3F3BAF1}" sibTransId="{567D744B-01B6-4DB4-901C-2682FCB1C502}"/>
    <dgm:cxn modelId="{27A06B69-DF2E-43AA-A87C-639411A15FFA}" type="presOf" srcId="{65047C71-3FFF-4E46-8718-FF2B84AAF4BA}" destId="{56C68B94-9463-4255-BFC0-6B11B9B50168}" srcOrd="0" destOrd="0" presId="urn:microsoft.com/office/officeart/2005/8/layout/matrix1"/>
    <dgm:cxn modelId="{27DBA39C-4EF0-4293-A219-EF9DFAF42E9E}" type="presOf" srcId="{6D9B79E5-E08C-48E5-929D-B5E8A5E59301}" destId="{29040537-E4D0-4384-8A5B-4E4ABE8A5832}" srcOrd="0" destOrd="0" presId="urn:microsoft.com/office/officeart/2005/8/layout/matrix1"/>
    <dgm:cxn modelId="{0E742B2E-3928-451D-B524-D74B568641E0}" type="presOf" srcId="{D2A4E22C-D605-436C-AFA9-E28B850B25A8}" destId="{438B992C-901D-44F9-BDC1-56B4FBD5DBC6}" srcOrd="0" destOrd="0" presId="urn:microsoft.com/office/officeart/2005/8/layout/matrix1"/>
    <dgm:cxn modelId="{76DAA9D5-7E85-4B57-BCB5-4A6D670FDD62}" srcId="{13F2D018-1F3A-449E-94CC-537D185D7987}" destId="{330FE633-8303-40F4-BC91-D6F2DB9C6C5F}" srcOrd="0" destOrd="0" parTransId="{C58F7896-A091-4D17-86E5-C1E236D63F4F}" sibTransId="{B85617BE-8232-4023-9B67-A43403D8D5B7}"/>
    <dgm:cxn modelId="{E435BB73-5BA9-4E14-A6E5-70B0C547272A}" type="presOf" srcId="{330FE633-8303-40F4-BC91-D6F2DB9C6C5F}" destId="{BC347329-E367-4756-ADDA-898D97C06907}" srcOrd="0" destOrd="0" presId="urn:microsoft.com/office/officeart/2005/8/layout/matrix1"/>
    <dgm:cxn modelId="{5BD54E39-E26D-44DA-B954-90DEEC041C92}" type="presOf" srcId="{330FE633-8303-40F4-BC91-D6F2DB9C6C5F}" destId="{C4440DD0-854E-477C-988E-EC782C3D306C}" srcOrd="1" destOrd="0" presId="urn:microsoft.com/office/officeart/2005/8/layout/matrix1"/>
    <dgm:cxn modelId="{6866BC35-7FA7-457A-BAA4-1DC0858EA7BD}" srcId="{13F2D018-1F3A-449E-94CC-537D185D7987}" destId="{E666702C-3335-4E19-8858-7A8033DB4BD8}" srcOrd="3" destOrd="0" parTransId="{7EDD777D-DEEE-4C65-A219-A32BCAFC888D}" sibTransId="{6DF08ADD-C36A-4857-8EDB-E7D9E024A583}"/>
    <dgm:cxn modelId="{3FCA6894-FD3C-4F99-BEF0-5D1C34391B02}" srcId="{13F2D018-1F3A-449E-94CC-537D185D7987}" destId="{65047C71-3FFF-4E46-8718-FF2B84AAF4BA}" srcOrd="2" destOrd="0" parTransId="{3F22534B-E0C9-4FFB-9AFD-5324854F8487}" sibTransId="{2FE01DDB-9D6B-478D-BB74-E8FE5AED25D2}"/>
    <dgm:cxn modelId="{15966ECC-7EB6-47AE-A838-757EF3A2763F}" type="presOf" srcId="{13F2D018-1F3A-449E-94CC-537D185D7987}" destId="{2F3C304F-5FE6-40D2-AE0E-DB81638D4D13}" srcOrd="0" destOrd="0" presId="urn:microsoft.com/office/officeart/2005/8/layout/matrix1"/>
    <dgm:cxn modelId="{907FC19E-DCDD-44CA-A27E-B4BC4C4445D0}" type="presOf" srcId="{6D9B79E5-E08C-48E5-929D-B5E8A5E59301}" destId="{DB537A72-A167-4B46-9E6D-39282686AAD0}" srcOrd="1" destOrd="0" presId="urn:microsoft.com/office/officeart/2005/8/layout/matrix1"/>
    <dgm:cxn modelId="{EB2EC919-BE1C-4CA3-988D-0C3E7D0D77B3}" type="presOf" srcId="{E666702C-3335-4E19-8858-7A8033DB4BD8}" destId="{0365B1FB-DEA3-4478-B6DD-718F3A8E995B}" srcOrd="0" destOrd="0" presId="urn:microsoft.com/office/officeart/2005/8/layout/matrix1"/>
    <dgm:cxn modelId="{1796B8A2-C6DE-45D7-8A04-0FDBB6F0F391}" type="presOf" srcId="{E666702C-3335-4E19-8858-7A8033DB4BD8}" destId="{3369400D-E1AB-4934-8B94-7F89303B1749}" srcOrd="1" destOrd="0" presId="urn:microsoft.com/office/officeart/2005/8/layout/matrix1"/>
    <dgm:cxn modelId="{081B373F-2427-4988-9094-AD4D47BC9583}" srcId="{D2A4E22C-D605-436C-AFA9-E28B850B25A8}" destId="{13F2D018-1F3A-449E-94CC-537D185D7987}" srcOrd="0" destOrd="0" parTransId="{991E7C4C-906C-4AE5-9FF9-D5779B360D67}" sibTransId="{D1D766E9-2FD0-4769-9501-C2DEC4733C66}"/>
    <dgm:cxn modelId="{29808B07-E14F-43B7-8B35-3FDDE177208E}" type="presOf" srcId="{65047C71-3FFF-4E46-8718-FF2B84AAF4BA}" destId="{EBB1F335-238C-4FEF-9617-A7BA697CBC72}" srcOrd="1" destOrd="0" presId="urn:microsoft.com/office/officeart/2005/8/layout/matrix1"/>
    <dgm:cxn modelId="{BD7BDD22-3AB5-417E-9D6E-AEB98BBB64D8}" type="presParOf" srcId="{438B992C-901D-44F9-BDC1-56B4FBD5DBC6}" destId="{D3BA9ABD-DE89-4892-99AD-DC3BEEEB931E}" srcOrd="0" destOrd="0" presId="urn:microsoft.com/office/officeart/2005/8/layout/matrix1"/>
    <dgm:cxn modelId="{AE89683A-FBF3-4D52-80E4-B3032D3ADDD7}" type="presParOf" srcId="{D3BA9ABD-DE89-4892-99AD-DC3BEEEB931E}" destId="{BC347329-E367-4756-ADDA-898D97C06907}" srcOrd="0" destOrd="0" presId="urn:microsoft.com/office/officeart/2005/8/layout/matrix1"/>
    <dgm:cxn modelId="{AC42D003-82BD-4437-BAE8-A0E61E565C4C}" type="presParOf" srcId="{D3BA9ABD-DE89-4892-99AD-DC3BEEEB931E}" destId="{C4440DD0-854E-477C-988E-EC782C3D306C}" srcOrd="1" destOrd="0" presId="urn:microsoft.com/office/officeart/2005/8/layout/matrix1"/>
    <dgm:cxn modelId="{527EE59D-79DF-4D67-A42C-3CB2AB39681D}" type="presParOf" srcId="{D3BA9ABD-DE89-4892-99AD-DC3BEEEB931E}" destId="{29040537-E4D0-4384-8A5B-4E4ABE8A5832}" srcOrd="2" destOrd="0" presId="urn:microsoft.com/office/officeart/2005/8/layout/matrix1"/>
    <dgm:cxn modelId="{671DDED6-AAE2-4191-9700-081B0CA153E4}" type="presParOf" srcId="{D3BA9ABD-DE89-4892-99AD-DC3BEEEB931E}" destId="{DB537A72-A167-4B46-9E6D-39282686AAD0}" srcOrd="3" destOrd="0" presId="urn:microsoft.com/office/officeart/2005/8/layout/matrix1"/>
    <dgm:cxn modelId="{BF6356F7-919C-4487-A818-3C4F2BEC3354}" type="presParOf" srcId="{D3BA9ABD-DE89-4892-99AD-DC3BEEEB931E}" destId="{56C68B94-9463-4255-BFC0-6B11B9B50168}" srcOrd="4" destOrd="0" presId="urn:microsoft.com/office/officeart/2005/8/layout/matrix1"/>
    <dgm:cxn modelId="{7547FF4B-6E82-46A0-B2EC-11BED815977C}" type="presParOf" srcId="{D3BA9ABD-DE89-4892-99AD-DC3BEEEB931E}" destId="{EBB1F335-238C-4FEF-9617-A7BA697CBC72}" srcOrd="5" destOrd="0" presId="urn:microsoft.com/office/officeart/2005/8/layout/matrix1"/>
    <dgm:cxn modelId="{419A1FAC-D9CC-4E31-AFE5-D1F5B66789D2}" type="presParOf" srcId="{D3BA9ABD-DE89-4892-99AD-DC3BEEEB931E}" destId="{0365B1FB-DEA3-4478-B6DD-718F3A8E995B}" srcOrd="6" destOrd="0" presId="urn:microsoft.com/office/officeart/2005/8/layout/matrix1"/>
    <dgm:cxn modelId="{A3B74393-FB54-4486-9D5F-5E1DC25FAF82}" type="presParOf" srcId="{D3BA9ABD-DE89-4892-99AD-DC3BEEEB931E}" destId="{3369400D-E1AB-4934-8B94-7F89303B1749}" srcOrd="7" destOrd="0" presId="urn:microsoft.com/office/officeart/2005/8/layout/matrix1"/>
    <dgm:cxn modelId="{3B03DF06-DD69-4DDE-8A21-7F36A400FBB0}" type="presParOf" srcId="{438B992C-901D-44F9-BDC1-56B4FBD5DBC6}" destId="{2F3C304F-5FE6-40D2-AE0E-DB81638D4D1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63378-E6CA-4335-945D-0C8D1E6E1B21}">
      <dsp:nvSpPr>
        <dsp:cNvPr id="0" name=""/>
        <dsp:cNvSpPr/>
      </dsp:nvSpPr>
      <dsp:spPr>
        <a:xfrm>
          <a:off x="1742" y="949008"/>
          <a:ext cx="2452890" cy="901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Ação Programática</a:t>
          </a:r>
          <a:endParaRPr lang="pt-BR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2" y="949008"/>
        <a:ext cx="2452890" cy="901283"/>
      </dsp:txXfrm>
    </dsp:sp>
    <dsp:sp modelId="{71C6DC1B-F595-4F24-9953-F671E83B881D}">
      <dsp:nvSpPr>
        <dsp:cNvPr id="0" name=""/>
        <dsp:cNvSpPr/>
      </dsp:nvSpPr>
      <dsp:spPr>
        <a:xfrm>
          <a:off x="1742" y="1850292"/>
          <a:ext cx="2452890" cy="22727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Estruturação</a:t>
          </a:r>
          <a:endParaRPr lang="pt-BR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Protocolo</a:t>
          </a:r>
          <a:endParaRPr lang="pt-BR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Registros</a:t>
          </a:r>
          <a:endParaRPr lang="pt-BR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2" y="1850292"/>
        <a:ext cx="2452890" cy="2272796"/>
      </dsp:txXfrm>
    </dsp:sp>
    <dsp:sp modelId="{F3E037F8-EBFC-4507-A01A-E7C28D9F67F2}">
      <dsp:nvSpPr>
        <dsp:cNvPr id="0" name=""/>
        <dsp:cNvSpPr/>
      </dsp:nvSpPr>
      <dsp:spPr>
        <a:xfrm>
          <a:off x="3059834" y="949008"/>
          <a:ext cx="2452890" cy="901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Começo do Cuidado</a:t>
          </a:r>
          <a:endParaRPr lang="pt-BR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9834" y="949008"/>
        <a:ext cx="2452890" cy="901283"/>
      </dsp:txXfrm>
    </dsp:sp>
    <dsp:sp modelId="{8A19E99C-6940-4963-AD9D-1DB4B454C2BD}">
      <dsp:nvSpPr>
        <dsp:cNvPr id="0" name=""/>
        <dsp:cNvSpPr/>
      </dsp:nvSpPr>
      <dsp:spPr>
        <a:xfrm>
          <a:off x="2798037" y="1850292"/>
          <a:ext cx="2976484" cy="22727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Prevenção 1ª</a:t>
          </a:r>
          <a:endParaRPr lang="pt-BR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Prevenção 2ª</a:t>
          </a:r>
          <a:endParaRPr lang="pt-BR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Educação</a:t>
          </a:r>
          <a:endParaRPr lang="pt-BR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8037" y="1850292"/>
        <a:ext cx="2976484" cy="2272796"/>
      </dsp:txXfrm>
    </dsp:sp>
    <dsp:sp modelId="{1A09F185-EECA-4943-AF1F-59E4FEF19815}">
      <dsp:nvSpPr>
        <dsp:cNvPr id="0" name=""/>
        <dsp:cNvSpPr/>
      </dsp:nvSpPr>
      <dsp:spPr>
        <a:xfrm>
          <a:off x="6117927" y="949008"/>
          <a:ext cx="2452890" cy="901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Adesão</a:t>
          </a:r>
          <a:endParaRPr lang="pt-BR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7927" y="949008"/>
        <a:ext cx="2452890" cy="901283"/>
      </dsp:txXfrm>
    </dsp:sp>
    <dsp:sp modelId="{DBBED03A-1CEE-49A4-B68A-B5975465AE01}">
      <dsp:nvSpPr>
        <dsp:cNvPr id="0" name=""/>
        <dsp:cNvSpPr/>
      </dsp:nvSpPr>
      <dsp:spPr>
        <a:xfrm>
          <a:off x="6117927" y="1850292"/>
          <a:ext cx="2452890" cy="22727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Aumentar adesão</a:t>
          </a:r>
          <a:endParaRPr lang="pt-BR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7927" y="1850292"/>
        <a:ext cx="2452890" cy="2272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47329-E367-4756-ADDA-898D97C06907}">
      <dsp:nvSpPr>
        <dsp:cNvPr id="0" name=""/>
        <dsp:cNvSpPr/>
      </dsp:nvSpPr>
      <dsp:spPr>
        <a:xfrm rot="16200000">
          <a:off x="983059" y="-983059"/>
          <a:ext cx="2286000" cy="425211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 e </a:t>
          </a:r>
          <a:r>
            <a:rPr lang="pt-BR" sz="2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monitorização</a:t>
          </a:r>
          <a:r>
            <a:rPr lang="pt-BR" sz="2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do crescimento e desenvolvimento</a:t>
          </a:r>
          <a:endParaRPr lang="pt-BR" sz="2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4252119" cy="1714500"/>
      </dsp:txXfrm>
    </dsp:sp>
    <dsp:sp modelId="{29040537-E4D0-4384-8A5B-4E4ABE8A5832}">
      <dsp:nvSpPr>
        <dsp:cNvPr id="0" name=""/>
        <dsp:cNvSpPr/>
      </dsp:nvSpPr>
      <dsp:spPr>
        <a:xfrm>
          <a:off x="4252119" y="0"/>
          <a:ext cx="4252119" cy="2286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Saúde Bucal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Suplementação ferro</a:t>
          </a:r>
          <a:endParaRPr lang="pt-BR" sz="2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2119" y="0"/>
        <a:ext cx="4252119" cy="1714500"/>
      </dsp:txXfrm>
    </dsp:sp>
    <dsp:sp modelId="{56C68B94-9463-4255-BFC0-6B11B9B50168}">
      <dsp:nvSpPr>
        <dsp:cNvPr id="0" name=""/>
        <dsp:cNvSpPr/>
      </dsp:nvSpPr>
      <dsp:spPr>
        <a:xfrm rot="10800000">
          <a:off x="0" y="2286000"/>
          <a:ext cx="4252119" cy="2286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Exames de triagem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Vacinação</a:t>
          </a:r>
          <a:endParaRPr lang="pt-BR" sz="2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857500"/>
        <a:ext cx="4252119" cy="1714500"/>
      </dsp:txXfrm>
    </dsp:sp>
    <dsp:sp modelId="{0365B1FB-DEA3-4478-B6DD-718F3A8E995B}">
      <dsp:nvSpPr>
        <dsp:cNvPr id="0" name=""/>
        <dsp:cNvSpPr/>
      </dsp:nvSpPr>
      <dsp:spPr>
        <a:xfrm rot="5400000">
          <a:off x="5235178" y="1302940"/>
          <a:ext cx="2286000" cy="425211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 </a:t>
          </a:r>
          <a:r>
            <a:rPr lang="pt-BR" sz="26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risco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Orientações de prevenção</a:t>
          </a:r>
          <a:endParaRPr lang="pt-BR" sz="2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52119" y="2857499"/>
        <a:ext cx="4252119" cy="1714500"/>
      </dsp:txXfrm>
    </dsp:sp>
    <dsp:sp modelId="{2F3C304F-5FE6-40D2-AE0E-DB81638D4D13}">
      <dsp:nvSpPr>
        <dsp:cNvPr id="0" name=""/>
        <dsp:cNvSpPr/>
      </dsp:nvSpPr>
      <dsp:spPr>
        <a:xfrm>
          <a:off x="2902215" y="1685799"/>
          <a:ext cx="2551271" cy="1143000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Integralidade</a:t>
          </a:r>
          <a:endParaRPr lang="pt-BR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8012" y="1741596"/>
        <a:ext cx="2439677" cy="103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8664-0443-4090-A402-6D27DDB6F675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A947B7-B7E8-4A43-BC02-C43B61C2D9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8664-0443-4090-A402-6D27DDB6F675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47B7-B7E8-4A43-BC02-C43B61C2D9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EA947B7-B7E8-4A43-BC02-C43B61C2D9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8664-0443-4090-A402-6D27DDB6F675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8664-0443-4090-A402-6D27DDB6F675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EA947B7-B7E8-4A43-BC02-C43B61C2D9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8664-0443-4090-A402-6D27DDB6F675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A947B7-B7E8-4A43-BC02-C43B61C2D9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278664-0443-4090-A402-6D27DDB6F675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47B7-B7E8-4A43-BC02-C43B61C2D9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8664-0443-4090-A402-6D27DDB6F675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EA947B7-B7E8-4A43-BC02-C43B61C2D9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8664-0443-4090-A402-6D27DDB6F675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EA947B7-B7E8-4A43-BC02-C43B61C2D9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8664-0443-4090-A402-6D27DDB6F675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A947B7-B7E8-4A43-BC02-C43B61C2D9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A947B7-B7E8-4A43-BC02-C43B61C2D9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8664-0443-4090-A402-6D27DDB6F675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EA947B7-B7E8-4A43-BC02-C43B61C2D9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278664-0443-4090-A402-6D27DDB6F675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278664-0443-4090-A402-6D27DDB6F675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A947B7-B7E8-4A43-BC02-C43B61C2D9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5922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472" y="2819400"/>
            <a:ext cx="8215370" cy="3538558"/>
          </a:xfrm>
        </p:spPr>
        <p:txBody>
          <a:bodyPr>
            <a:normAutofit/>
          </a:bodyPr>
          <a:lstStyle/>
          <a:p>
            <a:endParaRPr lang="pt-BR" sz="30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JULIANA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FONTOUrA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NOGUEIRA</a:t>
            </a:r>
          </a:p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Ailton Gomes Brant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0364" y="0"/>
            <a:ext cx="5715040" cy="2143116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de Conclusão do Curso de Especialização em Saúde da Família</a:t>
            </a:r>
            <a:endParaRPr lang="pt-BR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256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00034" y="2714620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NO PROGRAMA DE ATENÇÃO À SAÚDE DA CRIANÇA NA UNIDADE DE SAÚDE DA FAMÍLIA GRANVILLE, NO MUNICÍPIO DE GRAVATAÍ- RS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87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desenvolvidas</a:t>
            </a:r>
          </a:p>
          <a:p>
            <a:pPr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Implantação do Protocolo MS - Caderno de Atenção Básica n°33 de 2012;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da equipe;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Recadastramento da área;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planilha de coleta de dados</a:t>
            </a:r>
          </a:p>
          <a:p>
            <a:pPr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	          ficha da criança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Facilitação do acesso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Integração primeira consulta e teste do pezinho;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 da consulta de enfermagem;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Difusão dos conhecimentos sobre saúde infantil na comunidade;</a:t>
            </a:r>
          </a:p>
          <a:p>
            <a:pPr>
              <a:buNone/>
            </a:pPr>
            <a:endParaRPr lang="pt-B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Estímulo a divisão do cuidado;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Garantia dos encaminhamentos para especialista e exames de triagem;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Parceria com HDJB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427929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Ampliar a cobertura da atenção à saúde da criança;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Meta: ampliar a cobertura da atenção à saúde de crianças entre zero e 72 meses da unidade de saúde para 60%;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5143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17,3%</a:t>
            </a:r>
          </a:p>
          <a:p>
            <a:r>
              <a:rPr lang="pt-BR" dirty="0" smtClean="0"/>
              <a:t>2º mês: 33,1%</a:t>
            </a:r>
          </a:p>
          <a:p>
            <a:r>
              <a:rPr lang="pt-BR" dirty="0" smtClean="0"/>
              <a:t>3º mês: 47,5%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285860"/>
          </a:xfrm>
        </p:spPr>
        <p:txBody>
          <a:bodyPr>
            <a:noAutofit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Ampliar a cobertura da atenção à saúde da criança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Meta: realizar a primeira consulta na primeira semana de vida em 50% das crianças cadastradas;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496"/>
            <a:ext cx="50863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33,3%</a:t>
            </a:r>
          </a:p>
          <a:p>
            <a:r>
              <a:rPr lang="pt-BR" dirty="0" smtClean="0"/>
              <a:t>2º mês: 28,3%</a:t>
            </a:r>
          </a:p>
          <a:p>
            <a:r>
              <a:rPr lang="pt-BR" dirty="0" smtClean="0"/>
              <a:t>3º mês: 33,3%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da atenção à saúde da criança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ampliar a cobertura de primeira consulta odontológica para 70% das crianças cadastradas no programa, de 6 a 72 meses de idade;</a:t>
            </a:r>
          </a:p>
          <a:p>
            <a:endParaRPr lang="pt-BR" sz="2400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143248"/>
            <a:ext cx="4972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62,5%</a:t>
            </a:r>
          </a:p>
          <a:p>
            <a:r>
              <a:rPr lang="pt-BR" dirty="0" smtClean="0"/>
              <a:t>2º mês: 66,7%</a:t>
            </a:r>
          </a:p>
          <a:p>
            <a:r>
              <a:rPr lang="pt-BR" dirty="0" smtClean="0"/>
              <a:t>3º mês: 77,3%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Ampliar a cobertura da atenção à saúde da criança;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Meta: ampliar a cobertura de primeira consulta odontológica em 50% das crianças de 6 a 72 meses da área classificados como alto risco.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25980" t="45976" r="37573" b="16322"/>
          <a:stretch>
            <a:fillRect/>
          </a:stretch>
        </p:blipFill>
        <p:spPr bwMode="auto">
          <a:xfrm>
            <a:off x="2143108" y="3071810"/>
            <a:ext cx="47053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40%</a:t>
            </a:r>
          </a:p>
          <a:p>
            <a:r>
              <a:rPr lang="pt-BR" dirty="0" smtClean="0"/>
              <a:t>2º mês:40,9%</a:t>
            </a:r>
          </a:p>
          <a:p>
            <a:r>
              <a:rPr lang="pt-BR" dirty="0" smtClean="0"/>
              <a:t>3º mês: 35,3%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Melhorar a adesão ao programa de Saúde da Criança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Meta: fazer busca ativa de 50% das crianças moradoras da área de abrangência, faltosas às consultas;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86058"/>
            <a:ext cx="5029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83,3%</a:t>
            </a:r>
          </a:p>
          <a:p>
            <a:r>
              <a:rPr lang="pt-BR" dirty="0" smtClean="0"/>
              <a:t>2º mês: 81,3%</a:t>
            </a:r>
          </a:p>
          <a:p>
            <a:r>
              <a:rPr lang="pt-BR" dirty="0" smtClean="0"/>
              <a:t>3º mês: 90,5%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Melhorar a adesão ao programa de Saúde da Criança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Meta: fazer busca ativa de 70% das crianças moradoras da área de abrangência, com primeira consulta odontológicas, faltosas às consultas;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143248"/>
            <a:ext cx="49149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60%</a:t>
            </a:r>
          </a:p>
          <a:p>
            <a:r>
              <a:rPr lang="pt-BR" dirty="0" smtClean="0"/>
              <a:t>2º mês: 66,7%</a:t>
            </a:r>
          </a:p>
          <a:p>
            <a:r>
              <a:rPr lang="pt-BR" dirty="0" smtClean="0"/>
              <a:t>3º mês: 70%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Gravataí - RS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Localização: há cerca de 23 km da capital, sendo um dos 32 integrantes da RMPA. Área: 463,758 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km²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255.660 habitantes (IBGE, 2010);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14 UBS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; 12 USF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CAPS,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CAPSad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CEAC, Centro de Atenção ao Idoso, Centro de Atenção à Criança e Adolescente, Central de Especialidades, PA 24horas e HDJB;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Melhorar a qualidade do atendimento à criança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Meta: monitorar o crescimento em 100% das crianças cadastradas no programa.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25980" t="39310" r="36798" b="26897"/>
          <a:stretch>
            <a:fillRect/>
          </a:stretch>
        </p:blipFill>
        <p:spPr bwMode="auto">
          <a:xfrm>
            <a:off x="1835696" y="2928934"/>
            <a:ext cx="5328592" cy="29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100%</a:t>
            </a:r>
          </a:p>
          <a:p>
            <a:r>
              <a:rPr lang="pt-BR" dirty="0" smtClean="0"/>
              <a:t>2º mês: 100%</a:t>
            </a:r>
          </a:p>
          <a:p>
            <a:r>
              <a:rPr lang="pt-BR" dirty="0" smtClean="0"/>
              <a:t>3º mês: 100%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Melhorar a qualidade do atendimento à criança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Meta: monitorar 100% das crianças cadastradas no programa com déficit de peso;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52087" t="47816" r="11465" b="18391"/>
          <a:stretch>
            <a:fillRect/>
          </a:stretch>
        </p:blipFill>
        <p:spPr bwMode="auto">
          <a:xfrm>
            <a:off x="1763688" y="2857496"/>
            <a:ext cx="5904656" cy="309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75%</a:t>
            </a:r>
          </a:p>
          <a:p>
            <a:r>
              <a:rPr lang="pt-BR" dirty="0" smtClean="0"/>
              <a:t>2º mês: 90%</a:t>
            </a:r>
          </a:p>
          <a:p>
            <a:r>
              <a:rPr lang="pt-BR" dirty="0" smtClean="0"/>
              <a:t>3º mês: 100%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Melhorar a qualidade do atendimento à criança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Meta: monitorar 100% das crianças cadastradas no programa com excesso de peso;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51312" t="37471" r="11336" b="28276"/>
          <a:stretch>
            <a:fillRect/>
          </a:stretch>
        </p:blipFill>
        <p:spPr bwMode="auto">
          <a:xfrm>
            <a:off x="1979712" y="2852936"/>
            <a:ext cx="56166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100%</a:t>
            </a:r>
          </a:p>
          <a:p>
            <a:r>
              <a:rPr lang="pt-BR" dirty="0" smtClean="0"/>
              <a:t>2º mês: 100%</a:t>
            </a:r>
          </a:p>
          <a:p>
            <a:r>
              <a:rPr lang="pt-BR" dirty="0" smtClean="0"/>
              <a:t>3º mês: 100%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Melhorar a qualidade do atendimento à criança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Meta: monitorar o desenvolvimento em 100% das crianças cadastradas no programa;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52087" t="46667" r="11076" b="20459"/>
          <a:stretch>
            <a:fillRect/>
          </a:stretch>
        </p:blipFill>
        <p:spPr bwMode="auto">
          <a:xfrm>
            <a:off x="2123728" y="2708920"/>
            <a:ext cx="5760640" cy="323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95,8%</a:t>
            </a:r>
          </a:p>
          <a:p>
            <a:r>
              <a:rPr lang="pt-BR" dirty="0" smtClean="0"/>
              <a:t>2º mês: 97,8%</a:t>
            </a:r>
          </a:p>
          <a:p>
            <a:r>
              <a:rPr lang="pt-BR" dirty="0" smtClean="0"/>
              <a:t>3º mês: 100%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Meta: vacinar 90% das crianças de acordo com a idade;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496"/>
            <a:ext cx="49911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83,3%</a:t>
            </a:r>
          </a:p>
          <a:p>
            <a:r>
              <a:rPr lang="pt-BR" dirty="0" smtClean="0"/>
              <a:t>2º mês: 89,1%</a:t>
            </a:r>
          </a:p>
          <a:p>
            <a:r>
              <a:rPr lang="pt-BR" dirty="0" smtClean="0"/>
              <a:t>3º mês: 92,4%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Melhorar a qualidade do atendimento à criança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Meta: realizar suplementação de ferro em 90% das crianças cadastradas no programa;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51958" t="40230" r="11723" b="26205"/>
          <a:stretch>
            <a:fillRect/>
          </a:stretch>
        </p:blipFill>
        <p:spPr bwMode="auto">
          <a:xfrm>
            <a:off x="2036772" y="2492896"/>
            <a:ext cx="55446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85,7%</a:t>
            </a:r>
          </a:p>
          <a:p>
            <a:r>
              <a:rPr lang="pt-BR" dirty="0" smtClean="0"/>
              <a:t>2º mês: 92,9%</a:t>
            </a:r>
          </a:p>
          <a:p>
            <a:r>
              <a:rPr lang="pt-BR" dirty="0" smtClean="0"/>
              <a:t>3º mês: 94,7%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3.Melhorar a qualidade do atendimento à criança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Meta: realizar triagem auditiva em 100% das crianças cadastradas no programa;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51312" t="43909" r="10948" b="25287"/>
          <a:stretch>
            <a:fillRect/>
          </a:stretch>
        </p:blipFill>
        <p:spPr bwMode="auto">
          <a:xfrm>
            <a:off x="2036772" y="2636912"/>
            <a:ext cx="5400600" cy="291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100%</a:t>
            </a:r>
          </a:p>
          <a:p>
            <a:r>
              <a:rPr lang="pt-BR" dirty="0" smtClean="0"/>
              <a:t>2º mês: 100%</a:t>
            </a:r>
          </a:p>
          <a:p>
            <a:r>
              <a:rPr lang="pt-BR" dirty="0" smtClean="0"/>
              <a:t>3º mês: 100%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Melhorar a qualidade do atendimento à criança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teste do pezinho em 90% das crianças cadastradas no programa até 7 dias de vida.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027" y="2660142"/>
            <a:ext cx="59046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87,5%</a:t>
            </a:r>
          </a:p>
          <a:p>
            <a:r>
              <a:rPr lang="pt-BR" dirty="0" smtClean="0"/>
              <a:t>2º mês: 93,5%</a:t>
            </a:r>
          </a:p>
          <a:p>
            <a:r>
              <a:rPr lang="pt-BR" dirty="0" smtClean="0"/>
              <a:t>3º mês: 95,5%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Melhorar a qualidade do atendimento à criança</a:t>
            </a:r>
            <a:endParaRPr lang="pt-BR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Concluir o tratamento odontológico em 50% das crianças entre 6 a 72 meses de idade com primeira consulta odontológica programática.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59454" t="43909" r="3581" b="22758"/>
          <a:stretch>
            <a:fillRect/>
          </a:stretch>
        </p:blipFill>
        <p:spPr bwMode="auto">
          <a:xfrm>
            <a:off x="2195736" y="2924944"/>
            <a:ext cx="57606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71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100%</a:t>
            </a:r>
          </a:p>
          <a:p>
            <a:r>
              <a:rPr lang="pt-BR" dirty="0" smtClean="0"/>
              <a:t>2º mês: 90,9%</a:t>
            </a:r>
          </a:p>
          <a:p>
            <a:r>
              <a:rPr lang="pt-BR" dirty="0" smtClean="0"/>
              <a:t>3º mês: 85,3%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Melhorar registros das informações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Manter registro na ficha espelho de saúde da criança/vacinação de 90% das crianças que consultam no serviço.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59454" t="48737" r="3581" b="19769"/>
          <a:stretch>
            <a:fillRect/>
          </a:stretch>
        </p:blipFill>
        <p:spPr bwMode="auto">
          <a:xfrm>
            <a:off x="2450624" y="3002704"/>
            <a:ext cx="59046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95,8%</a:t>
            </a:r>
          </a:p>
          <a:p>
            <a:r>
              <a:rPr lang="pt-BR" dirty="0" smtClean="0"/>
              <a:t>2º mês: 97,8%</a:t>
            </a:r>
          </a:p>
          <a:p>
            <a:r>
              <a:rPr lang="pt-BR" dirty="0" smtClean="0"/>
              <a:t>3º mês: 100%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 </a:t>
            </a:r>
            <a:r>
              <a:rPr lang="pt-B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Granville</a:t>
            </a:r>
            <a:endParaRPr lang="pt-BR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Situada em Gravataí/RS, possui duas equipes de saúde da família com uma população média de 6.200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habitantes 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Horário de funcionamento: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08h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às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12h / Das 13hs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às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17h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dia e agendamentos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08:00hs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aberta para  maiores de 60 anos, gestante e crianças menores de 2 anos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(antes da intervenção)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220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71574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5. Mapear as crianças de risco pertencentes à área de abrangência.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avaliação de risco em 100% das crianças cadastradas no programa.</a:t>
            </a:r>
          </a:p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59325" t="36092" r="4228" b="31725"/>
          <a:stretch>
            <a:fillRect/>
          </a:stretch>
        </p:blipFill>
        <p:spPr bwMode="auto">
          <a:xfrm>
            <a:off x="2339752" y="2459954"/>
            <a:ext cx="5669822" cy="366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100%</a:t>
            </a:r>
          </a:p>
          <a:p>
            <a:r>
              <a:rPr lang="pt-BR" dirty="0" smtClean="0"/>
              <a:t>2º mês: 100%</a:t>
            </a:r>
          </a:p>
          <a:p>
            <a:r>
              <a:rPr lang="pt-BR" dirty="0" smtClean="0"/>
              <a:t>3º mês: 100%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 Promover a saúde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Dar orientações para prevenir acidentes na infância em 100% das consultas de saúde da criança;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58807" t="38161" r="4227" b="30576"/>
          <a:stretch>
            <a:fillRect/>
          </a:stretch>
        </p:blipFill>
        <p:spPr bwMode="auto">
          <a:xfrm>
            <a:off x="2000232" y="2780927"/>
            <a:ext cx="5668112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100%</a:t>
            </a:r>
          </a:p>
          <a:p>
            <a:r>
              <a:rPr lang="pt-BR" dirty="0" smtClean="0"/>
              <a:t>2º mês: 100%</a:t>
            </a:r>
          </a:p>
          <a:p>
            <a:r>
              <a:rPr lang="pt-BR" dirty="0" smtClean="0"/>
              <a:t>3º mês: 100%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 Promover a saúde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Colocar 50% das crianças para mamar durante a primeira consulta;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58679" t="37241" r="4744" b="29655"/>
          <a:stretch>
            <a:fillRect/>
          </a:stretch>
        </p:blipFill>
        <p:spPr bwMode="auto">
          <a:xfrm>
            <a:off x="2036772" y="2714672"/>
            <a:ext cx="58841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41,7%</a:t>
            </a:r>
          </a:p>
          <a:p>
            <a:r>
              <a:rPr lang="pt-BR" dirty="0" smtClean="0"/>
              <a:t>2º mês: 45,7%</a:t>
            </a:r>
          </a:p>
          <a:p>
            <a:r>
              <a:rPr lang="pt-BR" dirty="0" smtClean="0"/>
              <a:t>3º mês: 45,5%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 Promover a saúde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Fornecer orientações nutricionais, de acordo com a faixa etária para 100% das crianças.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58032" t="36781" r="4744" b="29195"/>
          <a:stretch>
            <a:fillRect/>
          </a:stretch>
        </p:blipFill>
        <p:spPr bwMode="auto">
          <a:xfrm>
            <a:off x="2123728" y="2636912"/>
            <a:ext cx="5385652" cy="337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95,8%</a:t>
            </a:r>
          </a:p>
          <a:p>
            <a:r>
              <a:rPr lang="pt-BR" dirty="0" smtClean="0"/>
              <a:t>2º mês: 97,8%</a:t>
            </a:r>
          </a:p>
          <a:p>
            <a:r>
              <a:rPr lang="pt-BR" dirty="0" smtClean="0"/>
              <a:t>3º mês: 100%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 Promover a saúde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Orientar sobre higiene bucal, etiologia e prevenção da cárie para 100% dos responsáveis das crianças de 0 a 72 meses cadastradas no programa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puericultura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 unidade de saúde;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36903"/>
            <a:ext cx="5308072" cy="302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8292" y="3356992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66,7%</a:t>
            </a:r>
          </a:p>
          <a:p>
            <a:r>
              <a:rPr lang="pt-BR" dirty="0" smtClean="0"/>
              <a:t>2º mês: 76,1%</a:t>
            </a:r>
          </a:p>
          <a:p>
            <a:r>
              <a:rPr lang="pt-BR" dirty="0" smtClean="0"/>
              <a:t>3º mês: 83,3%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 Promover a saúde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7640" y="1285876"/>
            <a:ext cx="8503920" cy="457200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Orientar sobre hábitos de sucção nutritiva e não nutritiva e prevenção 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oclusopatias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50% dos responsáveis de crianças de 0 a 72 meses de idade cadastradas no programa de puericultura da unidade de saúde;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4975860" cy="290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07071" y="3558139"/>
            <a:ext cx="16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87,5%</a:t>
            </a:r>
          </a:p>
          <a:p>
            <a:r>
              <a:rPr lang="pt-BR" dirty="0" smtClean="0"/>
              <a:t>2º mês: 93,5%</a:t>
            </a:r>
          </a:p>
          <a:p>
            <a:r>
              <a:rPr lang="pt-BR" dirty="0" smtClean="0"/>
              <a:t>3º mês: 97%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assistência à saúde das crianças;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Facilitação do acesso;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dos registros;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profissional da equipe;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tarefas, discussão de casos;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Entrosamento maior da equipe;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Maior contato com a comunidade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Rotina facilmente aplicável e de conhecimento de toda equipe, o que com certeza facilitará a continuidade do trabalho.</a:t>
            </a:r>
          </a:p>
          <a:p>
            <a:pPr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Novos objetivos: </a:t>
            </a:r>
          </a:p>
          <a:p>
            <a:pPr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Ampliar a cobertura e melhorar ainda mais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atendimento prestado, bem como 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diálogo com a comunidade.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APRENDIZAGEM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técnica;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em EQUIPE;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dos REGISTROS;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Funcionamento da USF e princípios que a norteiam;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l_fi" descr="http://3.bp.blogspot.com/-F4tqKCleafo/UC8dUiEneTI/AAAAAAAAAhA/ot4ODPjqLgw/s758/maos-unida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71612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712968" cy="511256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BEHRMAN, Richard E.; KLIEGMAN, R. M; JENSEN, Hal B.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Nelson textbook of pediatrics.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17.ed. Philadelphia: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Saunders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2003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Gabinete do Ministro. Portaria n. 2027, de 25 de agosto de 2011. Altera a Portaria nº 648/GM/MS, de 28 de março de 2006, na parte que dispõe sobre a carga horária dos profissionais médicos que compõem as Equipes de Saúde da Família (ESF) e na parte que dispõe sobre a suspensão do Piso de Atenção Básica (PAB Variável).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Diário Oficial da União</a:t>
            </a:r>
            <a:r>
              <a:rPr lang="pt-B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Brasília, p. 90, 25 ago. 2011. Disponível em: &lt;http://bvsms.saude.gov.br/bvs/saudelegis/gm/2011/prt2027_25_08_2011.html&gt;. Acesso em: 04 fev. 2014.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______. ______.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Curvas de crescimento do Ministério da saúde, 2008.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Disponível em: &lt;http://dab.saude.gov.br/portaldab/ape_vigilancia_alimentar.php?conteudo=curvas_de_cresciment&gt;. Acesso em 30 de maio de 2013</a:t>
            </a:r>
          </a:p>
        </p:txBody>
      </p:sp>
    </p:spTree>
    <p:extLst>
      <p:ext uri="{BB962C8B-B14F-4D97-AF65-F5344CB8AC3E}">
        <p14:creationId xmlns:p14="http://schemas.microsoft.com/office/powerpoint/2010/main" val="196227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USF </a:t>
            </a:r>
            <a:r>
              <a:rPr lang="pt-BR" dirty="0" err="1" smtClean="0"/>
              <a:t>Granville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71612"/>
            <a:ext cx="6500858" cy="471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148478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______.______.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Assistência integral à saúde da criança: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ações básicas, 1984. Disponível em: &lt;http://bvsms.saude.gov.br/bvs/publicacoes/assistencia_integral_saude_crianca.pdf&gt;. Acesso em: 04 fev. 2014.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______. ______. Secretaria de Atenção à Saúde. Departamento de Atenção Básica.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Saúde da Criança: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crescimento e desenvolvimento. Brasília: Ministério da Saúde, 2012. 273p. Disponível em: &lt;http://189.28.128.100/dab/docs/publicacoes/cadernos_ab/caderno_33.pdf&gt;. Acesso em 04 fev. 2014.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IBGE.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Censo demográfico 2010.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Brasil, 2012. Disponível em: &lt;http://cidades.ibge.gov.br/xtras/perfil.php?lang=&amp;codmun=430920&gt;. Acesso em: 04 fev.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340768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MENDES. P. D.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A obesidade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infant-juvenil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seu impacto da infância à vida adulta: uma revisão de literatura científica no período de 1997-2007.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Pediatria.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São Paulo: v. 31, n. 4, p. 260-273. 2009. Disponível em: &lt;http://pediatriasaopaulo.usp.br/upload/pdf/1317.pdf&gt;. Acesso em: 04 fev. 2014.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PREFEITURA MUNICIPAL DE PORTO ALEGRE. Secretaria Municipal de Saúde. Coordenadoria Geral de Vigilância em Saúde. Equipe de Informação.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Prá-saber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informações de interesse à saúde. Porto Alegre: 2003. 60p. Disponível em: &lt;http://lproweb.procempa.com.br/pmpa/prefpoa/cgvs/usu_doc/ev_pv-pn_2003_manual.pdf&gt;.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SILVA, A.A.M.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Cobertura de puericultura e fatores associados em São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Luis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(Maranhão), Brasil.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Ver. Panam.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Publica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, v. 6, n. 4, p. 266-272. 1999. Disponível em: &lt; http://www.scielosp.org/pdf/rpsp/v6n4/0647.pdf&gt;. Acesso em: 04 fev. 2014.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643042" y="2357430"/>
            <a:ext cx="58579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8000" b="1" dirty="0" smtClean="0">
                <a:ln/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sz="8000" b="1" cap="none" spc="0" dirty="0">
              <a:ln/>
              <a:solidFill>
                <a:srgbClr val="92D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1</a:t>
            </a:r>
          </a:p>
          <a:p>
            <a:pPr>
              <a:buNone/>
            </a:pPr>
            <a:endParaRPr lang="pt-BR" sz="35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atendida: 3042 habitantes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multidisciplinar</a:t>
            </a:r>
          </a:p>
          <a:p>
            <a:pPr lvl="1">
              <a:buFontTx/>
              <a:buChar char="-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1 Médico</a:t>
            </a:r>
          </a:p>
          <a:p>
            <a:pPr lvl="1">
              <a:buFontTx/>
              <a:buChar char="-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Dentista</a:t>
            </a:r>
          </a:p>
          <a:p>
            <a:pPr lvl="1">
              <a:buFontTx/>
              <a:buChar char="-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1 Enfermeiro</a:t>
            </a:r>
          </a:p>
          <a:p>
            <a:pPr lvl="1">
              <a:buFontTx/>
              <a:buChar char="-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2 Téc. de enfermagem</a:t>
            </a:r>
          </a:p>
          <a:p>
            <a:pPr lvl="1">
              <a:buFontTx/>
              <a:buChar char="-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1 Aux. de Saúde Bucal</a:t>
            </a:r>
          </a:p>
          <a:p>
            <a:pPr lvl="1">
              <a:buFontTx/>
              <a:buChar char="-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5 Agente Comunitário de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marL="0" indent="0">
              <a:buNone/>
            </a:pP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Apoio matricial: psiquiatra e nutricionista</a:t>
            </a: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63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5000660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</a:t>
            </a:r>
          </a:p>
          <a:p>
            <a:pPr>
              <a:buNone/>
            </a:pPr>
            <a:endParaRPr lang="pt-BR" sz="105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Não havia registro específico, apenas prontuários;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Público alvo com cadastro desatualizado;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Sem protocolo de rotina;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Pouca divisão do cuidado dentro da equipe;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Sem busca ativa aos faltosos;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Agenda livre apenas até os 2 anos;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Desarticulação entre a maternidade e a USF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4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14669622"/>
              </p:ext>
            </p:extLst>
          </p:nvPr>
        </p:nvGraphicFramePr>
        <p:xfrm>
          <a:off x="357158" y="1142984"/>
          <a:ext cx="85725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157161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  <a:endParaRPr lang="pt-B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32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pt-BR" sz="32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pt-BR" sz="3200" dirty="0" smtClean="0"/>
          </a:p>
          <a:p>
            <a:pPr>
              <a:buNone/>
            </a:pPr>
            <a:r>
              <a:rPr lang="pt-BR" sz="3200" dirty="0" smtClean="0"/>
              <a:t>Melhorar a atenção à saúde da criança na USF </a:t>
            </a:r>
            <a:r>
              <a:rPr lang="pt-BR" sz="3200" dirty="0" err="1" smtClean="0"/>
              <a:t>Granville</a:t>
            </a:r>
            <a:r>
              <a:rPr lang="pt-BR" sz="3200" dirty="0" smtClean="0"/>
              <a:t> no município de Gravataí-RS</a:t>
            </a:r>
          </a:p>
          <a:p>
            <a:pPr>
              <a:buNone/>
            </a:pPr>
            <a:r>
              <a:rPr lang="pt-BR" dirty="0" smtClean="0"/>
              <a:t>		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1. Ampliar a cobertura da atenção à saúde da criança;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2. Melhorar a adesão ao programa de Saúde da Criança;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3. Melhorar a qualidade do atendimento à criança;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4. Melhorar registros das informações;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5. Mapear as crianças de risco pertencentes à área de abrangência;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6. Promover a saúde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350</TotalTime>
  <Words>1686</Words>
  <Application>Microsoft Office PowerPoint</Application>
  <PresentationFormat>Apresentação na tela (4:3)</PresentationFormat>
  <Paragraphs>265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7" baseType="lpstr">
      <vt:lpstr>Arial</vt:lpstr>
      <vt:lpstr>Georgia</vt:lpstr>
      <vt:lpstr>Wingdings</vt:lpstr>
      <vt:lpstr>Wingdings 2</vt:lpstr>
      <vt:lpstr>Cívico</vt:lpstr>
      <vt:lpstr>Trabalho de Conclusão do Curso de Especialização em Saúde da Família</vt:lpstr>
      <vt:lpstr>INTRODUÇÃO</vt:lpstr>
      <vt:lpstr>INTRODUÇÃO</vt:lpstr>
      <vt:lpstr>USF Granville</vt:lpstr>
      <vt:lpstr>INTRODUÇÃO</vt:lpstr>
      <vt:lpstr>INTRODUÇÃO</vt:lpstr>
      <vt:lpstr>INTRODUÇÃO</vt:lpstr>
      <vt:lpstr>OBJETIVO GERAL </vt:lpstr>
      <vt:lpstr>OBJETIVOS ESPECÍFICOS</vt:lpstr>
      <vt:lpstr>METODOLOGIA</vt:lpstr>
      <vt:lpstr>METODOLOGIA</vt:lpstr>
      <vt:lpstr>METODOLOGIA</vt:lpstr>
      <vt:lpstr>METODOLOGIA</vt:lpstr>
      <vt:lpstr>1. Ampliar a cobertura da atenção à saúde da criança;</vt:lpstr>
      <vt:lpstr>        1. Ampliar a cobertura da atenção à saúde da criança</vt:lpstr>
      <vt:lpstr>1. Ampliar a cobertura da atenção à saúde da criança</vt:lpstr>
      <vt:lpstr>1. Ampliar a cobertura da atenção à saúde da criança;</vt:lpstr>
      <vt:lpstr>2. Melhorar a adesão ao programa de Saúde da Criança </vt:lpstr>
      <vt:lpstr>2. Melhorar a adesão ao programa de Saúde da Criança</vt:lpstr>
      <vt:lpstr>3. Melhorar a qualidade do atendimento à criança</vt:lpstr>
      <vt:lpstr>3. Melhorar a qualidade do atendimento à criança</vt:lpstr>
      <vt:lpstr>3. Melhorar a qualidade do atendimento à criança</vt:lpstr>
      <vt:lpstr>3. Melhorar a qualidade do atendimento à criança</vt:lpstr>
      <vt:lpstr>3. Melhorar a qualidade do atendimento à criança</vt:lpstr>
      <vt:lpstr>3. Melhorar a qualidade do atendimento à criança</vt:lpstr>
      <vt:lpstr>3.Melhorar a qualidade do atendimento à criança</vt:lpstr>
      <vt:lpstr>3. Melhorar a qualidade do atendimento à criança</vt:lpstr>
      <vt:lpstr>3. Melhorar a qualidade do atendimento à criança</vt:lpstr>
      <vt:lpstr>4. Melhorar registros das informações</vt:lpstr>
      <vt:lpstr>5. Mapear as crianças de risco pertencentes à área de abrangência. </vt:lpstr>
      <vt:lpstr>6. Promover a saúde</vt:lpstr>
      <vt:lpstr>6. Promover a saúde</vt:lpstr>
      <vt:lpstr>6. Promover a saúde</vt:lpstr>
      <vt:lpstr>6. Promover a saúde</vt:lpstr>
      <vt:lpstr>6. Promover a saúde</vt:lpstr>
      <vt:lpstr>DISCUSSÃO</vt:lpstr>
      <vt:lpstr>DISCUSSÃO</vt:lpstr>
      <vt:lpstr>REFLEXÃO APRENDIZAGEM</vt:lpstr>
      <vt:lpstr>BIBLIOGRAFIA</vt:lpstr>
      <vt:lpstr>BIBLIOGRAFIA</vt:lpstr>
      <vt:lpstr>BIBLIOGRAFIA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Intervenção em Saúde da Criança na ESF Granville</dc:title>
  <dc:creator>SMS</dc:creator>
  <cp:lastModifiedBy>Juliana</cp:lastModifiedBy>
  <cp:revision>47</cp:revision>
  <dcterms:created xsi:type="dcterms:W3CDTF">2014-02-04T15:59:34Z</dcterms:created>
  <dcterms:modified xsi:type="dcterms:W3CDTF">2014-02-24T14:31:13Z</dcterms:modified>
</cp:coreProperties>
</file>