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5" r:id="rId6"/>
    <p:sldId id="259" r:id="rId7"/>
    <p:sldId id="266" r:id="rId8"/>
    <p:sldId id="270" r:id="rId9"/>
    <p:sldId id="260" r:id="rId10"/>
    <p:sldId id="272" r:id="rId11"/>
    <p:sldId id="274" r:id="rId12"/>
    <p:sldId id="261" r:id="rId13"/>
    <p:sldId id="278" r:id="rId14"/>
    <p:sldId id="279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16.600000000000001</c:v>
                </c:pt>
                <c:pt idx="1">
                  <c:v>18.600000000000001</c:v>
                </c:pt>
                <c:pt idx="2">
                  <c:v>19.3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75"/>
        <c:axId val="83683584"/>
        <c:axId val="84623360"/>
      </c:barChart>
      <c:catAx>
        <c:axId val="83683584"/>
        <c:scaling>
          <c:orientation val="minMax"/>
        </c:scaling>
        <c:axPos val="b"/>
        <c:majorTickMark val="none"/>
        <c:tickLblPos val="nextTo"/>
        <c:crossAx val="84623360"/>
        <c:crosses val="autoZero"/>
        <c:auto val="1"/>
        <c:lblAlgn val="ctr"/>
        <c:lblOffset val="100"/>
        <c:tickLblSkip val="1"/>
      </c:catAx>
      <c:valAx>
        <c:axId val="84623360"/>
        <c:scaling>
          <c:orientation val="minMax"/>
          <c:max val="80"/>
        </c:scaling>
        <c:axPos val="l"/>
        <c:numFmt formatCode="General" sourceLinked="1"/>
        <c:majorTickMark val="none"/>
        <c:tickLblPos val="nextTo"/>
        <c:crossAx val="83683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16.3</c:v>
                </c:pt>
                <c:pt idx="1">
                  <c:v>18.2</c:v>
                </c:pt>
                <c:pt idx="2">
                  <c:v>19.100000000000001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75"/>
        <c:axId val="84667008"/>
        <c:axId val="85864832"/>
      </c:barChart>
      <c:catAx>
        <c:axId val="84667008"/>
        <c:scaling>
          <c:orientation val="minMax"/>
        </c:scaling>
        <c:axPos val="b"/>
        <c:majorTickMark val="none"/>
        <c:tickLblPos val="nextTo"/>
        <c:crossAx val="85864832"/>
        <c:crosses val="autoZero"/>
        <c:auto val="1"/>
        <c:lblAlgn val="ctr"/>
        <c:lblOffset val="100"/>
      </c:catAx>
      <c:valAx>
        <c:axId val="85864832"/>
        <c:scaling>
          <c:orientation val="minMax"/>
          <c:max val="80"/>
        </c:scaling>
        <c:axPos val="l"/>
        <c:numFmt formatCode="General" sourceLinked="1"/>
        <c:majorTickMark val="none"/>
        <c:tickLblPos val="nextTo"/>
        <c:crossAx val="84667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5E55-1038-4000-A69B-DCB02D778009}" type="datetimeFigureOut">
              <a:rPr lang="pt-BR" smtClean="0"/>
              <a:pPr/>
              <a:t>20/02/2014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B6D50-205A-43FB-ADF5-BB18603C8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Autofit/>
          </a:bodyPr>
          <a:lstStyle/>
          <a:p>
            <a:r>
              <a:rPr lang="pt-BR" sz="2400" dirty="0"/>
              <a:t>UNIVERSIDADE ABERTA DO SUS - UNASUS</a:t>
            </a:r>
            <a:br>
              <a:rPr lang="pt-BR" sz="2400" dirty="0"/>
            </a:br>
            <a:r>
              <a:rPr lang="pt-BR" sz="2400" dirty="0"/>
              <a:t>UNIVERSIDADE FEDERAL DE PELOTAS</a:t>
            </a:r>
            <a:br>
              <a:rPr lang="pt-BR" sz="2400" dirty="0"/>
            </a:br>
            <a:r>
              <a:rPr lang="pt-BR" sz="2400" dirty="0"/>
              <a:t>Especialização em Saúde da Família</a:t>
            </a:r>
            <a:br>
              <a:rPr lang="pt-BR" sz="2400" dirty="0"/>
            </a:br>
            <a:r>
              <a:rPr lang="pt-BR" sz="2400" dirty="0"/>
              <a:t>Modalidade a distância</a:t>
            </a:r>
            <a:br>
              <a:rPr lang="pt-BR" sz="2400" dirty="0"/>
            </a:br>
            <a:r>
              <a:rPr lang="pt-BR" sz="2400" dirty="0"/>
              <a:t>Turma </a:t>
            </a:r>
            <a:r>
              <a:rPr lang="pt-BR" sz="2400" dirty="0" smtClean="0"/>
              <a:t>2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424936" cy="3816424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chemeClr val="tx1"/>
                </a:solidFill>
              </a:rPr>
              <a:t>PREVENÇÃO DOS CÂNCERES GINECOLÓGICOS NO CENTRO MUNICIPAL DE SAÚDE CESÁRIO DE MELO NO MUNICÍPIO DO RIO DE </a:t>
            </a:r>
            <a:r>
              <a:rPr lang="pt-BR" sz="3000" b="1" dirty="0" smtClean="0">
                <a:solidFill>
                  <a:schemeClr val="tx1"/>
                </a:solidFill>
              </a:rPr>
              <a:t>JANEIRO</a:t>
            </a:r>
          </a:p>
          <a:p>
            <a:endParaRPr lang="pt-BR" sz="3000" b="1" dirty="0" smtClean="0">
              <a:solidFill>
                <a:schemeClr val="tx1"/>
              </a:solidFill>
            </a:endParaRPr>
          </a:p>
          <a:p>
            <a:pPr algn="r"/>
            <a:r>
              <a:rPr lang="pt-BR" sz="2400" dirty="0">
                <a:solidFill>
                  <a:schemeClr val="tx1"/>
                </a:solidFill>
              </a:rPr>
              <a:t>JULIANA RIBEIRO MANHÃES DA SILVA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2014</a:t>
            </a:r>
            <a:endParaRPr lang="pt-BR" sz="2400" dirty="0">
              <a:solidFill>
                <a:schemeClr val="tx1"/>
              </a:solidFill>
            </a:endParaRPr>
          </a:p>
          <a:p>
            <a:endParaRPr lang="pt-BR" sz="2400" b="1" dirty="0"/>
          </a:p>
        </p:txBody>
      </p:sp>
      <p:pic>
        <p:nvPicPr>
          <p:cNvPr id="1026" name="Imagem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11239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Discutir situações que poderão ocorrer no dia a dia de trabalho e ficar disponível para sanar as dúvidas que poderão surgir após a capacitação.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Intensificar informações sobre a prevenção dos cânceres no planejamento familiar;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Ofertar preservativos durante toda consulta e nas ações educativas.</a:t>
            </a:r>
          </a:p>
          <a:p>
            <a:pPr algn="just">
              <a:buFont typeface="Wingdings" pitchFamily="2" charset="2"/>
              <a:buChar char="ü"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		</a:t>
            </a:r>
            <a:r>
              <a:rPr lang="pt-BR" sz="2800" u="sng" dirty="0" smtClean="0"/>
              <a:t>Logística da Intervenção: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O protocolo a ser utilizado será o Caderno de Atenção Básica 13 – Controle dos Cânceres do colo do útero e da mama (BRASIL, 2006).</a:t>
            </a:r>
          </a:p>
          <a:p>
            <a:pPr algn="just">
              <a:buFont typeface="Wingdings" pitchFamily="2" charset="2"/>
              <a:buChar char="ü"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endParaRPr lang="pt-BR" sz="2600" dirty="0" smtClean="0"/>
          </a:p>
          <a:p>
            <a:pPr algn="just">
              <a:buFont typeface="Wingdings" pitchFamily="2" charset="2"/>
              <a:buChar char="ü"/>
            </a:pPr>
            <a:endParaRPr lang="pt-BR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Autofit/>
          </a:bodyPr>
          <a:lstStyle/>
          <a:p>
            <a:pPr algn="just"/>
            <a:r>
              <a:rPr lang="pt-BR" sz="2500" dirty="0" smtClean="0"/>
              <a:t>O </a:t>
            </a:r>
            <a:r>
              <a:rPr lang="pt-BR" sz="2500" dirty="0"/>
              <a:t>registro </a:t>
            </a:r>
            <a:r>
              <a:rPr lang="pt-BR" sz="2500" dirty="0" smtClean="0"/>
              <a:t>foi </a:t>
            </a:r>
            <a:r>
              <a:rPr lang="pt-BR" sz="2500" dirty="0"/>
              <a:t>realizado por meio do prontuário eletrônico do </a:t>
            </a:r>
            <a:r>
              <a:rPr lang="pt-BR" sz="2500" dirty="0" smtClean="0"/>
              <a:t>paciente.  </a:t>
            </a:r>
          </a:p>
          <a:p>
            <a:pPr algn="just"/>
            <a:r>
              <a:rPr lang="pt-BR" sz="2500" dirty="0" smtClean="0"/>
              <a:t>As </a:t>
            </a:r>
            <a:r>
              <a:rPr lang="pt-BR" sz="2500" dirty="0"/>
              <a:t>consultas são realizadas em turnos </a:t>
            </a:r>
            <a:r>
              <a:rPr lang="pt-BR" sz="2500" dirty="0" smtClean="0"/>
              <a:t>específicos.</a:t>
            </a:r>
          </a:p>
          <a:p>
            <a:pPr algn="just"/>
            <a:endParaRPr lang="pt-BR" sz="2500" dirty="0" smtClean="0"/>
          </a:p>
          <a:p>
            <a:pPr algn="just">
              <a:buNone/>
            </a:pPr>
            <a:r>
              <a:rPr lang="pt-BR" sz="2500" dirty="0" smtClean="0"/>
              <a:t>	Serão </a:t>
            </a:r>
            <a:r>
              <a:rPr lang="pt-BR" sz="2500" dirty="0" smtClean="0"/>
              <a:t>utilizadas algumas fichas, tais como: </a:t>
            </a:r>
          </a:p>
          <a:p>
            <a:pPr lvl="0" algn="just"/>
            <a:r>
              <a:rPr lang="pt-BR" sz="2500" dirty="0" smtClean="0"/>
              <a:t>Ficha a ser utilizada durante a consulta;</a:t>
            </a:r>
          </a:p>
          <a:p>
            <a:pPr lvl="0" algn="just"/>
            <a:r>
              <a:rPr lang="pt-BR" sz="2500" dirty="0" smtClean="0"/>
              <a:t>Ficha para avaliação dos resultados dos exames (</a:t>
            </a:r>
            <a:r>
              <a:rPr lang="pt-BR" sz="2500" dirty="0" err="1" smtClean="0"/>
              <a:t>citopatológico</a:t>
            </a:r>
            <a:r>
              <a:rPr lang="pt-BR" sz="2500" dirty="0" smtClean="0"/>
              <a:t> e mamografia);</a:t>
            </a:r>
          </a:p>
          <a:p>
            <a:pPr lvl="0" algn="just"/>
            <a:r>
              <a:rPr lang="pt-BR" sz="2500" dirty="0" smtClean="0"/>
              <a:t>Ficha para controle das mulheres que participarão das ações educativas</a:t>
            </a:r>
            <a:endParaRPr lang="pt-BR" sz="2500" dirty="0" smtClean="0"/>
          </a:p>
          <a:p>
            <a:pPr algn="just"/>
            <a:endParaRPr lang="pt-BR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80920" cy="247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365104"/>
            <a:ext cx="91440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pt-BR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Arial" pitchFamily="34" charset="0"/>
              </a:rPr>
              <a:t>Gráfico 01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pt-BR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Arial" pitchFamily="34" charset="0"/>
              </a:rPr>
              <a:t>Cobertura do Programa de prevenção ao Câncer de Colo Uterino.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pt-BR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Arial" pitchFamily="34" charset="0"/>
              </a:rPr>
              <a:t>CMS Cesário de Melo. Rio de Janeiro, 2012/2013.</a:t>
            </a:r>
            <a:endParaRPr kumimoji="0" lang="pt-BR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4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0" y="46676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Gráfico 02 </a:t>
            </a:r>
          </a:p>
          <a:p>
            <a:pPr algn="ctr"/>
            <a:r>
              <a:rPr lang="pt-BR" sz="2400" b="1" dirty="0" smtClean="0"/>
              <a:t>Cobertura </a:t>
            </a:r>
            <a:r>
              <a:rPr lang="pt-BR" sz="2400" b="1" dirty="0"/>
              <a:t>do Programa de Prevenção ao Câncer de mama</a:t>
            </a:r>
            <a:r>
              <a:rPr lang="pt-BR" sz="2400" b="1" dirty="0" smtClean="0"/>
              <a:t>.</a:t>
            </a:r>
          </a:p>
          <a:p>
            <a:pPr algn="ctr"/>
            <a:r>
              <a:rPr lang="pt-BR" sz="2400" b="1" dirty="0" smtClean="0"/>
              <a:t>CMS </a:t>
            </a:r>
            <a:r>
              <a:rPr lang="pt-BR" sz="2400" b="1" dirty="0"/>
              <a:t>Cesário de Melo. Rio de Janeiro, 2012/2013</a:t>
            </a:r>
            <a:r>
              <a:rPr lang="pt-BR" sz="2400" b="1" dirty="0" smtClean="0"/>
              <a:t>.</a:t>
            </a:r>
            <a:endParaRPr lang="pt-B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Resultados</a:t>
            </a:r>
            <a:endParaRPr lang="pt-BR" sz="3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18457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600" dirty="0" smtClean="0"/>
              <a:t>Apenas </a:t>
            </a:r>
            <a:r>
              <a:rPr lang="pt-BR" sz="2600" dirty="0"/>
              <a:t>28,6% das mulheres com idade de 25 a 69 anos estavam com o exame </a:t>
            </a:r>
            <a:r>
              <a:rPr lang="pt-BR" sz="2600" dirty="0" err="1"/>
              <a:t>colpocitológico</a:t>
            </a:r>
            <a:r>
              <a:rPr lang="pt-BR" sz="2600" dirty="0"/>
              <a:t> em dia e 30% estavam com a mamografia em dia (mulheres de 40 a 69 anos). </a:t>
            </a:r>
            <a:r>
              <a:rPr lang="pt-BR" sz="26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/>
              <a:t>100</a:t>
            </a:r>
            <a:r>
              <a:rPr lang="pt-BR" sz="2600" dirty="0"/>
              <a:t>% de mulheres com resultado de </a:t>
            </a:r>
            <a:r>
              <a:rPr lang="pt-BR" sz="2600" dirty="0" err="1"/>
              <a:t>colpocitológico</a:t>
            </a:r>
            <a:r>
              <a:rPr lang="pt-BR" sz="2600" dirty="0"/>
              <a:t> alterado receberam encaminhamento para o </a:t>
            </a:r>
            <a:r>
              <a:rPr lang="pt-BR" sz="2600" dirty="0" smtClean="0"/>
              <a:t>especialista;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/>
              <a:t> </a:t>
            </a:r>
            <a:r>
              <a:rPr lang="pt-BR" sz="2600" dirty="0" smtClean="0"/>
              <a:t>100% de </a:t>
            </a:r>
            <a:r>
              <a:rPr lang="pt-BR" sz="2600" dirty="0"/>
              <a:t> </a:t>
            </a:r>
            <a:r>
              <a:rPr lang="pt-BR" sz="2600" dirty="0" smtClean="0"/>
              <a:t>profissionais </a:t>
            </a:r>
            <a:r>
              <a:rPr lang="pt-BR" sz="2600" dirty="0"/>
              <a:t>da Estratégia de saúde da família da Unidade </a:t>
            </a:r>
            <a:r>
              <a:rPr lang="pt-BR" sz="2600" dirty="0" smtClean="0"/>
              <a:t>capacitados;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/>
              <a:t>28,6</a:t>
            </a:r>
            <a:r>
              <a:rPr lang="pt-BR" sz="2600" dirty="0"/>
              <a:t>% e 33,1</a:t>
            </a:r>
            <a:r>
              <a:rPr lang="pt-BR" sz="2600" dirty="0" smtClean="0"/>
              <a:t>% das </a:t>
            </a:r>
            <a:r>
              <a:rPr lang="pt-BR" sz="2600" dirty="0"/>
              <a:t>mulheres haviam sido </a:t>
            </a:r>
            <a:r>
              <a:rPr lang="pt-BR" sz="2600" dirty="0" smtClean="0"/>
              <a:t>avaliadas</a:t>
            </a:r>
            <a:r>
              <a:rPr lang="pt-BR" sz="2600" dirty="0"/>
              <a:t> </a:t>
            </a:r>
            <a:r>
              <a:rPr lang="pt-BR" sz="2600" dirty="0" smtClean="0"/>
              <a:t>quanto ao risco de desenvolverem cânceres ginecológicos de colo uterino e de mama respectivamente;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/>
              <a:t>30% e 33,1</a:t>
            </a:r>
            <a:r>
              <a:rPr lang="pt-BR" sz="2600" dirty="0" smtClean="0"/>
              <a:t>% das mulheres participaram de grupos educativos abordando DST e fatores de risco para os cânceres ginecológicos respectivamente.</a:t>
            </a:r>
            <a:endParaRPr lang="pt-BR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/>
              <a:t>Discussão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		</a:t>
            </a:r>
            <a:r>
              <a:rPr lang="pt-BR" sz="3400" dirty="0" smtClean="0"/>
              <a:t>A intervenção proporcionou: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400" dirty="0" smtClean="0"/>
              <a:t>ampliação </a:t>
            </a:r>
            <a:r>
              <a:rPr lang="pt-BR" sz="3400" dirty="0"/>
              <a:t>da cobertura de detecção precoce do câncer de colo uterino e do câncer de </a:t>
            </a:r>
            <a:r>
              <a:rPr lang="pt-BR" sz="3400" dirty="0" smtClean="0"/>
              <a:t>mama;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400" dirty="0" smtClean="0"/>
              <a:t>melhoria </a:t>
            </a:r>
            <a:r>
              <a:rPr lang="pt-BR" sz="3400" dirty="0"/>
              <a:t>da adesão das mulheres à realização de exame </a:t>
            </a:r>
            <a:r>
              <a:rPr lang="pt-BR" sz="3400" dirty="0" err="1"/>
              <a:t>citopatológico</a:t>
            </a:r>
            <a:r>
              <a:rPr lang="pt-BR" sz="3400" dirty="0"/>
              <a:t> de colo uterino e </a:t>
            </a:r>
            <a:r>
              <a:rPr lang="pt-BR" sz="3400" dirty="0" smtClean="0"/>
              <a:t>mamografia;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400" dirty="0" smtClean="0"/>
              <a:t>qualificação </a:t>
            </a:r>
            <a:r>
              <a:rPr lang="pt-BR" sz="3400" dirty="0"/>
              <a:t>do atendimento e dos registros das informações sobre os procedimentos realizados junto a estas </a:t>
            </a:r>
            <a:r>
              <a:rPr lang="pt-BR" sz="3400" dirty="0" smtClean="0"/>
              <a:t>mulheres;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400" dirty="0" smtClean="0"/>
              <a:t>mapeamento </a:t>
            </a:r>
            <a:r>
              <a:rPr lang="pt-BR" sz="3400" dirty="0"/>
              <a:t>das mulheres de risco para os cânceres de colo de útero e de </a:t>
            </a:r>
            <a:r>
              <a:rPr lang="pt-BR" sz="3400" dirty="0" smtClean="0"/>
              <a:t>mama, e,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400" dirty="0" smtClean="0"/>
              <a:t>a </a:t>
            </a:r>
            <a:r>
              <a:rPr lang="pt-BR" sz="3400" dirty="0"/>
              <a:t>realização das ações de promoção da saúde para a detecção precoce do câncer de colo uterino e do câncer de mama</a:t>
            </a:r>
            <a:r>
              <a:rPr lang="pt-BR" sz="3400" dirty="0" smtClean="0"/>
              <a:t>.</a:t>
            </a:r>
            <a:endParaRPr lang="pt-BR" sz="3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024" y="548680"/>
            <a:ext cx="8784976" cy="1143000"/>
          </a:xfrm>
        </p:spPr>
        <p:txBody>
          <a:bodyPr>
            <a:noAutofit/>
          </a:bodyPr>
          <a:lstStyle/>
          <a:p>
            <a:r>
              <a:rPr lang="pt-BR" sz="3600" b="1" dirty="0" err="1" smtClean="0"/>
              <a:t>Reﬂexão</a:t>
            </a:r>
            <a:r>
              <a:rPr lang="pt-BR" sz="3600" b="1" dirty="0" smtClean="0"/>
              <a:t> crítica sobre o processo pessoal</a:t>
            </a:r>
            <a:r>
              <a:rPr lang="pt-BR" sz="3600" b="1" dirty="0"/>
              <a:t> </a:t>
            </a:r>
            <a:r>
              <a:rPr lang="pt-BR" sz="3600" b="1" dirty="0" smtClean="0"/>
              <a:t>de aprendizagem e na implementação da intervenção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600" dirty="0" smtClean="0"/>
              <a:t> As expectativas iniciais (aprimorar </a:t>
            </a:r>
            <a:r>
              <a:rPr lang="pt-BR" sz="2600" dirty="0"/>
              <a:t>a assistência ofertada à população, ampliar </a:t>
            </a:r>
            <a:r>
              <a:rPr lang="pt-BR" sz="2600" dirty="0" smtClean="0"/>
              <a:t>os </a:t>
            </a:r>
            <a:r>
              <a:rPr lang="pt-BR" sz="2600" dirty="0"/>
              <a:t>conhecimentos </a:t>
            </a:r>
            <a:r>
              <a:rPr lang="pt-BR" sz="2600" dirty="0" smtClean="0"/>
              <a:t>sobre a </a:t>
            </a:r>
            <a:r>
              <a:rPr lang="pt-BR" sz="2600" dirty="0"/>
              <a:t>saúde da família, conhecer a realidade vivenciada por profissionais de outras </a:t>
            </a:r>
            <a:r>
              <a:rPr lang="pt-BR" sz="2600" dirty="0" smtClean="0"/>
              <a:t>localidades) foram alcançadas no final do curso;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/>
              <a:t> </a:t>
            </a:r>
            <a:r>
              <a:rPr lang="pt-BR" sz="2600" dirty="0" smtClean="0"/>
              <a:t>1  ͦcurso a distância = disciplina para resolução das </a:t>
            </a:r>
            <a:r>
              <a:rPr lang="pt-BR" sz="2600" smtClean="0"/>
              <a:t>tarefas </a:t>
            </a:r>
            <a:r>
              <a:rPr lang="pt-BR" sz="2600" smtClean="0"/>
              <a:t>semanais</a:t>
            </a:r>
            <a:r>
              <a:rPr lang="pt-BR" sz="26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/>
              <a:t>Crescimento profissional e conhecimento adquirido.</a:t>
            </a:r>
            <a:endParaRPr lang="pt-BR" sz="2600" dirty="0" smtClean="0"/>
          </a:p>
          <a:p>
            <a:pPr algn="just">
              <a:buFont typeface="Wingdings" pitchFamily="2" charset="2"/>
              <a:buChar char="Ø"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48680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0"/>
            <a:ext cx="871296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/>
              <a:t> </a:t>
            </a:r>
            <a:r>
              <a:rPr lang="pt-BR" sz="2800" b="1" dirty="0" smtClean="0"/>
              <a:t>“</a:t>
            </a:r>
            <a:r>
              <a:rPr lang="pt-BR" sz="2800" b="1" dirty="0"/>
              <a:t>Ninguém caminha sem aprender a caminhar, </a:t>
            </a:r>
          </a:p>
          <a:p>
            <a:pPr algn="ctr">
              <a:buNone/>
            </a:pPr>
            <a:r>
              <a:rPr lang="pt-BR" sz="2800" b="1" dirty="0"/>
              <a:t>sem aprender a fazer o caminho caminhando, </a:t>
            </a:r>
          </a:p>
          <a:p>
            <a:pPr algn="ctr">
              <a:buNone/>
            </a:pPr>
            <a:r>
              <a:rPr lang="pt-BR" sz="2800" b="1" dirty="0"/>
              <a:t>refazendo e retocando o sonho pelo qual se pôs a caminhar</a:t>
            </a:r>
            <a:r>
              <a:rPr lang="pt-BR" sz="2800" b="1" dirty="0" smtClean="0"/>
              <a:t>.”  </a:t>
            </a:r>
            <a:r>
              <a:rPr lang="pt-BR" sz="2800" b="1" dirty="0"/>
              <a:t>Paulo </a:t>
            </a:r>
            <a:r>
              <a:rPr lang="pt-BR" sz="2800" b="1" dirty="0" smtClean="0"/>
              <a:t>Freire</a:t>
            </a:r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endParaRPr lang="pt-BR" sz="2800" dirty="0" smtClean="0"/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r>
              <a:rPr lang="pt-BR" sz="4800" b="1" dirty="0" smtClean="0"/>
              <a:t>OBRIGADA!!!!!!!!</a:t>
            </a:r>
            <a:endParaRPr lang="pt-BR" sz="4800" b="1" dirty="0"/>
          </a:p>
          <a:p>
            <a:endParaRPr lang="pt-BR" dirty="0"/>
          </a:p>
        </p:txBody>
      </p:sp>
      <p:pic>
        <p:nvPicPr>
          <p:cNvPr id="4" name="Imagem 3" descr="Equipe MArqu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168860"/>
            <a:ext cx="6252187" cy="4689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t-BR" sz="3600" b="1" dirty="0" smtClean="0"/>
              <a:t>Introdução	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 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23528" y="134076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/>
              <a:t> </a:t>
            </a:r>
            <a:r>
              <a:rPr lang="pt-BR" sz="2400" dirty="0" smtClean="0"/>
              <a:t>O </a:t>
            </a:r>
            <a:r>
              <a:rPr lang="pt-BR" sz="2400" dirty="0"/>
              <a:t>câncer </a:t>
            </a:r>
            <a:r>
              <a:rPr lang="pt-BR" sz="2400" dirty="0" smtClean="0"/>
              <a:t>de colo uterino e o câncer de mama.  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 O Sistema de Saúde do Município do Rio de Janeiro;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O local da intervenção.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847" y="3429000"/>
            <a:ext cx="863397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9685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600" dirty="0" smtClean="0"/>
              <a:t>Ações desenvolvidas no CMS Cesário de Melo para </a:t>
            </a:r>
            <a:r>
              <a:rPr lang="pt-BR" sz="2600" dirty="0"/>
              <a:t>a prevenção do Câncer </a:t>
            </a:r>
            <a:r>
              <a:rPr lang="pt-BR" sz="2600" dirty="0" smtClean="0"/>
              <a:t>Ginecológico:</a:t>
            </a:r>
          </a:p>
          <a:p>
            <a:pPr algn="just">
              <a:buNone/>
            </a:pPr>
            <a:r>
              <a:rPr lang="pt-BR" sz="2600" dirty="0" smtClean="0"/>
              <a:t>	- consulta agendadas;</a:t>
            </a:r>
          </a:p>
          <a:p>
            <a:pPr algn="just">
              <a:buNone/>
            </a:pPr>
            <a:r>
              <a:rPr lang="pt-BR" sz="2600" dirty="0" smtClean="0"/>
              <a:t> 	- encaminhamento ao especialista;</a:t>
            </a:r>
          </a:p>
          <a:p>
            <a:pPr algn="just">
              <a:buNone/>
            </a:pPr>
            <a:r>
              <a:rPr lang="pt-BR" sz="2600" dirty="0" smtClean="0"/>
              <a:t>	- Grupo educativo;</a:t>
            </a:r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53650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b="1" dirty="0" smtClean="0"/>
              <a:t>Objetivo Geral :</a:t>
            </a:r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 </a:t>
            </a:r>
            <a:endParaRPr lang="pt-BR" sz="2400" dirty="0" smtClean="0"/>
          </a:p>
          <a:p>
            <a:pPr algn="just"/>
            <a:r>
              <a:rPr lang="pt-BR" sz="2400" dirty="0" smtClean="0"/>
              <a:t>Qualificar a atenção às mulheres no que tange à prevenção dos cânceres de colo de útero e de mama no Centro Municipal de Saúde Cesário de Melo.</a:t>
            </a:r>
          </a:p>
          <a:p>
            <a:pPr algn="just">
              <a:buNone/>
            </a:pPr>
            <a:r>
              <a:rPr lang="pt-BR" sz="2400" dirty="0" smtClean="0"/>
              <a:t> </a:t>
            </a: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Objetivos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b="1" dirty="0" smtClean="0"/>
              <a:t>Objetivos Específicos:</a:t>
            </a:r>
            <a:endParaRPr lang="pt-BR" dirty="0" smtClean="0"/>
          </a:p>
          <a:p>
            <a:pPr algn="just">
              <a:buNone/>
            </a:pPr>
            <a:r>
              <a:rPr lang="pt-BR" b="1" dirty="0" smtClean="0"/>
              <a:t>  </a:t>
            </a:r>
            <a:endParaRPr lang="pt-BR" sz="2000" dirty="0" smtClean="0"/>
          </a:p>
          <a:p>
            <a:pPr algn="just"/>
            <a:r>
              <a:rPr lang="pt-BR" dirty="0" smtClean="0"/>
              <a:t>Ampliar a cobertura de detecção precoce do câncer de colo uterino e do câncer de mama;</a:t>
            </a:r>
          </a:p>
          <a:p>
            <a:pPr algn="just"/>
            <a:r>
              <a:rPr lang="pt-BR" dirty="0" smtClean="0"/>
              <a:t>Melhorar a adesão das mulheres à realização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 e mamografia;</a:t>
            </a:r>
          </a:p>
          <a:p>
            <a:pPr algn="just"/>
            <a:r>
              <a:rPr lang="pt-BR" dirty="0" smtClean="0"/>
              <a:t>Qualificar o atendimento e registros das informações sobre os procedimentos realizados junto a estas mulheres;</a:t>
            </a:r>
          </a:p>
          <a:p>
            <a:pPr algn="just"/>
            <a:r>
              <a:rPr lang="pt-BR" dirty="0" smtClean="0"/>
              <a:t>Mapear as mulheres de risco para os cânceres de colo de útero e de mama;</a:t>
            </a:r>
          </a:p>
          <a:p>
            <a:pPr algn="just"/>
            <a:r>
              <a:rPr lang="pt-BR" dirty="0" smtClean="0"/>
              <a:t>Realizar ações promoção da saúde para a detecção precoce do câncer de colo uterino e do câncer de mama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9269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Metas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3285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b="1" dirty="0"/>
              <a:t>Relativas ao objetivo 1:</a:t>
            </a:r>
          </a:p>
          <a:p>
            <a:pPr lvl="0" algn="just"/>
            <a:r>
              <a:rPr lang="pt-BR" sz="2400" dirty="0"/>
              <a:t>Ampliar a cobertura de detecção precoce do câncer de colo uterino </a:t>
            </a:r>
            <a:r>
              <a:rPr lang="pt-BR" sz="2400" dirty="0" smtClean="0"/>
              <a:t>e do câncer de mama para 50%.</a:t>
            </a:r>
          </a:p>
          <a:p>
            <a:pPr lvl="0" algn="just"/>
            <a:r>
              <a:rPr lang="pt-BR" sz="2400" dirty="0" smtClean="0"/>
              <a:t>Aplicar </a:t>
            </a:r>
            <a:r>
              <a:rPr lang="pt-BR" sz="2400" dirty="0"/>
              <a:t>a periodicidade de rastreamento através do exame </a:t>
            </a:r>
            <a:r>
              <a:rPr lang="pt-BR" sz="2400" dirty="0" err="1"/>
              <a:t>colpocitológico</a:t>
            </a:r>
            <a:r>
              <a:rPr lang="pt-BR" sz="2400" dirty="0"/>
              <a:t> </a:t>
            </a:r>
            <a:r>
              <a:rPr lang="pt-BR" sz="2400" dirty="0" smtClean="0"/>
              <a:t> e da mamografia recomendada </a:t>
            </a:r>
            <a:r>
              <a:rPr lang="pt-BR" sz="2400" dirty="0"/>
              <a:t>pelo Ministério da Saúde a 100</a:t>
            </a:r>
            <a:r>
              <a:rPr lang="pt-BR" sz="2400" dirty="0" smtClean="0"/>
              <a:t>%;</a:t>
            </a:r>
            <a:endParaRPr lang="pt-BR" sz="2400" dirty="0"/>
          </a:p>
          <a:p>
            <a:pPr lvl="0" algn="just"/>
            <a:r>
              <a:rPr lang="pt-BR" sz="2400" dirty="0" smtClean="0"/>
              <a:t>Captar </a:t>
            </a:r>
            <a:r>
              <a:rPr lang="pt-BR" sz="2400" dirty="0"/>
              <a:t>100% </a:t>
            </a:r>
            <a:r>
              <a:rPr lang="pt-BR" sz="2400" dirty="0" smtClean="0"/>
              <a:t>de mulheres  com </a:t>
            </a:r>
            <a:r>
              <a:rPr lang="pt-BR" sz="2400" dirty="0"/>
              <a:t>25 a 69 anos de idade </a:t>
            </a:r>
            <a:r>
              <a:rPr lang="pt-BR" sz="2400" dirty="0" smtClean="0"/>
              <a:t>realizaram </a:t>
            </a:r>
            <a:r>
              <a:rPr lang="pt-BR" sz="2400" dirty="0"/>
              <a:t>exame </a:t>
            </a:r>
            <a:r>
              <a:rPr lang="pt-BR" sz="2400" dirty="0" err="1" smtClean="0"/>
              <a:t>colpocitológico</a:t>
            </a:r>
            <a:r>
              <a:rPr lang="pt-BR" sz="2400" dirty="0" smtClean="0"/>
              <a:t> e mamografia</a:t>
            </a:r>
            <a:r>
              <a:rPr lang="pt-BR" sz="2400" dirty="0" smtClean="0"/>
              <a:t>.</a:t>
            </a:r>
          </a:p>
          <a:p>
            <a:pPr lvl="0" algn="just"/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Relativas ao objetivo 2:</a:t>
            </a:r>
          </a:p>
          <a:p>
            <a:pPr lvl="0" algn="just"/>
            <a:r>
              <a:rPr lang="pt-BR" sz="2400" dirty="0" smtClean="0"/>
              <a:t>Buscar 100% das mulheres cadastradas e faltosas à realização dos exames conforme periodicidade recomendada.</a:t>
            </a:r>
          </a:p>
          <a:p>
            <a:pPr lvl="0" algn="just">
              <a:buNone/>
            </a:pPr>
            <a:endParaRPr lang="pt-BR" sz="2400" dirty="0" smtClean="0"/>
          </a:p>
          <a:p>
            <a:pPr lvl="0" algn="just">
              <a:buNone/>
            </a:pPr>
            <a:endParaRPr lang="pt-BR" sz="2400" dirty="0" smtClean="0"/>
          </a:p>
          <a:p>
            <a:pPr lvl="0" algn="just"/>
            <a:endParaRPr lang="pt-B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4942"/>
          </a:xfrm>
        </p:spPr>
        <p:txBody>
          <a:bodyPr>
            <a:normAutofit/>
          </a:bodyPr>
          <a:lstStyle/>
          <a:p>
            <a:r>
              <a:rPr lang="pt-BR" sz="3800" b="1" dirty="0" smtClean="0"/>
              <a:t>Metas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352928" cy="590465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pt-BR" sz="2900" dirty="0" smtClean="0"/>
          </a:p>
          <a:p>
            <a:pPr algn="just">
              <a:buNone/>
            </a:pPr>
            <a:r>
              <a:rPr lang="pt-BR" sz="2900" b="1" dirty="0" smtClean="0"/>
              <a:t>Relativas ao objetivo 3:</a:t>
            </a:r>
          </a:p>
          <a:p>
            <a:pPr lvl="0" algn="just"/>
            <a:r>
              <a:rPr lang="pt-BR" sz="2900" dirty="0" smtClean="0"/>
              <a:t>Capacitar 100% da equipe para o atendimento às mulheres entre 25 e 69 anos.</a:t>
            </a:r>
          </a:p>
          <a:p>
            <a:pPr lvl="0" algn="just"/>
            <a:r>
              <a:rPr lang="pt-BR" sz="2900" dirty="0" smtClean="0"/>
              <a:t>Manter os registros atualizados de 100% das mulheres cadastradas.</a:t>
            </a:r>
          </a:p>
          <a:p>
            <a:pPr lvl="0" algn="just">
              <a:buNone/>
            </a:pPr>
            <a:endParaRPr lang="pt-BR" sz="2900" dirty="0" smtClean="0"/>
          </a:p>
          <a:p>
            <a:pPr algn="just">
              <a:buNone/>
            </a:pPr>
            <a:r>
              <a:rPr lang="pt-BR" sz="2900" b="1" dirty="0" smtClean="0"/>
              <a:t>Relativas ao objetivo 4:</a:t>
            </a:r>
          </a:p>
          <a:p>
            <a:pPr lvl="0" algn="just"/>
            <a:r>
              <a:rPr lang="pt-BR" sz="2900" dirty="0" smtClean="0"/>
              <a:t>Realizar avaliação de risco em 100% das mulheres cadastradas nas faixas </a:t>
            </a:r>
            <a:r>
              <a:rPr lang="pt-BR" sz="2900" dirty="0" err="1" smtClean="0"/>
              <a:t>etárias-alvo</a:t>
            </a:r>
            <a:r>
              <a:rPr lang="pt-BR" sz="2900" dirty="0" smtClean="0"/>
              <a:t>.</a:t>
            </a:r>
          </a:p>
          <a:p>
            <a:pPr lvl="0" algn="just"/>
            <a:endParaRPr lang="pt-BR" sz="2900" dirty="0" smtClean="0"/>
          </a:p>
          <a:p>
            <a:pPr algn="just">
              <a:buNone/>
            </a:pPr>
            <a:r>
              <a:rPr lang="pt-BR" sz="2900" b="1" dirty="0" smtClean="0"/>
              <a:t>Relativas ao objetivo 5:</a:t>
            </a:r>
          </a:p>
          <a:p>
            <a:pPr lvl="0" algn="just"/>
            <a:r>
              <a:rPr lang="pt-BR" sz="2900" dirty="0" smtClean="0"/>
              <a:t>Orientar 100% das mulheres cadastradas sobre doenças sexualmente transmissíveis (DST) e fatores de risco para os cânceres ginecológicos.</a:t>
            </a:r>
          </a:p>
          <a:p>
            <a:pPr lvl="0"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600" dirty="0"/>
              <a:t>	</a:t>
            </a:r>
            <a:r>
              <a:rPr lang="pt-BR" sz="2600" dirty="0" smtClean="0"/>
              <a:t>	O projeto foi desenvolvido </a:t>
            </a:r>
            <a:r>
              <a:rPr lang="pt-BR" sz="2600" dirty="0"/>
              <a:t>no período de quatro </a:t>
            </a:r>
            <a:r>
              <a:rPr lang="pt-BR" sz="2600" dirty="0" smtClean="0"/>
              <a:t>meses.</a:t>
            </a:r>
          </a:p>
          <a:p>
            <a:pPr algn="just">
              <a:buNone/>
            </a:pPr>
            <a:r>
              <a:rPr lang="pt-BR" sz="2600" dirty="0" smtClean="0"/>
              <a:t>		Participaram </a:t>
            </a:r>
            <a:r>
              <a:rPr lang="pt-BR" sz="2600" dirty="0"/>
              <a:t>da </a:t>
            </a:r>
            <a:r>
              <a:rPr lang="pt-BR" sz="2600" dirty="0" smtClean="0"/>
              <a:t>intervenção:</a:t>
            </a:r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/>
          </a:p>
          <a:p>
            <a:pPr algn="just">
              <a:buNone/>
            </a:pPr>
            <a:r>
              <a:rPr lang="pt-BR" sz="2600" dirty="0" smtClean="0"/>
              <a:t>		As ações desenvolvidas foram: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600" dirty="0" smtClean="0"/>
              <a:t>verificar os agendamentos realizados para a detecção precoce do câncer de colo uterino e de mama;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solicitar a colaboração da equipe para o preenchimento do formulário do SISCOLO e SISMAMA</a:t>
            </a:r>
            <a:r>
              <a:rPr lang="pt-BR" sz="2800" dirty="0" smtClean="0"/>
              <a:t>.</a:t>
            </a:r>
            <a:endParaRPr lang="pt-BR" sz="2600" dirty="0"/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r>
              <a:rPr lang="pt-BR" sz="2600" dirty="0"/>
              <a:t>	</a:t>
            </a:r>
            <a:r>
              <a:rPr lang="pt-BR" sz="2600" dirty="0" smtClean="0"/>
              <a:t>	</a:t>
            </a:r>
            <a:endParaRPr lang="pt-BR" sz="26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971600" y="2060848"/>
            <a:ext cx="3096344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 3.434 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faixa etária de 25 a 69 anos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508104" y="2060848"/>
            <a:ext cx="2952328" cy="13681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 </a:t>
            </a:r>
            <a:r>
              <a:rPr lang="pt-BR" sz="2400" b="1" dirty="0" smtClean="0">
                <a:solidFill>
                  <a:schemeClr val="tx1"/>
                </a:solidFill>
              </a:rPr>
              <a:t>1.907 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faixa etária de 40 a 69 anos 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Metodologia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9368"/>
            <a:ext cx="8784976" cy="56886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500" dirty="0" smtClean="0"/>
              <a:t>realizar </a:t>
            </a:r>
            <a:r>
              <a:rPr lang="pt-BR" sz="2500" dirty="0"/>
              <a:t>agendamentos extras para as mulheres que se encontram em situação de </a:t>
            </a:r>
            <a:r>
              <a:rPr lang="pt-BR" sz="2500" dirty="0" smtClean="0"/>
              <a:t>risco;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500" dirty="0" smtClean="0"/>
              <a:t>solicitar </a:t>
            </a:r>
            <a:r>
              <a:rPr lang="pt-BR" sz="2500" dirty="0"/>
              <a:t>mamografia em todas as consultas médicas e de enfermagem para as mulheres na faixa etária de 40 a 69 </a:t>
            </a:r>
            <a:r>
              <a:rPr lang="pt-BR" sz="2500" dirty="0" smtClean="0"/>
              <a:t>anos;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atualizar o quantitativo de mulheres que compareceram às consultas ginecológicas e realizar visitas domiciliares nas residências das mulheres que faltarem a consulta, informando a data da próxima;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reforçar nas reuniões de equipe a importância do acolhimento e do cadastramento deste grupo etário;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Realizar capacitações sobre a temática com a equipe semanalmente; 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endParaRPr lang="pt-BR" sz="2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662</Words>
  <Application>Microsoft Office PowerPoint</Application>
  <PresentationFormat>Apresentação na tela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UNIVERSIDADE ABERTA DO SUS - UNASUS UNIVERSIDADE FEDERAL DE PELOTAS Especialização em Saúde da Família Modalidade a distância Turma 2</vt:lpstr>
      <vt:lpstr>Introdução </vt:lpstr>
      <vt:lpstr>Introdução </vt:lpstr>
      <vt:lpstr>Objetivos</vt:lpstr>
      <vt:lpstr>Objetivos</vt:lpstr>
      <vt:lpstr>Metas</vt:lpstr>
      <vt:lpstr>Metas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Discussão </vt:lpstr>
      <vt:lpstr>Reﬂexão crítica sobre o processo pessoal de aprendizagem e na implementação da intervenção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Valansuela</dc:creator>
  <cp:lastModifiedBy>Valansuela</cp:lastModifiedBy>
  <cp:revision>32</cp:revision>
  <dcterms:created xsi:type="dcterms:W3CDTF">2014-01-30T21:52:17Z</dcterms:created>
  <dcterms:modified xsi:type="dcterms:W3CDTF">2014-02-21T00:22:33Z</dcterms:modified>
</cp:coreProperties>
</file>