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charts/chart13.xml" ContentType="application/vnd.openxmlformats-officedocument.drawingml.chart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21.xml" ContentType="application/vnd.openxmlformats-officedocument.presentationml.notesSlid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chart12.xml" ContentType="application/vnd.openxmlformats-officedocument.drawingml.chart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chart10.xml" ContentType="application/vnd.openxmlformats-officedocument.drawingml.chart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notesSlides/notesSlide18.xml" ContentType="application/vnd.openxmlformats-officedocument.presentationml.notesSlide+xml"/>
  <Default Extension="rels" ContentType="application/vnd.openxmlformats-package.relationshi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9" r:id="rId4"/>
    <p:sldId id="258" r:id="rId5"/>
    <p:sldId id="295" r:id="rId6"/>
    <p:sldId id="261" r:id="rId7"/>
    <p:sldId id="263" r:id="rId8"/>
    <p:sldId id="264" r:id="rId9"/>
    <p:sldId id="266" r:id="rId10"/>
    <p:sldId id="265" r:id="rId11"/>
    <p:sldId id="267" r:id="rId12"/>
    <p:sldId id="270" r:id="rId13"/>
    <p:sldId id="275" r:id="rId14"/>
    <p:sldId id="300" r:id="rId15"/>
    <p:sldId id="274" r:id="rId16"/>
    <p:sldId id="273" r:id="rId17"/>
    <p:sldId id="278" r:id="rId18"/>
    <p:sldId id="277" r:id="rId19"/>
    <p:sldId id="268" r:id="rId20"/>
    <p:sldId id="272" r:id="rId21"/>
    <p:sldId id="291" r:id="rId22"/>
    <p:sldId id="293" r:id="rId23"/>
    <p:sldId id="292" r:id="rId24"/>
    <p:sldId id="279" r:id="rId25"/>
    <p:sldId id="294" r:id="rId26"/>
    <p:sldId id="280" r:id="rId27"/>
    <p:sldId id="281" r:id="rId28"/>
    <p:sldId id="271" r:id="rId29"/>
    <p:sldId id="296" r:id="rId30"/>
    <p:sldId id="297" r:id="rId31"/>
    <p:sldId id="298" r:id="rId32"/>
    <p:sldId id="285" r:id="rId33"/>
    <p:sldId id="286" r:id="rId34"/>
    <p:sldId id="288" r:id="rId35"/>
    <p:sldId id="289" r:id="rId36"/>
    <p:sldId id="301" r:id="rId37"/>
    <p:sldId id="290" r:id="rId38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396" autoAdjust="0"/>
  </p:normalViewPr>
  <p:slideViewPr>
    <p:cSldViewPr>
      <p:cViewPr>
        <p:scale>
          <a:sx n="50" d="100"/>
          <a:sy n="50" d="100"/>
        </p:scale>
        <p:origin x="-1734" y="-81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Juline\Desktop\Juline%20Planilha%20de%20coleta%20de%20dados%20-%20em%20atualiza&#231;&#227;o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 e Puerpério.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Indicadores!$D$4:$G$4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Indicadores!$D$5:$G$5</c:f>
              <c:numCache>
                <c:formatCode>0.0%</c:formatCode>
                <c:ptCount val="4"/>
                <c:pt idx="0">
                  <c:v>0.47457627118644685</c:v>
                </c:pt>
                <c:pt idx="1">
                  <c:v>0.5423728813559261</c:v>
                </c:pt>
                <c:pt idx="2">
                  <c:v>0.72881355932203351</c:v>
                </c:pt>
                <c:pt idx="3">
                  <c:v>0.69491525423729372</c:v>
                </c:pt>
              </c:numCache>
            </c:numRef>
          </c:val>
        </c:ser>
        <c:axId val="72060928"/>
        <c:axId val="72062464"/>
      </c:barChart>
      <c:catAx>
        <c:axId val="72060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62464"/>
        <c:crosses val="autoZero"/>
        <c:auto val="1"/>
        <c:lblAlgn val="ctr"/>
        <c:lblOffset val="100"/>
      </c:catAx>
      <c:valAx>
        <c:axId val="720624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72060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0.36666666666667552</c:v>
                </c:pt>
                <c:pt idx="1">
                  <c:v>0.53125</c:v>
                </c:pt>
                <c:pt idx="2">
                  <c:v>0.51162790697674421</c:v>
                </c:pt>
                <c:pt idx="3">
                  <c:v>0.53658536585363825</c:v>
                </c:pt>
              </c:numCache>
            </c:numRef>
          </c:val>
        </c:ser>
        <c:axId val="68685824"/>
        <c:axId val="68687360"/>
      </c:barChart>
      <c:catAx>
        <c:axId val="68685824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87360"/>
        <c:crosses val="autoZero"/>
        <c:auto val="1"/>
        <c:lblAlgn val="ctr"/>
        <c:lblOffset val="100"/>
      </c:catAx>
      <c:valAx>
        <c:axId val="6868736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685824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Indicadores!$C$117</c:f>
              <c:strCache>
                <c:ptCount val="1"/>
                <c:pt idx="0">
                  <c:v>Proporção de gestantes com primeira consulta odontológica com tratamento dentário concluído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Indicadores!$D$116:$G$116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Indicadores!$D$117:$G$117</c:f>
              <c:numCache>
                <c:formatCode>0.0%</c:formatCode>
                <c:ptCount val="4"/>
                <c:pt idx="0">
                  <c:v>0.18181818181818626</c:v>
                </c:pt>
                <c:pt idx="1">
                  <c:v>0.35294117647058826</c:v>
                </c:pt>
                <c:pt idx="2">
                  <c:v>0.18181818181818626</c:v>
                </c:pt>
                <c:pt idx="3">
                  <c:v>0.5</c:v>
                </c:pt>
              </c:numCache>
            </c:numRef>
          </c:val>
        </c:ser>
        <c:axId val="68743168"/>
        <c:axId val="68744704"/>
      </c:barChart>
      <c:catAx>
        <c:axId val="6874316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44704"/>
        <c:crosses val="autoZero"/>
        <c:auto val="1"/>
        <c:lblAlgn val="ctr"/>
        <c:lblOffset val="100"/>
      </c:catAx>
      <c:valAx>
        <c:axId val="687447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4316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Indicadores!$C$122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Indicadores!$D$121:$G$121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Indicadores!$D$122:$G$122</c:f>
              <c:numCache>
                <c:formatCode>0.0%</c:formatCode>
                <c:ptCount val="4"/>
                <c:pt idx="0">
                  <c:v>0.25</c:v>
                </c:pt>
                <c:pt idx="1">
                  <c:v>0.43750000000000488</c:v>
                </c:pt>
                <c:pt idx="2">
                  <c:v>0.51162790697674421</c:v>
                </c:pt>
                <c:pt idx="3">
                  <c:v>0.41463414634146339</c:v>
                </c:pt>
              </c:numCache>
            </c:numRef>
          </c:val>
        </c:ser>
        <c:axId val="68779392"/>
        <c:axId val="68801664"/>
      </c:barChart>
      <c:catAx>
        <c:axId val="6877939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01664"/>
        <c:crosses val="autoZero"/>
        <c:auto val="1"/>
        <c:lblAlgn val="ctr"/>
        <c:lblOffset val="100"/>
      </c:catAx>
      <c:valAx>
        <c:axId val="6880166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77939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Indicadores!$C$132</c:f>
              <c:strCache>
                <c:ptCount val="1"/>
                <c:pt idx="0">
                  <c:v>Proporção de gestantes com avaliação de prioridade de atendimento odontológico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Indicadores!$D$131:$G$131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Indicadores!$D$132:$G$132</c:f>
              <c:numCache>
                <c:formatCode>0.0%</c:formatCode>
                <c:ptCount val="4"/>
                <c:pt idx="0">
                  <c:v>0.39285714285714951</c:v>
                </c:pt>
                <c:pt idx="1">
                  <c:v>0.5625</c:v>
                </c:pt>
                <c:pt idx="2">
                  <c:v>0.51162790697674421</c:v>
                </c:pt>
                <c:pt idx="3">
                  <c:v>0.53658536585364003</c:v>
                </c:pt>
              </c:numCache>
            </c:numRef>
          </c:val>
        </c:ser>
        <c:axId val="68860928"/>
        <c:axId val="68879104"/>
      </c:barChart>
      <c:catAx>
        <c:axId val="6886092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79104"/>
        <c:crosses val="autoZero"/>
        <c:auto val="1"/>
        <c:lblAlgn val="ctr"/>
        <c:lblOffset val="100"/>
      </c:catAx>
      <c:valAx>
        <c:axId val="6887910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86092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captadas no primeiro trimestre de gestação.</c:v>
                </c:pt>
              </c:strCache>
            </c:strRef>
          </c:tx>
          <c:cat>
            <c:strRef>
              <c:f>Indicadores!$D$10:$G$10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Indicadores!$D$11:$G$11</c:f>
              <c:numCache>
                <c:formatCode>0.0%</c:formatCode>
                <c:ptCount val="4"/>
                <c:pt idx="0">
                  <c:v>0.73333333333333361</c:v>
                </c:pt>
                <c:pt idx="1">
                  <c:v>0.87500000000001188</c:v>
                </c:pt>
                <c:pt idx="2">
                  <c:v>0.93023255813953487</c:v>
                </c:pt>
                <c:pt idx="3">
                  <c:v>0.95121951219513512</c:v>
                </c:pt>
              </c:numCache>
            </c:numRef>
          </c:val>
        </c:ser>
        <c:axId val="65444480"/>
        <c:axId val="65446272"/>
      </c:barChart>
      <c:catAx>
        <c:axId val="65444480"/>
        <c:scaling>
          <c:orientation val="minMax"/>
        </c:scaling>
        <c:axPos val="b"/>
        <c:numFmt formatCode="General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446272"/>
        <c:crosses val="autoZero"/>
        <c:auto val="1"/>
        <c:lblAlgn val="ctr"/>
        <c:lblOffset val="100"/>
      </c:catAx>
      <c:valAx>
        <c:axId val="65446272"/>
        <c:scaling>
          <c:orientation val="minMax"/>
          <c:max val="1"/>
          <c:min val="0"/>
        </c:scaling>
        <c:axPos val="l"/>
        <c:majorGridlines/>
        <c:numFmt formatCode="0.0%" sourceLinked="1"/>
        <c:tickLblPos val="nextTo"/>
        <c:txPr>
          <a:bodyPr rot="0" vert="horz"/>
          <a:lstStyle/>
          <a:p>
            <a:pPr>
              <a:defRPr/>
            </a:pPr>
            <a:endParaRPr lang="pt-BR"/>
          </a:p>
        </c:txPr>
        <c:crossAx val="65444480"/>
        <c:crosses val="autoZero"/>
        <c:crossBetween val="between"/>
        <c:majorUnit val="0.2"/>
      </c:valAx>
    </c:plotArea>
    <c:plotVisOnly val="1"/>
    <c:dispBlanksAs val="gap"/>
  </c:chart>
  <c:spPr>
    <a:ln>
      <a:solidFill>
        <a:schemeClr val="tx1"/>
      </a:solidFill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Indicadores!$D$16:$G$16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Indicadores!$D$17:$G$17</c:f>
              <c:numCache>
                <c:formatCode>0.0%</c:formatCode>
                <c:ptCount val="4"/>
                <c:pt idx="0">
                  <c:v>0.36666666666667541</c:v>
                </c:pt>
                <c:pt idx="1">
                  <c:v>0.53125</c:v>
                </c:pt>
                <c:pt idx="2">
                  <c:v>0.51162790697674421</c:v>
                </c:pt>
                <c:pt idx="3">
                  <c:v>0.53658536585363847</c:v>
                </c:pt>
              </c:numCache>
            </c:numRef>
          </c:val>
        </c:ser>
        <c:axId val="65457536"/>
        <c:axId val="65516672"/>
      </c:barChart>
      <c:catAx>
        <c:axId val="654575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516672"/>
        <c:crosses val="autoZero"/>
        <c:auto val="1"/>
        <c:lblAlgn val="ctr"/>
        <c:lblOffset val="100"/>
      </c:catAx>
      <c:valAx>
        <c:axId val="6551667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54575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Indicadores!$C$27</c:f>
              <c:strCache>
                <c:ptCount val="1"/>
                <c:pt idx="0">
                  <c:v>Proporção de gestantes faltosas às consultas que receberam busca ativa.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Indicadores!$D$26:$G$26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Indicadores!$D$27:$G$27</c:f>
              <c:numCache>
                <c:formatCode>0.0%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0.87500000000001155</c:v>
                </c:pt>
                <c:pt idx="3">
                  <c:v>1</c:v>
                </c:pt>
              </c:numCache>
            </c:numRef>
          </c:val>
        </c:ser>
        <c:axId val="68383488"/>
        <c:axId val="68385024"/>
      </c:barChart>
      <c:catAx>
        <c:axId val="683834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85024"/>
        <c:crosses val="autoZero"/>
        <c:auto val="1"/>
        <c:lblAlgn val="ctr"/>
        <c:lblOffset val="100"/>
      </c:catAx>
      <c:valAx>
        <c:axId val="6838502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8348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Indicadores!$C$32</c:f>
              <c:strCache>
                <c:ptCount val="1"/>
                <c:pt idx="0">
                  <c:v>Proporção de busca ativa realizada às gestantes faltosas às consultas odontológicas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Indicadores!$D$31:$G$31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Indicadores!$D$32:$G$32</c:f>
              <c:numCache>
                <c:formatCode>0.0%</c:formatCode>
                <c:ptCount val="4"/>
                <c:pt idx="0">
                  <c:v>0</c:v>
                </c:pt>
                <c:pt idx="1">
                  <c:v>1</c:v>
                </c:pt>
                <c:pt idx="2">
                  <c:v>0.88888888888888884</c:v>
                </c:pt>
                <c:pt idx="3">
                  <c:v>1</c:v>
                </c:pt>
              </c:numCache>
            </c:numRef>
          </c:val>
        </c:ser>
        <c:axId val="68299008"/>
        <c:axId val="68300800"/>
      </c:barChart>
      <c:catAx>
        <c:axId val="682990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00800"/>
        <c:crosses val="autoZero"/>
        <c:auto val="1"/>
        <c:lblAlgn val="ctr"/>
        <c:lblOffset val="100"/>
      </c:catAx>
      <c:valAx>
        <c:axId val="683008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2990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Indicadores!$C$38</c:f>
              <c:strCache>
                <c:ptCount val="1"/>
                <c:pt idx="0">
                  <c:v>Proporção de gestantes com pelo menos um exame ginecológico por trimestre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Indicadores!$D$37:$G$37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Indicadores!$D$38:$G$38</c:f>
              <c:numCache>
                <c:formatCode>0.0%</c:formatCode>
                <c:ptCount val="4"/>
                <c:pt idx="0">
                  <c:v>0.85714285714285765</c:v>
                </c:pt>
                <c:pt idx="1">
                  <c:v>0.65625000000001155</c:v>
                </c:pt>
                <c:pt idx="2">
                  <c:v>0.69767441860466828</c:v>
                </c:pt>
                <c:pt idx="3">
                  <c:v>0.75609756097560976</c:v>
                </c:pt>
              </c:numCache>
            </c:numRef>
          </c:val>
        </c:ser>
        <c:axId val="68349952"/>
        <c:axId val="68351488"/>
      </c:barChart>
      <c:catAx>
        <c:axId val="68349952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51488"/>
        <c:crosses val="autoZero"/>
        <c:auto val="1"/>
        <c:lblAlgn val="ctr"/>
        <c:lblOffset val="100"/>
      </c:catAx>
      <c:valAx>
        <c:axId val="683514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349952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Indicadores!$C$43</c:f>
              <c:strCache>
                <c:ptCount val="1"/>
                <c:pt idx="0">
                  <c:v>Proporção de gestantes com  pelo menos um exame das mamas durante o pré-natal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cat>
            <c:strRef>
              <c:f>Indicadores!$D$42:$G$42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Indicadores!$D$43:$G$43</c:f>
              <c:numCache>
                <c:formatCode>0.0%</c:formatCode>
                <c:ptCount val="4"/>
                <c:pt idx="0">
                  <c:v>0.89285714285714257</c:v>
                </c:pt>
                <c:pt idx="1">
                  <c:v>0.65625000000001155</c:v>
                </c:pt>
                <c:pt idx="2">
                  <c:v>0.69767441860466828</c:v>
                </c:pt>
                <c:pt idx="3">
                  <c:v>0.75609756097560976</c:v>
                </c:pt>
              </c:numCache>
            </c:numRef>
          </c:val>
        </c:ser>
        <c:axId val="68482176"/>
        <c:axId val="68483712"/>
      </c:barChart>
      <c:catAx>
        <c:axId val="68482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83712"/>
        <c:crosses val="autoZero"/>
        <c:auto val="1"/>
        <c:lblAlgn val="ctr"/>
        <c:lblOffset val="100"/>
      </c:catAx>
      <c:valAx>
        <c:axId val="6848371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48217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Indicadores!$C$97</c:f>
              <c:strCache>
                <c:ptCount val="1"/>
                <c:pt idx="0">
                  <c:v>Proporção de gestantes com  o esquema da vacina anti-tetânica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Indicadores!$D$96:$G$96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Indicadores!$D$97:$G$97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0.8125</c:v>
                </c:pt>
                <c:pt idx="2">
                  <c:v>0.93023255813953487</c:v>
                </c:pt>
                <c:pt idx="3">
                  <c:v>0.92682926829268364</c:v>
                </c:pt>
              </c:numCache>
            </c:numRef>
          </c:val>
        </c:ser>
        <c:axId val="68551808"/>
        <c:axId val="68553344"/>
      </c:barChart>
      <c:catAx>
        <c:axId val="685518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53344"/>
        <c:crosses val="autoZero"/>
        <c:auto val="1"/>
        <c:lblAlgn val="ctr"/>
        <c:lblOffset val="100"/>
      </c:catAx>
      <c:valAx>
        <c:axId val="68553344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68551808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Indicadores!$C$102</c:f>
              <c:strCache>
                <c:ptCount val="1"/>
                <c:pt idx="0">
                  <c:v>Proporção de gestantes com  o esquema da vacina de Hepatite B completo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Indicadores!$D$101:$G$101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Indicadores!$D$102:$G$102</c:f>
              <c:numCache>
                <c:formatCode>0.0%</c:formatCode>
                <c:ptCount val="4"/>
                <c:pt idx="0">
                  <c:v>0.71428571428571463</c:v>
                </c:pt>
                <c:pt idx="1">
                  <c:v>0.8125</c:v>
                </c:pt>
                <c:pt idx="2">
                  <c:v>0.90697674418604646</c:v>
                </c:pt>
                <c:pt idx="3">
                  <c:v>0.95121951219513501</c:v>
                </c:pt>
              </c:numCache>
            </c:numRef>
          </c:val>
        </c:ser>
        <c:axId val="116043136"/>
        <c:axId val="116059520"/>
      </c:barChart>
      <c:catAx>
        <c:axId val="1160431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59520"/>
        <c:crosses val="autoZero"/>
        <c:auto val="1"/>
        <c:lblAlgn val="ctr"/>
        <c:lblOffset val="100"/>
      </c:catAx>
      <c:valAx>
        <c:axId val="11605952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0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16043136"/>
        <c:crosses val="autoZero"/>
        <c:crossBetween val="between"/>
        <c:majorUnit val="0.2"/>
      </c:valAx>
      <c:spPr>
        <a:solidFill>
          <a:srgbClr val="FFFFFF"/>
        </a:solidFill>
        <a:ln w="25400">
          <a:noFill/>
        </a:ln>
      </c:spPr>
    </c:plotArea>
    <c:plotVisOnly val="1"/>
    <c:dispBlanksAs val="gap"/>
  </c:chart>
  <c:spPr>
    <a:solidFill>
      <a:srgbClr val="FFFFFF"/>
    </a:solidFill>
    <a:ln w="3175">
      <a:solidFill>
        <a:srgbClr val="80808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FAD6A77-E4BB-4E64-8CC3-07325BC8FE1D}" type="doc">
      <dgm:prSet loTypeId="urn:microsoft.com/office/officeart/2005/8/layout/equation1" loCatId="process" qsTypeId="urn:microsoft.com/office/officeart/2005/8/quickstyle/simple1" qsCatId="simple" csTypeId="urn:microsoft.com/office/officeart/2005/8/colors/accent1_2" csCatId="accent1" phldr="1"/>
      <dgm:spPr/>
    </dgm:pt>
    <dgm:pt modelId="{37189669-6D48-40FA-9271-F691A4D8F20E}">
      <dgm:prSet phldrT="[Texto]"/>
      <dgm:spPr/>
      <dgm:t>
        <a:bodyPr/>
        <a:lstStyle/>
        <a:p>
          <a:r>
            <a:rPr lang="pt-BR" dirty="0" smtClean="0"/>
            <a:t>Assistência Pré-natal adequada</a:t>
          </a:r>
          <a:endParaRPr lang="pt-BR" dirty="0"/>
        </a:p>
      </dgm:t>
    </dgm:pt>
    <dgm:pt modelId="{0681DF0A-1366-4CEE-A352-02D5B0959B85}" type="parTrans" cxnId="{5D12C6D0-1205-427F-A25D-35EB3FEF0E05}">
      <dgm:prSet/>
      <dgm:spPr/>
      <dgm:t>
        <a:bodyPr/>
        <a:lstStyle/>
        <a:p>
          <a:endParaRPr lang="pt-BR"/>
        </a:p>
      </dgm:t>
    </dgm:pt>
    <dgm:pt modelId="{7AD94881-4386-45C0-9FA1-62A7AF2178BE}" type="sibTrans" cxnId="{5D12C6D0-1205-427F-A25D-35EB3FEF0E05}">
      <dgm:prSet/>
      <dgm:spPr/>
      <dgm:t>
        <a:bodyPr/>
        <a:lstStyle/>
        <a:p>
          <a:endParaRPr lang="pt-BR"/>
        </a:p>
      </dgm:t>
    </dgm:pt>
    <dgm:pt modelId="{EA44EDD5-1463-4D9D-9450-FB7BAAA76125}">
      <dgm:prSet phldrT="[Texto]"/>
      <dgm:spPr/>
      <dgm:t>
        <a:bodyPr/>
        <a:lstStyle/>
        <a:p>
          <a:r>
            <a:rPr lang="pt-BR" dirty="0" smtClean="0"/>
            <a:t>Redução das principais causas de mortalidade materna e  neonatal</a:t>
          </a:r>
          <a:endParaRPr lang="pt-BR" dirty="0"/>
        </a:p>
      </dgm:t>
    </dgm:pt>
    <dgm:pt modelId="{29AAB4BC-EED0-4AF9-9061-B5E943C86031}" type="sibTrans" cxnId="{17995EA5-B09C-4F92-9AA2-2F2C9A95E036}">
      <dgm:prSet/>
      <dgm:spPr/>
      <dgm:t>
        <a:bodyPr/>
        <a:lstStyle/>
        <a:p>
          <a:endParaRPr lang="pt-BR"/>
        </a:p>
      </dgm:t>
    </dgm:pt>
    <dgm:pt modelId="{9E9978D8-2EE2-4851-A7EE-B47898ED8D47}" type="parTrans" cxnId="{17995EA5-B09C-4F92-9AA2-2F2C9A95E036}">
      <dgm:prSet/>
      <dgm:spPr/>
      <dgm:t>
        <a:bodyPr/>
        <a:lstStyle/>
        <a:p>
          <a:endParaRPr lang="pt-BR"/>
        </a:p>
      </dgm:t>
    </dgm:pt>
    <dgm:pt modelId="{C3B4CCEB-04AE-4581-8BD9-79CCA097AD86}" type="pres">
      <dgm:prSet presAssocID="{EFAD6A77-E4BB-4E64-8CC3-07325BC8FE1D}" presName="linearFlow" presStyleCnt="0">
        <dgm:presLayoutVars>
          <dgm:dir/>
          <dgm:resizeHandles val="exact"/>
        </dgm:presLayoutVars>
      </dgm:prSet>
      <dgm:spPr/>
    </dgm:pt>
    <dgm:pt modelId="{1F2C304F-9981-4198-AFB2-337ACBDFB093}" type="pres">
      <dgm:prSet presAssocID="{37189669-6D48-40FA-9271-F691A4D8F20E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3A8EA90-1156-48EF-BB29-A35B4827500F}" type="pres">
      <dgm:prSet presAssocID="{7AD94881-4386-45C0-9FA1-62A7AF2178BE}" presName="spacerL" presStyleCnt="0"/>
      <dgm:spPr/>
    </dgm:pt>
    <dgm:pt modelId="{C4559D21-249B-4FF5-99E3-9F4A99B5FCF3}" type="pres">
      <dgm:prSet presAssocID="{7AD94881-4386-45C0-9FA1-62A7AF2178BE}" presName="sibTrans" presStyleLbl="sibTrans2D1" presStyleIdx="0" presStyleCnt="1"/>
      <dgm:spPr/>
      <dgm:t>
        <a:bodyPr/>
        <a:lstStyle/>
        <a:p>
          <a:endParaRPr lang="pt-BR"/>
        </a:p>
      </dgm:t>
    </dgm:pt>
    <dgm:pt modelId="{1FA98F75-4FB0-4C9C-950D-089995DFA9E0}" type="pres">
      <dgm:prSet presAssocID="{7AD94881-4386-45C0-9FA1-62A7AF2178BE}" presName="spacerR" presStyleCnt="0"/>
      <dgm:spPr/>
    </dgm:pt>
    <dgm:pt modelId="{370B69B1-AEDF-43D2-A65F-8558D6396A4C}" type="pres">
      <dgm:prSet presAssocID="{EA44EDD5-1463-4D9D-9450-FB7BAAA76125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D12C6D0-1205-427F-A25D-35EB3FEF0E05}" srcId="{EFAD6A77-E4BB-4E64-8CC3-07325BC8FE1D}" destId="{37189669-6D48-40FA-9271-F691A4D8F20E}" srcOrd="0" destOrd="0" parTransId="{0681DF0A-1366-4CEE-A352-02D5B0959B85}" sibTransId="{7AD94881-4386-45C0-9FA1-62A7AF2178BE}"/>
    <dgm:cxn modelId="{17995EA5-B09C-4F92-9AA2-2F2C9A95E036}" srcId="{EFAD6A77-E4BB-4E64-8CC3-07325BC8FE1D}" destId="{EA44EDD5-1463-4D9D-9450-FB7BAAA76125}" srcOrd="1" destOrd="0" parTransId="{9E9978D8-2EE2-4851-A7EE-B47898ED8D47}" sibTransId="{29AAB4BC-EED0-4AF9-9061-B5E943C86031}"/>
    <dgm:cxn modelId="{C4F65F69-3077-46A8-AD1B-586E65230257}" type="presOf" srcId="{7AD94881-4386-45C0-9FA1-62A7AF2178BE}" destId="{C4559D21-249B-4FF5-99E3-9F4A99B5FCF3}" srcOrd="0" destOrd="0" presId="urn:microsoft.com/office/officeart/2005/8/layout/equation1"/>
    <dgm:cxn modelId="{0E929159-46DC-4506-86B9-674CEED9CAB9}" type="presOf" srcId="{EFAD6A77-E4BB-4E64-8CC3-07325BC8FE1D}" destId="{C3B4CCEB-04AE-4581-8BD9-79CCA097AD86}" srcOrd="0" destOrd="0" presId="urn:microsoft.com/office/officeart/2005/8/layout/equation1"/>
    <dgm:cxn modelId="{60AB16D1-EAD9-474E-86F7-A1903852E163}" type="presOf" srcId="{EA44EDD5-1463-4D9D-9450-FB7BAAA76125}" destId="{370B69B1-AEDF-43D2-A65F-8558D6396A4C}" srcOrd="0" destOrd="0" presId="urn:microsoft.com/office/officeart/2005/8/layout/equation1"/>
    <dgm:cxn modelId="{D67A5793-5524-45F9-83A5-B7F47555D95D}" type="presOf" srcId="{37189669-6D48-40FA-9271-F691A4D8F20E}" destId="{1F2C304F-9981-4198-AFB2-337ACBDFB093}" srcOrd="0" destOrd="0" presId="urn:microsoft.com/office/officeart/2005/8/layout/equation1"/>
    <dgm:cxn modelId="{2B9E03BE-C088-4CD8-984B-DB77EF5F5F5A}" type="presParOf" srcId="{C3B4CCEB-04AE-4581-8BD9-79CCA097AD86}" destId="{1F2C304F-9981-4198-AFB2-337ACBDFB093}" srcOrd="0" destOrd="0" presId="urn:microsoft.com/office/officeart/2005/8/layout/equation1"/>
    <dgm:cxn modelId="{9D162864-5C7E-461C-9B97-F966C9699419}" type="presParOf" srcId="{C3B4CCEB-04AE-4581-8BD9-79CCA097AD86}" destId="{03A8EA90-1156-48EF-BB29-A35B4827500F}" srcOrd="1" destOrd="0" presId="urn:microsoft.com/office/officeart/2005/8/layout/equation1"/>
    <dgm:cxn modelId="{D10CFE9B-7B20-42F2-B4CA-94946DE27315}" type="presParOf" srcId="{C3B4CCEB-04AE-4581-8BD9-79CCA097AD86}" destId="{C4559D21-249B-4FF5-99E3-9F4A99B5FCF3}" srcOrd="2" destOrd="0" presId="urn:microsoft.com/office/officeart/2005/8/layout/equation1"/>
    <dgm:cxn modelId="{2A65D4F5-DBC4-4097-A6D9-9A0D09DEC369}" type="presParOf" srcId="{C3B4CCEB-04AE-4581-8BD9-79CCA097AD86}" destId="{1FA98F75-4FB0-4C9C-950D-089995DFA9E0}" srcOrd="3" destOrd="0" presId="urn:microsoft.com/office/officeart/2005/8/layout/equation1"/>
    <dgm:cxn modelId="{AE56C16E-007B-42C5-A4F4-DAA735E3CE66}" type="presParOf" srcId="{C3B4CCEB-04AE-4581-8BD9-79CCA097AD86}" destId="{370B69B1-AEDF-43D2-A65F-8558D6396A4C}" srcOrd="4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2E83B72-F7BC-4ED4-9727-62ADC4DB0AB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97297BFD-88A2-4292-9A0F-0B12E079008E}">
      <dgm:prSet phldrT="[Texto]"/>
      <dgm:spPr/>
      <dgm:t>
        <a:bodyPr/>
        <a:lstStyle/>
        <a:p>
          <a:r>
            <a:rPr lang="pt-BR" dirty="0" smtClean="0"/>
            <a:t>Mês 01</a:t>
          </a:r>
          <a:endParaRPr lang="pt-BR" dirty="0"/>
        </a:p>
      </dgm:t>
    </dgm:pt>
    <dgm:pt modelId="{89125559-07AD-4AAD-84BA-DD5EFC88B7E1}" type="parTrans" cxnId="{13087E5F-E694-43FB-AECA-18FC6EA2DB48}">
      <dgm:prSet/>
      <dgm:spPr/>
      <dgm:t>
        <a:bodyPr/>
        <a:lstStyle/>
        <a:p>
          <a:endParaRPr lang="pt-BR"/>
        </a:p>
      </dgm:t>
    </dgm:pt>
    <dgm:pt modelId="{C1351EC4-B0E9-4D6C-A741-13BE316C0DD8}" type="sibTrans" cxnId="{13087E5F-E694-43FB-AECA-18FC6EA2DB48}">
      <dgm:prSet/>
      <dgm:spPr/>
      <dgm:t>
        <a:bodyPr/>
        <a:lstStyle/>
        <a:p>
          <a:endParaRPr lang="pt-BR"/>
        </a:p>
      </dgm:t>
    </dgm:pt>
    <dgm:pt modelId="{39F2C3B4-C068-4545-85E2-9661BE84D75E}">
      <dgm:prSet phldrT="[Texto]"/>
      <dgm:spPr/>
      <dgm:t>
        <a:bodyPr/>
        <a:lstStyle/>
        <a:p>
          <a:r>
            <a:rPr lang="pt-BR" dirty="0" smtClean="0"/>
            <a:t>28 gestantes</a:t>
          </a:r>
          <a:endParaRPr lang="pt-BR" dirty="0"/>
        </a:p>
      </dgm:t>
    </dgm:pt>
    <dgm:pt modelId="{735F0327-8F63-42D2-ADE8-7B23653A82E7}" type="parTrans" cxnId="{521CD012-144E-41BC-AC2F-0013ACBF8AE5}">
      <dgm:prSet/>
      <dgm:spPr/>
      <dgm:t>
        <a:bodyPr/>
        <a:lstStyle/>
        <a:p>
          <a:endParaRPr lang="pt-BR"/>
        </a:p>
      </dgm:t>
    </dgm:pt>
    <dgm:pt modelId="{31864F53-482F-4BC7-B237-804C338AB8B4}" type="sibTrans" cxnId="{521CD012-144E-41BC-AC2F-0013ACBF8AE5}">
      <dgm:prSet/>
      <dgm:spPr/>
      <dgm:t>
        <a:bodyPr/>
        <a:lstStyle/>
        <a:p>
          <a:endParaRPr lang="pt-BR"/>
        </a:p>
      </dgm:t>
    </dgm:pt>
    <dgm:pt modelId="{20D02DBE-B325-4451-A260-DDF19C9E0B2D}">
      <dgm:prSet phldrT="[Texto]"/>
      <dgm:spPr/>
      <dgm:t>
        <a:bodyPr/>
        <a:lstStyle/>
        <a:p>
          <a:r>
            <a:rPr lang="pt-BR" dirty="0" smtClean="0"/>
            <a:t>Mês 02</a:t>
          </a:r>
          <a:endParaRPr lang="pt-BR" dirty="0"/>
        </a:p>
      </dgm:t>
    </dgm:pt>
    <dgm:pt modelId="{4EF78D64-42FD-44CE-B1DE-B159A87D3FD7}" type="parTrans" cxnId="{ED3C1D39-3351-4334-B101-35C3E532EB6D}">
      <dgm:prSet/>
      <dgm:spPr/>
      <dgm:t>
        <a:bodyPr/>
        <a:lstStyle/>
        <a:p>
          <a:endParaRPr lang="pt-BR"/>
        </a:p>
      </dgm:t>
    </dgm:pt>
    <dgm:pt modelId="{9FA2C4D9-F777-4116-AEC6-CF1D569D0BBB}" type="sibTrans" cxnId="{ED3C1D39-3351-4334-B101-35C3E532EB6D}">
      <dgm:prSet/>
      <dgm:spPr/>
      <dgm:t>
        <a:bodyPr/>
        <a:lstStyle/>
        <a:p>
          <a:endParaRPr lang="pt-BR"/>
        </a:p>
      </dgm:t>
    </dgm:pt>
    <dgm:pt modelId="{319F6532-CE55-4F1D-A555-D1787705572A}">
      <dgm:prSet phldrT="[Texto]"/>
      <dgm:spPr/>
      <dgm:t>
        <a:bodyPr/>
        <a:lstStyle/>
        <a:p>
          <a:r>
            <a:rPr lang="pt-BR" dirty="0" smtClean="0"/>
            <a:t>32 gestantes</a:t>
          </a:r>
          <a:endParaRPr lang="pt-BR" dirty="0"/>
        </a:p>
      </dgm:t>
    </dgm:pt>
    <dgm:pt modelId="{4A861BB7-0E6B-406B-981D-F27B032613EC}" type="parTrans" cxnId="{3446FA95-7A9D-475D-A7D5-146E1410875A}">
      <dgm:prSet/>
      <dgm:spPr/>
      <dgm:t>
        <a:bodyPr/>
        <a:lstStyle/>
        <a:p>
          <a:endParaRPr lang="pt-BR"/>
        </a:p>
      </dgm:t>
    </dgm:pt>
    <dgm:pt modelId="{A4F47FDA-870F-44B6-85BE-1A1D19C92A3F}" type="sibTrans" cxnId="{3446FA95-7A9D-475D-A7D5-146E1410875A}">
      <dgm:prSet/>
      <dgm:spPr/>
      <dgm:t>
        <a:bodyPr/>
        <a:lstStyle/>
        <a:p>
          <a:endParaRPr lang="pt-BR"/>
        </a:p>
      </dgm:t>
    </dgm:pt>
    <dgm:pt modelId="{DC9564D9-12CC-45AB-8E86-C539A6F4D9A7}">
      <dgm:prSet phldrT="[Texto]"/>
      <dgm:spPr/>
      <dgm:t>
        <a:bodyPr/>
        <a:lstStyle/>
        <a:p>
          <a:r>
            <a:rPr lang="pt-BR" dirty="0" smtClean="0"/>
            <a:t>Mês 03</a:t>
          </a:r>
          <a:endParaRPr lang="pt-BR" dirty="0"/>
        </a:p>
      </dgm:t>
    </dgm:pt>
    <dgm:pt modelId="{8CC58C03-6A18-4A45-96E2-5C4E27ABF6FF}" type="parTrans" cxnId="{EF0F8906-15E1-49F1-88C1-E7E099C3E559}">
      <dgm:prSet/>
      <dgm:spPr/>
      <dgm:t>
        <a:bodyPr/>
        <a:lstStyle/>
        <a:p>
          <a:endParaRPr lang="pt-BR"/>
        </a:p>
      </dgm:t>
    </dgm:pt>
    <dgm:pt modelId="{5458D70F-7C6B-4A2B-A6A7-DE387DAE2059}" type="sibTrans" cxnId="{EF0F8906-15E1-49F1-88C1-E7E099C3E559}">
      <dgm:prSet/>
      <dgm:spPr/>
      <dgm:t>
        <a:bodyPr/>
        <a:lstStyle/>
        <a:p>
          <a:endParaRPr lang="pt-BR"/>
        </a:p>
      </dgm:t>
    </dgm:pt>
    <dgm:pt modelId="{78E7D005-9106-44C1-9C09-722F0BF88216}">
      <dgm:prSet phldrT="[Texto]"/>
      <dgm:spPr/>
      <dgm:t>
        <a:bodyPr/>
        <a:lstStyle/>
        <a:p>
          <a:r>
            <a:rPr lang="pt-BR" dirty="0" smtClean="0"/>
            <a:t>43 gestantes</a:t>
          </a:r>
          <a:endParaRPr lang="pt-BR" dirty="0"/>
        </a:p>
      </dgm:t>
    </dgm:pt>
    <dgm:pt modelId="{F15D5853-668A-44AE-AE2D-981B60B24A93}" type="parTrans" cxnId="{8C5F1202-DD84-480E-83A7-DC1523AC2535}">
      <dgm:prSet/>
      <dgm:spPr/>
      <dgm:t>
        <a:bodyPr/>
        <a:lstStyle/>
        <a:p>
          <a:endParaRPr lang="pt-BR"/>
        </a:p>
      </dgm:t>
    </dgm:pt>
    <dgm:pt modelId="{EBB4C4E6-C931-47F1-8567-91A584774352}" type="sibTrans" cxnId="{8C5F1202-DD84-480E-83A7-DC1523AC2535}">
      <dgm:prSet/>
      <dgm:spPr/>
      <dgm:t>
        <a:bodyPr/>
        <a:lstStyle/>
        <a:p>
          <a:endParaRPr lang="pt-BR"/>
        </a:p>
      </dgm:t>
    </dgm:pt>
    <dgm:pt modelId="{7D41CCF2-2960-437E-911F-56047EC5E73A}">
      <dgm:prSet phldrT="[Texto]"/>
      <dgm:spPr/>
      <dgm:t>
        <a:bodyPr/>
        <a:lstStyle/>
        <a:p>
          <a:r>
            <a:rPr lang="pt-BR" dirty="0" smtClean="0"/>
            <a:t>Mês 04</a:t>
          </a:r>
          <a:endParaRPr lang="pt-BR" dirty="0"/>
        </a:p>
      </dgm:t>
    </dgm:pt>
    <dgm:pt modelId="{10A59C96-CD1C-4241-9C64-DE6D7DA02466}" type="parTrans" cxnId="{30411947-6F8F-4BA6-B177-76056F98194E}">
      <dgm:prSet/>
      <dgm:spPr/>
      <dgm:t>
        <a:bodyPr/>
        <a:lstStyle/>
        <a:p>
          <a:endParaRPr lang="pt-BR"/>
        </a:p>
      </dgm:t>
    </dgm:pt>
    <dgm:pt modelId="{F07066FE-5791-4790-B460-59EE4C0940F8}" type="sibTrans" cxnId="{30411947-6F8F-4BA6-B177-76056F98194E}">
      <dgm:prSet/>
      <dgm:spPr/>
      <dgm:t>
        <a:bodyPr/>
        <a:lstStyle/>
        <a:p>
          <a:endParaRPr lang="pt-BR"/>
        </a:p>
      </dgm:t>
    </dgm:pt>
    <dgm:pt modelId="{F2B58B7A-6DFB-4116-8C9B-288DA0B82FDA}">
      <dgm:prSet/>
      <dgm:spPr/>
      <dgm:t>
        <a:bodyPr/>
        <a:lstStyle/>
        <a:p>
          <a:r>
            <a:rPr lang="pt-BR" dirty="0" smtClean="0"/>
            <a:t>41 gestantes</a:t>
          </a:r>
          <a:endParaRPr lang="pt-BR" dirty="0"/>
        </a:p>
      </dgm:t>
    </dgm:pt>
    <dgm:pt modelId="{B00E6C14-8C82-47F5-81DF-22CF0CC22F4F}" type="parTrans" cxnId="{0281821B-AC6C-4135-B869-91B83441A150}">
      <dgm:prSet/>
      <dgm:spPr/>
      <dgm:t>
        <a:bodyPr/>
        <a:lstStyle/>
        <a:p>
          <a:endParaRPr lang="pt-BR"/>
        </a:p>
      </dgm:t>
    </dgm:pt>
    <dgm:pt modelId="{C5B57C7F-19AA-4A23-9E75-8510B457C5E2}" type="sibTrans" cxnId="{0281821B-AC6C-4135-B869-91B83441A150}">
      <dgm:prSet/>
      <dgm:spPr/>
      <dgm:t>
        <a:bodyPr/>
        <a:lstStyle/>
        <a:p>
          <a:endParaRPr lang="pt-BR"/>
        </a:p>
      </dgm:t>
    </dgm:pt>
    <dgm:pt modelId="{7D7D1593-2D6A-4EC6-AAD1-8A3EFD31649A}" type="pres">
      <dgm:prSet presAssocID="{B2E83B72-F7BC-4ED4-9727-62ADC4DB0AB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9472B987-A61B-431B-9B3B-CEED8100AB81}" type="pres">
      <dgm:prSet presAssocID="{97297BFD-88A2-4292-9A0F-0B12E079008E}" presName="composite" presStyleCnt="0"/>
      <dgm:spPr/>
    </dgm:pt>
    <dgm:pt modelId="{EA43C022-612A-4FEC-AC4D-4EAD2750CCDC}" type="pres">
      <dgm:prSet presAssocID="{97297BFD-88A2-4292-9A0F-0B12E079008E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F8D00EB-0629-4590-A92D-1CD7C9D3CBB7}" type="pres">
      <dgm:prSet presAssocID="{97297BFD-88A2-4292-9A0F-0B12E079008E}" presName="parSh" presStyleLbl="node1" presStyleIdx="0" presStyleCnt="4"/>
      <dgm:spPr/>
      <dgm:t>
        <a:bodyPr/>
        <a:lstStyle/>
        <a:p>
          <a:endParaRPr lang="pt-BR"/>
        </a:p>
      </dgm:t>
    </dgm:pt>
    <dgm:pt modelId="{1BF1ACCA-04C1-4A53-96C9-EE8E8A9CE944}" type="pres">
      <dgm:prSet presAssocID="{97297BFD-88A2-4292-9A0F-0B12E079008E}" presName="desTx" presStyleLbl="fgAcc1" presStyleIdx="0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92C3070-F96F-44B7-9AB5-4390D260002E}" type="pres">
      <dgm:prSet presAssocID="{C1351EC4-B0E9-4D6C-A741-13BE316C0DD8}" presName="sibTrans" presStyleLbl="sibTrans2D1" presStyleIdx="0" presStyleCnt="3"/>
      <dgm:spPr/>
      <dgm:t>
        <a:bodyPr/>
        <a:lstStyle/>
        <a:p>
          <a:endParaRPr lang="pt-BR"/>
        </a:p>
      </dgm:t>
    </dgm:pt>
    <dgm:pt modelId="{2F475ED8-2A49-4920-BBFF-4F8D47B46225}" type="pres">
      <dgm:prSet presAssocID="{C1351EC4-B0E9-4D6C-A741-13BE316C0DD8}" presName="connTx" presStyleLbl="sibTrans2D1" presStyleIdx="0" presStyleCnt="3"/>
      <dgm:spPr/>
      <dgm:t>
        <a:bodyPr/>
        <a:lstStyle/>
        <a:p>
          <a:endParaRPr lang="pt-BR"/>
        </a:p>
      </dgm:t>
    </dgm:pt>
    <dgm:pt modelId="{65B2A171-75CF-43D1-BD4C-4C7D79CE7155}" type="pres">
      <dgm:prSet presAssocID="{20D02DBE-B325-4451-A260-DDF19C9E0B2D}" presName="composite" presStyleCnt="0"/>
      <dgm:spPr/>
    </dgm:pt>
    <dgm:pt modelId="{DBEB042E-388E-49A8-94AB-551CDDF82F68}" type="pres">
      <dgm:prSet presAssocID="{20D02DBE-B325-4451-A260-DDF19C9E0B2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F3B364F-443E-4F27-884F-E57B05200970}" type="pres">
      <dgm:prSet presAssocID="{20D02DBE-B325-4451-A260-DDF19C9E0B2D}" presName="parSh" presStyleLbl="node1" presStyleIdx="1" presStyleCnt="4"/>
      <dgm:spPr/>
      <dgm:t>
        <a:bodyPr/>
        <a:lstStyle/>
        <a:p>
          <a:endParaRPr lang="pt-BR"/>
        </a:p>
      </dgm:t>
    </dgm:pt>
    <dgm:pt modelId="{9EE6B9DE-A02D-485C-9E32-18C6B13BC99F}" type="pres">
      <dgm:prSet presAssocID="{20D02DBE-B325-4451-A260-DDF19C9E0B2D}" presName="desTx" presStyleLbl="fgAcc1" presStyleIdx="1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D1FED5A-AB8B-44B3-8203-5326B2927253}" type="pres">
      <dgm:prSet presAssocID="{9FA2C4D9-F777-4116-AEC6-CF1D569D0BBB}" presName="sibTrans" presStyleLbl="sibTrans2D1" presStyleIdx="1" presStyleCnt="3"/>
      <dgm:spPr/>
      <dgm:t>
        <a:bodyPr/>
        <a:lstStyle/>
        <a:p>
          <a:endParaRPr lang="pt-BR"/>
        </a:p>
      </dgm:t>
    </dgm:pt>
    <dgm:pt modelId="{0BEFD84A-D31E-40BF-AAAB-1EF60193CFE2}" type="pres">
      <dgm:prSet presAssocID="{9FA2C4D9-F777-4116-AEC6-CF1D569D0BBB}" presName="connTx" presStyleLbl="sibTrans2D1" presStyleIdx="1" presStyleCnt="3"/>
      <dgm:spPr/>
      <dgm:t>
        <a:bodyPr/>
        <a:lstStyle/>
        <a:p>
          <a:endParaRPr lang="pt-BR"/>
        </a:p>
      </dgm:t>
    </dgm:pt>
    <dgm:pt modelId="{0EBD84AB-A7D8-46D9-9E8B-5EBAF7279F47}" type="pres">
      <dgm:prSet presAssocID="{DC9564D9-12CC-45AB-8E86-C539A6F4D9A7}" presName="composite" presStyleCnt="0"/>
      <dgm:spPr/>
    </dgm:pt>
    <dgm:pt modelId="{924CD80A-18CB-43E8-8B1B-F31D49B1EB1D}" type="pres">
      <dgm:prSet presAssocID="{DC9564D9-12CC-45AB-8E86-C539A6F4D9A7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EDAF776-08FF-4536-9C86-E9E35107ECA4}" type="pres">
      <dgm:prSet presAssocID="{DC9564D9-12CC-45AB-8E86-C539A6F4D9A7}" presName="parSh" presStyleLbl="node1" presStyleIdx="2" presStyleCnt="4" custLinFactNeighborX="-1153" custLinFactNeighborY="-1863"/>
      <dgm:spPr/>
      <dgm:t>
        <a:bodyPr/>
        <a:lstStyle/>
        <a:p>
          <a:endParaRPr lang="pt-BR"/>
        </a:p>
      </dgm:t>
    </dgm:pt>
    <dgm:pt modelId="{051194BD-5587-4F5F-800B-801DCBA31274}" type="pres">
      <dgm:prSet presAssocID="{DC9564D9-12CC-45AB-8E86-C539A6F4D9A7}" presName="desTx" presStyleLbl="fgAcc1" presStyleIdx="2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73440FE-4110-41AF-B67B-A2924793B2F5}" type="pres">
      <dgm:prSet presAssocID="{5458D70F-7C6B-4A2B-A6A7-DE387DAE2059}" presName="sibTrans" presStyleLbl="sibTrans2D1" presStyleIdx="2" presStyleCnt="3"/>
      <dgm:spPr/>
      <dgm:t>
        <a:bodyPr/>
        <a:lstStyle/>
        <a:p>
          <a:endParaRPr lang="pt-BR"/>
        </a:p>
      </dgm:t>
    </dgm:pt>
    <dgm:pt modelId="{50DAB83C-2389-43B8-AD69-209209C2483C}" type="pres">
      <dgm:prSet presAssocID="{5458D70F-7C6B-4A2B-A6A7-DE387DAE2059}" presName="connTx" presStyleLbl="sibTrans2D1" presStyleIdx="2" presStyleCnt="3"/>
      <dgm:spPr/>
      <dgm:t>
        <a:bodyPr/>
        <a:lstStyle/>
        <a:p>
          <a:endParaRPr lang="pt-BR"/>
        </a:p>
      </dgm:t>
    </dgm:pt>
    <dgm:pt modelId="{9C217232-764B-4BD2-A6CB-912E67CC7415}" type="pres">
      <dgm:prSet presAssocID="{7D41CCF2-2960-437E-911F-56047EC5E73A}" presName="composite" presStyleCnt="0"/>
      <dgm:spPr/>
    </dgm:pt>
    <dgm:pt modelId="{B1406A55-D24C-4A60-98EB-8B5DB6E9EADA}" type="pres">
      <dgm:prSet presAssocID="{7D41CCF2-2960-437E-911F-56047EC5E73A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352447B-93A9-48C0-89EE-2FD52982CFD0}" type="pres">
      <dgm:prSet presAssocID="{7D41CCF2-2960-437E-911F-56047EC5E73A}" presName="parSh" presStyleLbl="node1" presStyleIdx="3" presStyleCnt="4"/>
      <dgm:spPr/>
      <dgm:t>
        <a:bodyPr/>
        <a:lstStyle/>
        <a:p>
          <a:endParaRPr lang="pt-BR"/>
        </a:p>
      </dgm:t>
    </dgm:pt>
    <dgm:pt modelId="{6FDAF446-6758-42C6-AB82-64F8EA8CC72F}" type="pres">
      <dgm:prSet presAssocID="{7D41CCF2-2960-437E-911F-56047EC5E73A}" presName="desTx" presStyleLbl="fgAcc1" presStyleIdx="3" presStyleCnt="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F0F8906-15E1-49F1-88C1-E7E099C3E559}" srcId="{B2E83B72-F7BC-4ED4-9727-62ADC4DB0AB7}" destId="{DC9564D9-12CC-45AB-8E86-C539A6F4D9A7}" srcOrd="2" destOrd="0" parTransId="{8CC58C03-6A18-4A45-96E2-5C4E27ABF6FF}" sibTransId="{5458D70F-7C6B-4A2B-A6A7-DE387DAE2059}"/>
    <dgm:cxn modelId="{F9109FAE-1CE7-4223-AEE4-EEF697816A06}" type="presOf" srcId="{7D41CCF2-2960-437E-911F-56047EC5E73A}" destId="{2352447B-93A9-48C0-89EE-2FD52982CFD0}" srcOrd="1" destOrd="0" presId="urn:microsoft.com/office/officeart/2005/8/layout/process3"/>
    <dgm:cxn modelId="{37B4D05C-4A4C-41B2-91E2-B9AC500C7A4D}" type="presOf" srcId="{DC9564D9-12CC-45AB-8E86-C539A6F4D9A7}" destId="{1EDAF776-08FF-4536-9C86-E9E35107ECA4}" srcOrd="1" destOrd="0" presId="urn:microsoft.com/office/officeart/2005/8/layout/process3"/>
    <dgm:cxn modelId="{ABA2B14E-AB9F-4FD0-9200-E82CDF4686EA}" type="presOf" srcId="{C1351EC4-B0E9-4D6C-A741-13BE316C0DD8}" destId="{2F475ED8-2A49-4920-BBFF-4F8D47B46225}" srcOrd="1" destOrd="0" presId="urn:microsoft.com/office/officeart/2005/8/layout/process3"/>
    <dgm:cxn modelId="{8B65B946-29BD-4CE3-AD65-F4F37D757D5A}" type="presOf" srcId="{9FA2C4D9-F777-4116-AEC6-CF1D569D0BBB}" destId="{0BEFD84A-D31E-40BF-AAAB-1EF60193CFE2}" srcOrd="1" destOrd="0" presId="urn:microsoft.com/office/officeart/2005/8/layout/process3"/>
    <dgm:cxn modelId="{3ADAD433-4295-4078-BB2A-C71230D0FCB0}" type="presOf" srcId="{39F2C3B4-C068-4545-85E2-9661BE84D75E}" destId="{1BF1ACCA-04C1-4A53-96C9-EE8E8A9CE944}" srcOrd="0" destOrd="0" presId="urn:microsoft.com/office/officeart/2005/8/layout/process3"/>
    <dgm:cxn modelId="{ED3C1D39-3351-4334-B101-35C3E532EB6D}" srcId="{B2E83B72-F7BC-4ED4-9727-62ADC4DB0AB7}" destId="{20D02DBE-B325-4451-A260-DDF19C9E0B2D}" srcOrd="1" destOrd="0" parTransId="{4EF78D64-42FD-44CE-B1DE-B159A87D3FD7}" sibTransId="{9FA2C4D9-F777-4116-AEC6-CF1D569D0BBB}"/>
    <dgm:cxn modelId="{39F78F15-8BEC-4E0C-AD27-4C57F065ECDB}" type="presOf" srcId="{5458D70F-7C6B-4A2B-A6A7-DE387DAE2059}" destId="{50DAB83C-2389-43B8-AD69-209209C2483C}" srcOrd="1" destOrd="0" presId="urn:microsoft.com/office/officeart/2005/8/layout/process3"/>
    <dgm:cxn modelId="{8C5F1202-DD84-480E-83A7-DC1523AC2535}" srcId="{DC9564D9-12CC-45AB-8E86-C539A6F4D9A7}" destId="{78E7D005-9106-44C1-9C09-722F0BF88216}" srcOrd="0" destOrd="0" parTransId="{F15D5853-668A-44AE-AE2D-981B60B24A93}" sibTransId="{EBB4C4E6-C931-47F1-8567-91A584774352}"/>
    <dgm:cxn modelId="{F367ED92-5D82-4F9C-9B3B-6A4EA718531F}" type="presOf" srcId="{DC9564D9-12CC-45AB-8E86-C539A6F4D9A7}" destId="{924CD80A-18CB-43E8-8B1B-F31D49B1EB1D}" srcOrd="0" destOrd="0" presId="urn:microsoft.com/office/officeart/2005/8/layout/process3"/>
    <dgm:cxn modelId="{5E5EE473-C83C-464C-AA90-13509F2201F1}" type="presOf" srcId="{20D02DBE-B325-4451-A260-DDF19C9E0B2D}" destId="{DBEB042E-388E-49A8-94AB-551CDDF82F68}" srcOrd="0" destOrd="0" presId="urn:microsoft.com/office/officeart/2005/8/layout/process3"/>
    <dgm:cxn modelId="{0281821B-AC6C-4135-B869-91B83441A150}" srcId="{7D41CCF2-2960-437E-911F-56047EC5E73A}" destId="{F2B58B7A-6DFB-4116-8C9B-288DA0B82FDA}" srcOrd="0" destOrd="0" parTransId="{B00E6C14-8C82-47F5-81DF-22CF0CC22F4F}" sibTransId="{C5B57C7F-19AA-4A23-9E75-8510B457C5E2}"/>
    <dgm:cxn modelId="{521CD012-144E-41BC-AC2F-0013ACBF8AE5}" srcId="{97297BFD-88A2-4292-9A0F-0B12E079008E}" destId="{39F2C3B4-C068-4545-85E2-9661BE84D75E}" srcOrd="0" destOrd="0" parTransId="{735F0327-8F63-42D2-ADE8-7B23653A82E7}" sibTransId="{31864F53-482F-4BC7-B237-804C338AB8B4}"/>
    <dgm:cxn modelId="{E167B4D2-C5BD-4861-9452-15BA75EFC6F3}" type="presOf" srcId="{97297BFD-88A2-4292-9A0F-0B12E079008E}" destId="{EA43C022-612A-4FEC-AC4D-4EAD2750CCDC}" srcOrd="0" destOrd="0" presId="urn:microsoft.com/office/officeart/2005/8/layout/process3"/>
    <dgm:cxn modelId="{75A94C90-561D-42ED-B81E-CF13AA489EC7}" type="presOf" srcId="{F2B58B7A-6DFB-4116-8C9B-288DA0B82FDA}" destId="{6FDAF446-6758-42C6-AB82-64F8EA8CC72F}" srcOrd="0" destOrd="0" presId="urn:microsoft.com/office/officeart/2005/8/layout/process3"/>
    <dgm:cxn modelId="{C2E71759-B481-4F25-B652-9DDAF2D398CD}" type="presOf" srcId="{78E7D005-9106-44C1-9C09-722F0BF88216}" destId="{051194BD-5587-4F5F-800B-801DCBA31274}" srcOrd="0" destOrd="0" presId="urn:microsoft.com/office/officeart/2005/8/layout/process3"/>
    <dgm:cxn modelId="{C8D5B2D0-9F91-4752-B7EA-508CA0597497}" type="presOf" srcId="{C1351EC4-B0E9-4D6C-A741-13BE316C0DD8}" destId="{292C3070-F96F-44B7-9AB5-4390D260002E}" srcOrd="0" destOrd="0" presId="urn:microsoft.com/office/officeart/2005/8/layout/process3"/>
    <dgm:cxn modelId="{0C7C6F0C-D9B3-4B8F-A9B2-E4F975EDBAC4}" type="presOf" srcId="{9FA2C4D9-F777-4116-AEC6-CF1D569D0BBB}" destId="{4D1FED5A-AB8B-44B3-8203-5326B2927253}" srcOrd="0" destOrd="0" presId="urn:microsoft.com/office/officeart/2005/8/layout/process3"/>
    <dgm:cxn modelId="{1F165889-EECD-455B-A265-52BD86BBA162}" type="presOf" srcId="{5458D70F-7C6B-4A2B-A6A7-DE387DAE2059}" destId="{473440FE-4110-41AF-B67B-A2924793B2F5}" srcOrd="0" destOrd="0" presId="urn:microsoft.com/office/officeart/2005/8/layout/process3"/>
    <dgm:cxn modelId="{3446FA95-7A9D-475D-A7D5-146E1410875A}" srcId="{20D02DBE-B325-4451-A260-DDF19C9E0B2D}" destId="{319F6532-CE55-4F1D-A555-D1787705572A}" srcOrd="0" destOrd="0" parTransId="{4A861BB7-0E6B-406B-981D-F27B032613EC}" sibTransId="{A4F47FDA-870F-44B6-85BE-1A1D19C92A3F}"/>
    <dgm:cxn modelId="{E6DFF79F-72DE-475A-83BA-F0952B919DE8}" type="presOf" srcId="{20D02DBE-B325-4451-A260-DDF19C9E0B2D}" destId="{2F3B364F-443E-4F27-884F-E57B05200970}" srcOrd="1" destOrd="0" presId="urn:microsoft.com/office/officeart/2005/8/layout/process3"/>
    <dgm:cxn modelId="{8B27F1F9-98E7-4EB3-81A9-C56F6A072EBA}" type="presOf" srcId="{7D41CCF2-2960-437E-911F-56047EC5E73A}" destId="{B1406A55-D24C-4A60-98EB-8B5DB6E9EADA}" srcOrd="0" destOrd="0" presId="urn:microsoft.com/office/officeart/2005/8/layout/process3"/>
    <dgm:cxn modelId="{7D0055A7-33EC-4738-9E47-29F30D81982B}" type="presOf" srcId="{B2E83B72-F7BC-4ED4-9727-62ADC4DB0AB7}" destId="{7D7D1593-2D6A-4EC6-AAD1-8A3EFD31649A}" srcOrd="0" destOrd="0" presId="urn:microsoft.com/office/officeart/2005/8/layout/process3"/>
    <dgm:cxn modelId="{30411947-6F8F-4BA6-B177-76056F98194E}" srcId="{B2E83B72-F7BC-4ED4-9727-62ADC4DB0AB7}" destId="{7D41CCF2-2960-437E-911F-56047EC5E73A}" srcOrd="3" destOrd="0" parTransId="{10A59C96-CD1C-4241-9C64-DE6D7DA02466}" sibTransId="{F07066FE-5791-4790-B460-59EE4C0940F8}"/>
    <dgm:cxn modelId="{13087E5F-E694-43FB-AECA-18FC6EA2DB48}" srcId="{B2E83B72-F7BC-4ED4-9727-62ADC4DB0AB7}" destId="{97297BFD-88A2-4292-9A0F-0B12E079008E}" srcOrd="0" destOrd="0" parTransId="{89125559-07AD-4AAD-84BA-DD5EFC88B7E1}" sibTransId="{C1351EC4-B0E9-4D6C-A741-13BE316C0DD8}"/>
    <dgm:cxn modelId="{7B78C348-CFF5-4FF0-8D4E-87CF225CC85D}" type="presOf" srcId="{97297BFD-88A2-4292-9A0F-0B12E079008E}" destId="{8F8D00EB-0629-4590-A92D-1CD7C9D3CBB7}" srcOrd="1" destOrd="0" presId="urn:microsoft.com/office/officeart/2005/8/layout/process3"/>
    <dgm:cxn modelId="{1CB4BE21-D6A7-452D-98B7-55738D5A7566}" type="presOf" srcId="{319F6532-CE55-4F1D-A555-D1787705572A}" destId="{9EE6B9DE-A02D-485C-9E32-18C6B13BC99F}" srcOrd="0" destOrd="0" presId="urn:microsoft.com/office/officeart/2005/8/layout/process3"/>
    <dgm:cxn modelId="{7473575F-24E9-4487-B4DB-5CB81A948FA2}" type="presParOf" srcId="{7D7D1593-2D6A-4EC6-AAD1-8A3EFD31649A}" destId="{9472B987-A61B-431B-9B3B-CEED8100AB81}" srcOrd="0" destOrd="0" presId="urn:microsoft.com/office/officeart/2005/8/layout/process3"/>
    <dgm:cxn modelId="{DA9980D3-48D9-448C-BE8C-B4F441355CAA}" type="presParOf" srcId="{9472B987-A61B-431B-9B3B-CEED8100AB81}" destId="{EA43C022-612A-4FEC-AC4D-4EAD2750CCDC}" srcOrd="0" destOrd="0" presId="urn:microsoft.com/office/officeart/2005/8/layout/process3"/>
    <dgm:cxn modelId="{DED9EE49-B091-4771-BF21-F4F5B406E3F5}" type="presParOf" srcId="{9472B987-A61B-431B-9B3B-CEED8100AB81}" destId="{8F8D00EB-0629-4590-A92D-1CD7C9D3CBB7}" srcOrd="1" destOrd="0" presId="urn:microsoft.com/office/officeart/2005/8/layout/process3"/>
    <dgm:cxn modelId="{B88F397D-649A-4E29-8A25-DD92E9504571}" type="presParOf" srcId="{9472B987-A61B-431B-9B3B-CEED8100AB81}" destId="{1BF1ACCA-04C1-4A53-96C9-EE8E8A9CE944}" srcOrd="2" destOrd="0" presId="urn:microsoft.com/office/officeart/2005/8/layout/process3"/>
    <dgm:cxn modelId="{32C81D1B-2A4C-4F3A-963A-42A2842AB789}" type="presParOf" srcId="{7D7D1593-2D6A-4EC6-AAD1-8A3EFD31649A}" destId="{292C3070-F96F-44B7-9AB5-4390D260002E}" srcOrd="1" destOrd="0" presId="urn:microsoft.com/office/officeart/2005/8/layout/process3"/>
    <dgm:cxn modelId="{65C6BE43-EE2A-4BEB-8550-A6CC9EC92CB3}" type="presParOf" srcId="{292C3070-F96F-44B7-9AB5-4390D260002E}" destId="{2F475ED8-2A49-4920-BBFF-4F8D47B46225}" srcOrd="0" destOrd="0" presId="urn:microsoft.com/office/officeart/2005/8/layout/process3"/>
    <dgm:cxn modelId="{351631C7-E0C6-40AF-A0BD-46D5F4307C84}" type="presParOf" srcId="{7D7D1593-2D6A-4EC6-AAD1-8A3EFD31649A}" destId="{65B2A171-75CF-43D1-BD4C-4C7D79CE7155}" srcOrd="2" destOrd="0" presId="urn:microsoft.com/office/officeart/2005/8/layout/process3"/>
    <dgm:cxn modelId="{2174CBA6-7B9D-4D44-8B4F-305973DF5F37}" type="presParOf" srcId="{65B2A171-75CF-43D1-BD4C-4C7D79CE7155}" destId="{DBEB042E-388E-49A8-94AB-551CDDF82F68}" srcOrd="0" destOrd="0" presId="urn:microsoft.com/office/officeart/2005/8/layout/process3"/>
    <dgm:cxn modelId="{C4321DF1-10B2-416C-AD31-AE675D7D1D72}" type="presParOf" srcId="{65B2A171-75CF-43D1-BD4C-4C7D79CE7155}" destId="{2F3B364F-443E-4F27-884F-E57B05200970}" srcOrd="1" destOrd="0" presId="urn:microsoft.com/office/officeart/2005/8/layout/process3"/>
    <dgm:cxn modelId="{D2DFA60E-6622-40C3-BA1B-4CBB4C2CCB19}" type="presParOf" srcId="{65B2A171-75CF-43D1-BD4C-4C7D79CE7155}" destId="{9EE6B9DE-A02D-485C-9E32-18C6B13BC99F}" srcOrd="2" destOrd="0" presId="urn:microsoft.com/office/officeart/2005/8/layout/process3"/>
    <dgm:cxn modelId="{B24CD964-5C40-4C9E-B21E-1544D6B0DAD6}" type="presParOf" srcId="{7D7D1593-2D6A-4EC6-AAD1-8A3EFD31649A}" destId="{4D1FED5A-AB8B-44B3-8203-5326B2927253}" srcOrd="3" destOrd="0" presId="urn:microsoft.com/office/officeart/2005/8/layout/process3"/>
    <dgm:cxn modelId="{B1BF93F1-C330-4FE7-831F-A24CB4443DEB}" type="presParOf" srcId="{4D1FED5A-AB8B-44B3-8203-5326B2927253}" destId="{0BEFD84A-D31E-40BF-AAAB-1EF60193CFE2}" srcOrd="0" destOrd="0" presId="urn:microsoft.com/office/officeart/2005/8/layout/process3"/>
    <dgm:cxn modelId="{B193F948-CAA2-49CC-859D-B2B7540C2070}" type="presParOf" srcId="{7D7D1593-2D6A-4EC6-AAD1-8A3EFD31649A}" destId="{0EBD84AB-A7D8-46D9-9E8B-5EBAF7279F47}" srcOrd="4" destOrd="0" presId="urn:microsoft.com/office/officeart/2005/8/layout/process3"/>
    <dgm:cxn modelId="{6BC75B90-B486-47BD-B1D1-F744967A5291}" type="presParOf" srcId="{0EBD84AB-A7D8-46D9-9E8B-5EBAF7279F47}" destId="{924CD80A-18CB-43E8-8B1B-F31D49B1EB1D}" srcOrd="0" destOrd="0" presId="urn:microsoft.com/office/officeart/2005/8/layout/process3"/>
    <dgm:cxn modelId="{E95856A1-04AF-498A-ACCE-43819D1913E0}" type="presParOf" srcId="{0EBD84AB-A7D8-46D9-9E8B-5EBAF7279F47}" destId="{1EDAF776-08FF-4536-9C86-E9E35107ECA4}" srcOrd="1" destOrd="0" presId="urn:microsoft.com/office/officeart/2005/8/layout/process3"/>
    <dgm:cxn modelId="{8F4A70D4-6B8B-436A-B033-96F9431F7B3A}" type="presParOf" srcId="{0EBD84AB-A7D8-46D9-9E8B-5EBAF7279F47}" destId="{051194BD-5587-4F5F-800B-801DCBA31274}" srcOrd="2" destOrd="0" presId="urn:microsoft.com/office/officeart/2005/8/layout/process3"/>
    <dgm:cxn modelId="{1BCD470B-B8D2-4B7C-882D-0E798F3BEC02}" type="presParOf" srcId="{7D7D1593-2D6A-4EC6-AAD1-8A3EFD31649A}" destId="{473440FE-4110-41AF-B67B-A2924793B2F5}" srcOrd="5" destOrd="0" presId="urn:microsoft.com/office/officeart/2005/8/layout/process3"/>
    <dgm:cxn modelId="{DC1DF56C-91CB-466D-A1D6-4AC74BAD9B03}" type="presParOf" srcId="{473440FE-4110-41AF-B67B-A2924793B2F5}" destId="{50DAB83C-2389-43B8-AD69-209209C2483C}" srcOrd="0" destOrd="0" presId="urn:microsoft.com/office/officeart/2005/8/layout/process3"/>
    <dgm:cxn modelId="{267BC78A-F622-43C9-A91F-BC7005951868}" type="presParOf" srcId="{7D7D1593-2D6A-4EC6-AAD1-8A3EFD31649A}" destId="{9C217232-764B-4BD2-A6CB-912E67CC7415}" srcOrd="6" destOrd="0" presId="urn:microsoft.com/office/officeart/2005/8/layout/process3"/>
    <dgm:cxn modelId="{E418A0D2-6260-4163-AF5B-40591670BEC1}" type="presParOf" srcId="{9C217232-764B-4BD2-A6CB-912E67CC7415}" destId="{B1406A55-D24C-4A60-98EB-8B5DB6E9EADA}" srcOrd="0" destOrd="0" presId="urn:microsoft.com/office/officeart/2005/8/layout/process3"/>
    <dgm:cxn modelId="{8DC730B0-626E-477A-9C13-C09A73C0BE32}" type="presParOf" srcId="{9C217232-764B-4BD2-A6CB-912E67CC7415}" destId="{2352447B-93A9-48C0-89EE-2FD52982CFD0}" srcOrd="1" destOrd="0" presId="urn:microsoft.com/office/officeart/2005/8/layout/process3"/>
    <dgm:cxn modelId="{B53A4B4E-EA48-49F3-BA2A-F83DB600BC4E}" type="presParOf" srcId="{9C217232-764B-4BD2-A6CB-912E67CC7415}" destId="{6FDAF446-6758-42C6-AB82-64F8EA8CC72F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F2C304F-9981-4198-AFB2-337ACBDFB093}">
      <dsp:nvSpPr>
        <dsp:cNvPr id="0" name=""/>
        <dsp:cNvSpPr/>
      </dsp:nvSpPr>
      <dsp:spPr>
        <a:xfrm>
          <a:off x="2860" y="564566"/>
          <a:ext cx="1967210" cy="196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Assistência Pré-natal adequada</a:t>
          </a:r>
          <a:endParaRPr lang="pt-BR" sz="1600" kern="1200" dirty="0"/>
        </a:p>
      </dsp:txBody>
      <dsp:txXfrm>
        <a:off x="2860" y="564566"/>
        <a:ext cx="1967210" cy="1967210"/>
      </dsp:txXfrm>
    </dsp:sp>
    <dsp:sp modelId="{C4559D21-249B-4FF5-99E3-9F4A99B5FCF3}">
      <dsp:nvSpPr>
        <dsp:cNvPr id="0" name=""/>
        <dsp:cNvSpPr/>
      </dsp:nvSpPr>
      <dsp:spPr>
        <a:xfrm>
          <a:off x="2129808" y="977680"/>
          <a:ext cx="1140982" cy="1140982"/>
        </a:xfrm>
        <a:prstGeom prst="mathEqual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300" kern="1200"/>
        </a:p>
      </dsp:txBody>
      <dsp:txXfrm>
        <a:off x="2129808" y="977680"/>
        <a:ext cx="1140982" cy="1140982"/>
      </dsp:txXfrm>
    </dsp:sp>
    <dsp:sp modelId="{370B69B1-AEDF-43D2-A65F-8558D6396A4C}">
      <dsp:nvSpPr>
        <dsp:cNvPr id="0" name=""/>
        <dsp:cNvSpPr/>
      </dsp:nvSpPr>
      <dsp:spPr>
        <a:xfrm>
          <a:off x="3430528" y="564566"/>
          <a:ext cx="1967210" cy="196721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600" kern="1200" dirty="0" smtClean="0"/>
            <a:t>Redução das principais causas de mortalidade materna e  neonatal</a:t>
          </a:r>
          <a:endParaRPr lang="pt-BR" sz="1600" kern="1200" dirty="0"/>
        </a:p>
      </dsp:txBody>
      <dsp:txXfrm>
        <a:off x="3430528" y="564566"/>
        <a:ext cx="1967210" cy="196721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8D00EB-0629-4590-A92D-1CD7C9D3CBB7}">
      <dsp:nvSpPr>
        <dsp:cNvPr id="0" name=""/>
        <dsp:cNvSpPr/>
      </dsp:nvSpPr>
      <dsp:spPr>
        <a:xfrm>
          <a:off x="979" y="1368224"/>
          <a:ext cx="123089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Mês 01</a:t>
          </a:r>
          <a:endParaRPr lang="pt-BR" sz="1500" kern="1200" dirty="0"/>
        </a:p>
      </dsp:txBody>
      <dsp:txXfrm>
        <a:off x="979" y="1368224"/>
        <a:ext cx="1230892" cy="432000"/>
      </dsp:txXfrm>
    </dsp:sp>
    <dsp:sp modelId="{1BF1ACCA-04C1-4A53-96C9-EE8E8A9CE944}">
      <dsp:nvSpPr>
        <dsp:cNvPr id="0" name=""/>
        <dsp:cNvSpPr/>
      </dsp:nvSpPr>
      <dsp:spPr>
        <a:xfrm>
          <a:off x="253089" y="1800224"/>
          <a:ext cx="123089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28 gestantes</a:t>
          </a:r>
          <a:endParaRPr lang="pt-BR" sz="1500" kern="1200" dirty="0"/>
        </a:p>
      </dsp:txBody>
      <dsp:txXfrm>
        <a:off x="253089" y="1800224"/>
        <a:ext cx="1230892" cy="864000"/>
      </dsp:txXfrm>
    </dsp:sp>
    <dsp:sp modelId="{292C3070-F96F-44B7-9AB5-4390D260002E}">
      <dsp:nvSpPr>
        <dsp:cNvPr id="0" name=""/>
        <dsp:cNvSpPr/>
      </dsp:nvSpPr>
      <dsp:spPr>
        <a:xfrm>
          <a:off x="1418470" y="1430995"/>
          <a:ext cx="395589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>
        <a:off x="1418470" y="1430995"/>
        <a:ext cx="395589" cy="306456"/>
      </dsp:txXfrm>
    </dsp:sp>
    <dsp:sp modelId="{2F3B364F-443E-4F27-884F-E57B05200970}">
      <dsp:nvSpPr>
        <dsp:cNvPr id="0" name=""/>
        <dsp:cNvSpPr/>
      </dsp:nvSpPr>
      <dsp:spPr>
        <a:xfrm>
          <a:off x="1978266" y="1368224"/>
          <a:ext cx="123089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Mês 02</a:t>
          </a:r>
          <a:endParaRPr lang="pt-BR" sz="1500" kern="1200" dirty="0"/>
        </a:p>
      </dsp:txBody>
      <dsp:txXfrm>
        <a:off x="1978266" y="1368224"/>
        <a:ext cx="1230892" cy="432000"/>
      </dsp:txXfrm>
    </dsp:sp>
    <dsp:sp modelId="{9EE6B9DE-A02D-485C-9E32-18C6B13BC99F}">
      <dsp:nvSpPr>
        <dsp:cNvPr id="0" name=""/>
        <dsp:cNvSpPr/>
      </dsp:nvSpPr>
      <dsp:spPr>
        <a:xfrm>
          <a:off x="2230377" y="1800224"/>
          <a:ext cx="123089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32 gestantes</a:t>
          </a:r>
          <a:endParaRPr lang="pt-BR" sz="1500" kern="1200" dirty="0"/>
        </a:p>
      </dsp:txBody>
      <dsp:txXfrm>
        <a:off x="2230377" y="1800224"/>
        <a:ext cx="1230892" cy="864000"/>
      </dsp:txXfrm>
    </dsp:sp>
    <dsp:sp modelId="{4D1FED5A-AB8B-44B3-8203-5326B2927253}">
      <dsp:nvSpPr>
        <dsp:cNvPr id="0" name=""/>
        <dsp:cNvSpPr/>
      </dsp:nvSpPr>
      <dsp:spPr>
        <a:xfrm rot="21578860">
          <a:off x="3392206" y="1424892"/>
          <a:ext cx="388074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21578860">
        <a:off x="3392206" y="1424892"/>
        <a:ext cx="388074" cy="306456"/>
      </dsp:txXfrm>
    </dsp:sp>
    <dsp:sp modelId="{1EDAF776-08FF-4536-9C86-E9E35107ECA4}">
      <dsp:nvSpPr>
        <dsp:cNvPr id="0" name=""/>
        <dsp:cNvSpPr/>
      </dsp:nvSpPr>
      <dsp:spPr>
        <a:xfrm>
          <a:off x="3941362" y="1356151"/>
          <a:ext cx="123089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Mês 03</a:t>
          </a:r>
          <a:endParaRPr lang="pt-BR" sz="1500" kern="1200" dirty="0"/>
        </a:p>
      </dsp:txBody>
      <dsp:txXfrm>
        <a:off x="3941362" y="1356151"/>
        <a:ext cx="1230892" cy="432000"/>
      </dsp:txXfrm>
    </dsp:sp>
    <dsp:sp modelId="{051194BD-5587-4F5F-800B-801DCBA31274}">
      <dsp:nvSpPr>
        <dsp:cNvPr id="0" name=""/>
        <dsp:cNvSpPr/>
      </dsp:nvSpPr>
      <dsp:spPr>
        <a:xfrm>
          <a:off x="4207664" y="1800224"/>
          <a:ext cx="123089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43 gestantes</a:t>
          </a:r>
          <a:endParaRPr lang="pt-BR" sz="1500" kern="1200" dirty="0"/>
        </a:p>
      </dsp:txBody>
      <dsp:txXfrm>
        <a:off x="4207664" y="1800224"/>
        <a:ext cx="1230892" cy="864000"/>
      </dsp:txXfrm>
    </dsp:sp>
    <dsp:sp modelId="{473440FE-4110-41AF-B67B-A2924793B2F5}">
      <dsp:nvSpPr>
        <dsp:cNvPr id="0" name=""/>
        <dsp:cNvSpPr/>
      </dsp:nvSpPr>
      <dsp:spPr>
        <a:xfrm rot="20839">
          <a:off x="5362397" y="1425028"/>
          <a:ext cx="403118" cy="3064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200" kern="1200"/>
        </a:p>
      </dsp:txBody>
      <dsp:txXfrm rot="20839">
        <a:off x="5362397" y="1425028"/>
        <a:ext cx="403118" cy="306456"/>
      </dsp:txXfrm>
    </dsp:sp>
    <dsp:sp modelId="{2352447B-93A9-48C0-89EE-2FD52982CFD0}">
      <dsp:nvSpPr>
        <dsp:cNvPr id="0" name=""/>
        <dsp:cNvSpPr/>
      </dsp:nvSpPr>
      <dsp:spPr>
        <a:xfrm>
          <a:off x="5932841" y="1368224"/>
          <a:ext cx="1230892" cy="648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 smtClean="0"/>
            <a:t>Mês 04</a:t>
          </a:r>
          <a:endParaRPr lang="pt-BR" sz="1500" kern="1200" dirty="0"/>
        </a:p>
      </dsp:txBody>
      <dsp:txXfrm>
        <a:off x="5932841" y="1368224"/>
        <a:ext cx="1230892" cy="432000"/>
      </dsp:txXfrm>
    </dsp:sp>
    <dsp:sp modelId="{6FDAF446-6758-42C6-AB82-64F8EA8CC72F}">
      <dsp:nvSpPr>
        <dsp:cNvPr id="0" name=""/>
        <dsp:cNvSpPr/>
      </dsp:nvSpPr>
      <dsp:spPr>
        <a:xfrm>
          <a:off x="6184952" y="1800224"/>
          <a:ext cx="1230892" cy="864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500" kern="1200" dirty="0" smtClean="0"/>
            <a:t>41 gestantes</a:t>
          </a:r>
          <a:endParaRPr lang="pt-BR" sz="1500" kern="1200" dirty="0"/>
        </a:p>
      </dsp:txBody>
      <dsp:txXfrm>
        <a:off x="6184952" y="1800224"/>
        <a:ext cx="1230892" cy="864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57C5D5-2DA0-426B-BFE1-DE6B912D8B19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0DF02-11EB-4349-AEA5-E716BE700275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assistência pré-natal adequada</a:t>
            </a:r>
            <a:r>
              <a:rPr lang="pt-BR" sz="1200" baseline="0" dirty="0" smtClean="0"/>
              <a:t> </a:t>
            </a:r>
            <a:r>
              <a:rPr lang="pt-BR" sz="1200" dirty="0" smtClean="0"/>
              <a:t>têm o potencial de diminuir as principais causas de mortalidade materna e neonatal</a:t>
            </a:r>
            <a:endParaRPr lang="pt-BR" dirty="0" smtClean="0"/>
          </a:p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estado da saúde bucal apresentado durante a gestação tem relação com a saúde geral da gestante e pode influenciar na saúde geral e bucal do bebê.</a:t>
            </a:r>
          </a:p>
          <a:p>
            <a:pPr>
              <a:buFontTx/>
              <a:buChar char="-"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alterações que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ocorrem durante a gestação favorecem o aparecimento de doenças bucais, como a carie e doença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periodontal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>
              <a:buFontTx/>
              <a:buChar char="-"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alterações inflamatórias relacionadas a doença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periodontal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podem estar relacionados a partos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pré-maturos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 baixo peso ao nascer.</a:t>
            </a:r>
          </a:p>
          <a:p>
            <a:pPr>
              <a:buFontTx/>
              <a:buNone/>
            </a:pP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Apesar do bom desempenho do programa de pré-natal da Unidade, ele encontrava-se descoberto de ações da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saude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bucal, tanto curativas quanto de prevenção.</a:t>
            </a:r>
            <a:endParaRPr lang="pt-B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Entretanto, é correto relatar que eu não realizei total controle das faltas às consultas médicas e de enfermagem, tendo sido solicitado à enfermeira que executasse essa ação de acompanhar as faltosas e organizar as buscas ativas e ela afirmou realizar este trabalho como rotina desde antes da intervenção.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 primeiro mês não foram computadas faltas, talvez por falhas no monitoramento, talvez porque estávamos apenas iniciando os atendimentos odontológicos, com um pequeno público participante. No segundo mês 100% de cobertura (2 buscas). No terceiro mês deixamos de fazer uma busca ativa, totalizando 89% (8 buscas para 9 faltantes). E finalizamos o quarto mês de intervenção com 100% (7 buscas). Considerei esta ação de difícil execução, uma vez que não possuía controle sobre o trabalho das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ACSs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sobre o resultado das buscas solicitadas. Para controlar melhor esta questão, passei a anotar os telefones de contato das gestantes, e telefonar no mesmo dia da consulta para confirmá-la. Senti que esta ação reduziu o número de faltas, que poderia ser bem maior. Também me responsabilizei em ligar para as faltosas visando reagendar as consultas, mas quando não conseguir contato, solicitava a busca ativa para a ACS responsável. Acredito que ainda é preciso melhorar esta questão, reorganizando o papel das ACS e principalmente o retorno delas quanto ao sucesso da busca.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14</a:t>
            </a:fld>
            <a:endParaRPr lang="pt-B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Apesar de termos sido esclarecidos durante a correção do Trabalho de Conclusão de Curso de que as metas de qualidade sempre devem almejar 100% da população assistida, as mantivemos conforme estabelecido no Projeto de Intervenção para manter a fidedignidade do trabalho desenvolvido.  Antes de receber esta orientação, optamos por adequá-las à realidade da Unidade, aproximando-as do que realmente acreditávamos ser possível alcançar. Esta ação exigiu discussão entre os membros da equipe, uma vez que uma médica participante não concordava com a realização de um exame ginecológico por trimestre, sendo então acordado que seria considerado em dia aquele exame realizado pelo menos no último ano de vida. Essa discussão chamou a atenção para este indicador que até então não era monitorado e ele passou a ser questionado como rotina nas consultas de pré-natal. Mas acredito que ainda possamos melhorá-lo, aproximando seu valor de 100%.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15</a:t>
            </a:fld>
            <a:endParaRPr lang="pt-B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não conseguimos alcançar a meta estabelecida, tendo atingido os mesmos números do exame ginecológico (76% de cobertura – 31 gestantes) já que são realizados numa mesma consulta. Tal situação se explica pelas diferentes condutas adotadas por diferentes profissionais. A enfermeira que trabalhava em nossa Unidade na época que traçamos as metas realizava o exame de mamas em todas primeiras consultas de pré-natal, assim, não seria difícil atingir a meta de 90%. Mas a sua sucessora não possui esta mesma conduta, deixando para a consulta de realização do exame ginecológico também o exame de mamas. Acredito que esta ação deva melhorar, mas para isso depende de mudanças de conduta profissional.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Tais dados revelam a importância de uma ação ser bem estabelecida e executada como rotina. Tanto enfermeiras quanto médicos sempre questionam o uso do ácido fólico e sulfato ferroso e quando não realizado, prescrevem a suplementação.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sendo esta mais uma ação fortemente estabelecida como rotina nas consultas médicas e principalmente de enfermagem. Mais uma vez observamos a importância de ações realizadas de forma programática.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 êxito de mais este indicador está relacionado ao adequado acompanhamento, cobrança e preenchimento do cartão vacinal da gestante por toda equipe. Também observamos melhorias crescentes no indicador o que pode estar relacionado à implantação da ficha-espelho e o constante preenchimento de itens que poderiam ser esquecidos sem ela.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Uma informação importante em relação à avaliação de saúde bucal é que ela foi realizada apenas nas gestantes que realizavam a primeira consulta odontológica, desta forma estes indicadores apresentam o mesmo valor. Hoje percebo que poderíamos ter realizado mais avaliações em saúde bucal, sem horário marcado, convidando as gestantes que estivessem aguardando consulta médica, o que traria melhores indicadores e talvez maior adesão das gestantes ao pré-natal odontológico. Mas estas serão mudanças a serem implementadas na continuidade dos trabalhos. Mesmo com tais condutas, conseguimos atingir e até mesmo ultrapassar o esperado (50%), atingindo 54% de cobertura de avaliações em saúde bucal.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 fato é possível, pois o número de partos mensais é pequeno e as gestantes têm costume de retornar a Unidade logo após o parto para agendar o teste do pezinho e realizar as primeiras vacinas da criança (quando a criança pesa mais que 2,5 kg). Quando isso não acontece ou a consulta não é possível neste momento, a equipe realiza a consulta puerperal numa visita domiciliar, tomando cuidado para não perder as datas preconizadas.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21</a:t>
            </a:fld>
            <a:endParaRPr lang="pt-B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Atingir esta meta não foi fácil e exigiu constante desenvolvimento de ações, pois as gestantes apresentam particularidades fisiológicas e até mesmo compromissos que o cirurgião-dentista deve estar preparado para enfrentar. Precisamos aguardar o melhor momento para realizar o tratamento (terceiro trimestre), precisamos dispensá-las nos dias em que não estão se sentindo bem, precisamos nos adaptar aos compromissos com exames e consultas médicas, precisamos avançar com calma nas intervenções terapêuticas e buscar deixá-las tranquilas com o tratamento. Outro agravante é a grave condição de saúde bucal que muitas gestantes iniciam o tratamento, necessitando de várias consultas de retorno. Enfim, muitos são os fatos que retardam a conclusão do tratamento, mas com paciência e disponibilidade de horários semanais foi possível superar a meta estabelecida (40%) e atingir 50% de conclusões.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22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Localizada na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3</a:t>
            </a:fld>
            <a:endParaRPr lang="pt-B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Entretanto, a partir do segundo mês, a equipe sofreu muitas alterações no quadro profissional, o que descontinuou o desenvolvimento de algumas atividades pactuadas para a intervenção, dentre elas, o correto preenchimento das fichas espelho, que muitas vezes foi ignorado. Diante desta situação, eu continuei solicitando aos profissionais maior atenção no preenchimento das fichas e passei a atualizar os dados durante as consultas odontológicas. Diante de tais fatos finalizamos a intervenção com 42% de preenchimento correto de fichas-espelho.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23</a:t>
            </a:fld>
            <a:endParaRPr lang="pt-B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Essa é mais uma ação bem estabelecida na Unidade e que possui conduta padronizada. Todas gestantes recebem a classificação de risco durante as primeiras consultas do pré-natal, sendo reavaliadas a cada trimestre e aquelas que apresentam alto risco são encaminhadas ao serviço especializado, mantendo vínculo e acesso à unidade de referência para atendimento ambulatorial.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24</a:t>
            </a:fld>
            <a:endParaRPr lang="pt-B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dirty="0" smtClean="0"/>
              <a:t>Não conseguimos atingir o esperado, uma vez que esta ação não foi desenvolvida como planejado.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25</a:t>
            </a:fld>
            <a:endParaRPr lang="pt-B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 fato só foi possível graças ao envolvimento de toda equipe nas atividades de educação em saúde voltadas para o grupo de gestantes. Mesmo sem as melhores condições físicas, enfermeiras, dentista e técnicos se revezavam semanalmente para realizar palestras com diversos temas na recepção da Unidade, antes do início das consultas de pré-natal. Também, durante a primeira consulta, que é realizada pela enfermeira, as gestantes recebem diversas orientações sobre a gestação, tem espaço para dissipar suas dúvidas, são solicitados os exames de rotina, o histórico pregresso de gestações e vida familiar, encaminhamento a serviços especializados e o que mais for necessário. Assim, mesmo que em diferentes momentos as gestantes estão sempre recebendo algum tipo de educação em saúde.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melhoria dos registros permitiu melhor monitoramento do pré-natal, trazendo para a equipe maior controle sobre os exames, consultas, vacinas, medicações e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intercorrencias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cada gestante.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28</a:t>
            </a:fld>
            <a:endParaRPr lang="pt-B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31</a:t>
            </a:fld>
            <a:endParaRPr lang="pt-B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Plenamente estabelecido:</a:t>
            </a:r>
            <a:r>
              <a:rPr lang="pt-BR" baseline="0" dirty="0" smtClean="0"/>
              <a:t> divulgação do programa para a comunidade e equipe; </a:t>
            </a:r>
            <a:r>
              <a:rPr lang="pt-BR" baseline="0" dirty="0" err="1" smtClean="0"/>
              <a:t>atencimento</a:t>
            </a:r>
            <a:r>
              <a:rPr lang="pt-BR" baseline="0" dirty="0" smtClean="0"/>
              <a:t> odontológico; atividades de educação em saúde.</a:t>
            </a:r>
            <a:endParaRPr lang="pt-BR" baseline="0" smtClean="0"/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32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dirty="0" smtClean="0"/>
              <a:t>A Equipe é composta por 1 médica, 1 enfermeira, 1 cirurgiã-dentista, 1 técnica de saúde bucal (TSB), 1 auxiliar de saúde bucal (ASB), 3 técnicas de enfermagem, 1 agente administrativo, 11 ACS e 1 auxiliar de serviços gerais.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Especificar</a:t>
            </a:r>
            <a:r>
              <a:rPr lang="pt-BR" baseline="0" dirty="0" smtClean="0"/>
              <a:t> os </a:t>
            </a:r>
            <a:r>
              <a:rPr lang="pt-BR" dirty="0" smtClean="0"/>
              <a:t>tratamentos</a:t>
            </a:r>
            <a:r>
              <a:rPr lang="pt-BR" baseline="0" dirty="0" smtClean="0"/>
              <a:t> odontológicos realizados: todos atendimentos da atenção básica quanto serviços especializados.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pacientes que encerraram sua participação por um dos seguintes motivos: aborto, parto seguido de consulta puerperal ou mudança da área de abrangência da Unidade eram removidas da análise de dados do mês seguinte.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9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Foi possível atingir este indicador com facilidade, pois a Unidade atende quase todas gestantes da área, uma vez que a população apresenta nível socioeconômico baixo e depende quase que exclusivamente dos serviços do SUS. É importante lembrar que este indicador está diretamente relacionado ao número de gestantes da área, que é variável ao longo dos meses e que tendo sido considerado um valor estimado de gestantes no cálculo, a cobertura pode ser ainda maior, se considerássemos o valor real de gestantes.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10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Tal condição foi influenciada pelas constantes cobranças da coordenadora da Unidade, o trabalho focado e pontual das </a:t>
            </a:r>
            <a:r>
              <a:rPr lang="pt-B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ACSs</a:t>
            </a:r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realizando visitas e facilitando o acesso das possíveis gestantes na Unidade e também a organização dos demais profissionais em realizar um rápido agendamento de consultas e exames quando da suspeita de gravidez.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Apesar de satisfatório, este valor poderia ser maior caso a equipe de enfermagem/medicina tivesse participado mais ativamente e desde o início nos encaminhamentos ao consultório odontológico. Também acrescentaria ações mais incisivas de associação do pré-natal à consulta odontológica já que deixando esta escolha livre às gestantes, a adesão foi lenta. A participação ativa da equipe de odontologia, o cuidado nos atendimentos e orientações, a constante divulgação e convites e os encaminhamentos pelo médico e enfermeira foram ações que facilitaram a conquista eficiente deste indicador.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80DF02-11EB-4349-AEA5-E716BE700275}" type="slidenum">
              <a:rPr lang="pt-BR" smtClean="0"/>
              <a:pPr/>
              <a:t>12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2C1C30-ACBD-44B5-A61D-B46992A2B131}" type="datetimeFigureOut">
              <a:rPr lang="pt-BR" smtClean="0"/>
              <a:pPr/>
              <a:t>21/05/2014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78207-8F0E-4742-AD7B-17AD35B7BCC9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chart" Target="../charts/chart8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6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463031"/>
            <a:ext cx="8208912" cy="1470025"/>
          </a:xfrm>
        </p:spPr>
        <p:txBody>
          <a:bodyPr>
            <a:noAutofit/>
          </a:bodyPr>
          <a:lstStyle/>
          <a:p>
            <a:r>
              <a:rPr lang="pt-BR" sz="3200" b="1" dirty="0" smtClean="0"/>
              <a:t>Melhoria da Atenção ao Pré-Natal e Puerpério da ESF II de Primavera do Leste /MT</a:t>
            </a:r>
            <a:r>
              <a:rPr lang="pt-BR" sz="3000" dirty="0"/>
              <a:t/>
            </a:r>
            <a:br>
              <a:rPr lang="pt-BR" sz="3000" dirty="0"/>
            </a:br>
            <a:endParaRPr lang="pt-BR" sz="3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059632" y="354860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Aluna: Juline Danielli</a:t>
            </a:r>
          </a:p>
          <a:p>
            <a:pPr algn="r"/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Orientadora: </a:t>
            </a:r>
            <a:r>
              <a:rPr lang="pt-BR" sz="2400" dirty="0" err="1" smtClean="0">
                <a:solidFill>
                  <a:schemeClr val="accent6">
                    <a:lumMod val="75000"/>
                  </a:schemeClr>
                </a:solidFill>
              </a:rPr>
              <a:t>Mariane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6">
                    <a:lumMod val="75000"/>
                  </a:schemeClr>
                </a:solidFill>
              </a:rPr>
              <a:t>Baltassare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err="1" smtClean="0">
                <a:solidFill>
                  <a:schemeClr val="accent6">
                    <a:lumMod val="75000"/>
                  </a:schemeClr>
                </a:solidFill>
              </a:rPr>
              <a:t>Laroque</a:t>
            </a:r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  <a:p>
            <a:pPr algn="r"/>
            <a:endParaRPr lang="pt-BR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268" name="AutoShape 4" descr="data:image/jpeg;base64,/9j/4AAQSkZJRgABAQAAAQABAAD/2wCEAAkGBxEREhQSEhQVFhUWFhcYFRYUGBkWGBgVFBwXGhUfFRgYKCogGh0mHRoaIjEiJSorLi4uFx8zODMsNygtLisBCgoKDA0NFAwPFCwcFBksLCwsLCwsKywsKzc3NzcrLCsrLCssKywrKyssNysrLDcrKysrKys3KysrLCsrKysrLP/AABEIAJIBWAMBIgACEQEDEQH/xAAcAAABBAMBAAAAAAAAAAAAAAAABAUGBwIDCAH/xABMEAACAQIDAwcGCQoDCAMAAAABAgMAEQQSIQUGMQcTFkFRYZEiUnFzgaEUFyMyNDVCk7IzU1RygpKxwtHSlMHTFWJjZHSDorMkQ+H/xAAVAQEBAAAAAAAAAAAAAAAAAAAAAf/EABcRAQEBAQAAAAAAAAAAAAAAAAABIRH/2gAMAwEAAhEDEQA/ALxooooCivCai29+/WE2eLSNmkI8mJLFz2E9SjvPsvQSksBSXF7SiiF5HVR2swUeJqjpt/cftKdYI5kwiObLluW7gZOOY9VstSbZvJPBJ8piZpp3PElso/zb/wAqCZS787OXQ4vD+yRT/A1twu+OAkNkxMBPYJEv4XvTLDyW7MUW5i/pkkJ97VrxXJRsx+ETKe1ZJP4Eke6gmsWLRhcEWreGBqn9rcnsmz0efCY+SBUBZhIfJsO0pYeKtTZu1ytTRkLi1zr+cQWYfrJwb2W9BoL0opp2Jt6DFRiSJ1dT1jt7COIPcadgaAooooCiiigKKKKAooooCiiigKKKKAooooCiiigKKKKAooooCiiigKKKKAooooCiiigKKKKAooooCvCa9qIcpO9XwDDfJ6zynJCvHyutrdYHvJA66Bq3+34kjkGBwI5zFPoSNRED7s1tddANT2Um3X3GiwobF4xudnsZHkfyglhdit+JHnHX0cK3cnG64w6GaY5sRL5UjNqRm1y39OpPWfZWzle2qUwi4SL8pinEQA8y4z+w3C/t0EK3j3ew+0FfHbKJJDHnIgrIWYWYtGpsQ+oNuvq14zDkv3y+FR8zKfl4xZ76Fl4BrdvUR1H0io/ufD/s3ab4Mn5OeJHjJ63QG/tNpPAU/wC+G5jmRdobPsmKQ5mTgsw6weoMRp39etiCrIVr0FqrXae+0jYaBcMCmLnN0hkBDLzJZpg4I0B5tkB676doN5N8eciSGPMA8PP4l1uDFhspa1+p3tkHXqTREf5T9uvjW5pZFiwcbeVI5Py0q8ebVbtIqnsFr310FId1Nq7LwkTB45pA4tLM0BKMOzrsvdWPJ9sYbSxL4nEKCkZCxx/YBHzVC8MqLbTvq7YsDGFy2FrcOrwoql3wgwxOP2LKJIhrNh7k2XifJPlW7jqOq40qzdy97IsfCHQ2I0dDxRuw9o7D11XnKXscbLxEOOwVow7FJEXRC9sw8kdTANcdqgjXWkWJlODeHa2EB5ia3wiIdRbj3cb+hh2NQXyDRTbsTaSTxJIhDKyhlI6wdRTlRBXhNe1i/Cgg03KtsxSRzr6Eg/JSdXHqqZYDGLKgdeDAEeg6iuTcX85/1m/ia6d3Q+jxerT8IoH6k20cakETzSGyRqzsbE2VQSdBqdBSmmLfr6vxf/TzfgagYoeVPZrsqLIxLMFHycg1YgDq7TUj21vBBhIDiJ2KxgqCQC2rGw0XXjXMOy/y0PrY/wAS1dfKr9Uv6yH8YopZ8bGzfzj/AHUn9KPjY2b+cf7qT+lUVsnZz4mVYY8ud72zEgaAk3IB6hUrXks2kdRzH3j/ANlBZXxsbN/OP91J/Sj42dmfnH+6k/pVb/FTtL/l/vH/ALK8PJTtL/l/vH/soLyxW3oYsM2KckRKockAk5Ta2g16xUXPKxsz84/3Un9KN8MI0Wxp0bisKg27QVBtVC4DCNNIkSWzOwVb6C57SKC+fjY2b+cf7qT+lZR8q2zCbc6w7zHIB/CqzTks2iRccx94/wDZWvFcmO00Utkje3VG+vszhaC9tk7w4bErmhlRx2qQbekdXtp1BvXJ2FxM+DmzIXilQ2I1BBHEMDxHca6D5P8AegY7Dq50ceTIvY4te3cQQR6aI27w7+4LBTGCZ2EgUNYI7CzXtqBbqNNfxsbN/OP91J/Sq35ZvrNvUxfzUz7vbm4rHIZIOayhivlsym4sepT20VcHxsbN/OP91J/Sj42Nm/nH+6k/pVb/ABU7S/5f7x/7KPip2l/y/wB4/wDZQWzsLlAwWMl5mF2L5S1ijLoLX1It1inHeXejDYBEfEMVDtlWys12sT9kG2gNVxuBuDjcHixNNzWTIy+QzMbkrbQqNND10r5eBbDYX1x/A1ES3YG/uDxshigdmYKWIKMvkggcWHaRUqU3rnrkg+nN6lvxx10HFwFBnRRRQFFFFB4xrnzfFsXtbHzNhkaRIG5pCpAAyk3ILEalgTp1Bauze7aJw2DxEw4pE5X9axy++1Q/kc2WI8EjkeVKzSE9tzlX/wAVHjQQHC7t7fTVDOv/AHx/dSrDR4vF4tirc7JgoebRnIscSbhmJOmjFj/21q2999rrgsHNPpmVbIO2RtE9591VtuXyeGfDpM+IxMTyjORE+S4b5pbTUka+2ikG82G2jDFDjcUEMuGnXK0ZGsT20awt88AeiQ1ONnbT2rIM0SYN4W8qNmeRGMbapmsCL2twpu2lyXKY3BxuLbyTYSS5kuPm5gRqL2pj3I2jjpcKuDgZYpI5GjmkaxeKPiuReBa+ZBfhkoJfsnZy/DMVLOi8+WRo3tmtC0Ua5UYgaCRZLjvBPGo5t+CSPZmKXNziAlBIRlYpG8aKAoFsuj637ON703co+wGwQjn57FMj5UPyxurIgAJuCTmCkk9t+2nzYG5TSYJ1eWbNNG1xI+cLnUZQeo2IBv23ohk3EG0Rg0OAGHuXlMnP5r3uAuXL3Dr7qdsVDvO3B4B6vIPDMKSclONfCTy7PxIKSBs6K3XpZsp6xoGB6xfsq44yCL0FC70YPai4Oc7RfOM8HNXZDZszBrBALaNTVhth43FYLDfB0d0BnDBXCr+UuLqxAOuap9yxYlsS2H2dhhnmd+ddR9lFDKvOH7IJa9/9zvF5lubsNcJho4eORbE8LsdWPtYk+2ioLyQ7SlhaXATgq8JzBWtcK3zhp2Eg/t1bimqn3vi+Cbcwk66LiEMb95Hk/wCcf7tWnhHuoojdWL8KyrF+FByNi/nP+s38TXTu6H0eL1afhFcxYv5z/rN/E107uh9Hi9Wn4RRafqYt+vq/F/8ATzfgan2mLfr6vxf/AE834GojmfZf5aH1sf4lq6+VX6pf1kP4xVKbL/LQ+tj/ABLV18qv1S/rIfxiiqt5PPrHD+l//W9dK4RRlFcv7o7Rjw2LimkuEQtewudVYDQd5q4oOVnZygDNJ901CrEyijKKr/43dm+dL901O+7W/WEx7tHAXLKuY5kK6E20Jog5T/qvFer/AJlqgd0fpuG9atX9yn/VeK9X/Mtc/bryqmMw7MQFEqkkmwA7yaK6hwKjIKUFBUewe9mBCgHEwfeJ/WjF777PjUs2Kht3OrE+gLcn2URWnLrs1Emw8ygBpFdX78mUqfZmI8K0ciWIImnTqKo3tBYf5+6mDlF3rG0sQGQERRgrHm0JzEFmI6r2GnYKmXInsdgsuIYWEhCp3rHe58Tb9mio1yyfWTepi/mqZ8iA/wDiv65vwpUN5ZfrNvUxfzVt5P8AfmHZ8LRyJIxLlroFIsQo6yOyg6AyijKKq745sL+ZxHgn91HxzYX8ziPBP7qItHKKqvl8+j4b1x/A1T/dzbS4yGOdAQrqGAa1wD22uKgHL59Hw3rj+BqCG8kH05vUt+OOuhIuArnvkg+nN6lvxx10JFwFCs6KKKAooooITyxSldlz26zEPYZEvS7cOIR4LDjzYI7+xRekfK9AX2XiLfZ5tvYsiX916Vcn+ID4LDN2wx39IUA++grDla3vjxrJh8OS8MZzOwBCu9rAL2gAnXtPdU42Pv5gUwpmLlVQKpUqQwYg5VUfaOh4aadlY7+7+4bBXijtLiPMB8lO+Qjh+qNfRxqpzicRjc02MncYdXux6i/UkCcM1r+gamin/bO8eK2wXLM2GwEZHOEXPEgLmI+c5uLKNBe5voa0bB3ngg2rNMrEYebySxBHlWU52Fr6uG6vt3qQ7G5Q9l4aNYo4pgqjQBF9/lanvpceVTZ35qb9xf7qDXyz4xJtmwSIQytMjKw1BUxyEEHsp43j2pNhNmLPDq6HDm1ibgugYEDWxBIqF79b54DaOHWAGeLK4e/NK3BWW1s4873U+7O5VcDEioVnNgBfIvULedQQ3ePfV8YFLYPm5UN4pkds8bDXTydR3Gplsnf+cYUzSRFssLEkXHy8bImVh2OXRgR1Fuyt/wAbWz/zc/7i/wB1NO8G/OCxyCKOXE4WS/kS3KID2S5G1U8O7jpQR7YW/MuGMjthedmlYvNMzsrOeoAZDlVRYBb6Wq1eTvbUuMgaeRcpaV7LqQqrYKBfuHiTVRbN3qx2zpymILygEZ0kYsSOponPUerqPd1XTunvNhsZHnha/UynRlPYw6v4HqoIry0rlOz5RxXFAD25W/kqxNmnyarrlkfPJs6EcWxIPsBRf5qsbZo8miFdYvwrKsX4UHI2L+c/6zfxNdO7ofR4vVp+EVzPtSAxzTRniksiH0ozKf4V0XyfbQWbCQODxjW/cyizD2EEeyi1K6Yt+vq/F/8ATzfgan2ovyk45YdnYosR5UTIve0gyKPE0Rzlsv8ALQ+tj/EtXXyq/VL+sh/GKpnYUJfEwIOJmj/EL+6ro5WFtsl/WQ/jFFUpsjZz4mZIY7ZnvbMbDQEm9u4VL05KdoEXBh/fb+2mfk8+scP6X/8AW9dK4QeSKChPin2j2wfvt/bUu5NtxsVgZ5JJjHZkCjIxJuDfW4FWnai1ERXlO+q8V6v+Za5vhhZ2CICzMbBRqST2CukeVD6rxfq/5lqgd0fpuG9atFj0bqY88MJP92a2R7n7RY2GEm9q5fe1hXS+BiGQaUo5peyh1Rm7PJViJGDYshE641N3buLDRR6Ln0VdOy9nJAioihVUAADQADgBSwKBWVEc88s31m3qYv5qR7pbjSbQjMiSqlnK2KFuAB4gjtpZyzfWbepi/mqZciH0V/XN+FKKYficxH6Sn3bf3UfE3iP0lPu2/uq8bUWohh3O2M2Dw0UDMGKKFLAWBt2DqqE8vv0fDevP4Gq1aqrl8+j4b1x/A1BDeSD6c3qW/HHXQkXAVz3yQfTm9S34466Ei4ChWdFFFAUUUUDZvJs/4ThZ4PzkboPSwIHvtXPmH31xcGDXBxXjZc6vJ9sAsTlXzSL2vx00txrpVhVB7/btw4faitOSmFxLGQsulm/+xSeoZrHTqfThRTPuRufLtCTM11hDeW/W7dYQ9Z7W6vTUk5Xt3BhosK8S5YkzRFReyk+Up9tmBPWbVJI+UPZWDjVIiXygBUhQ2AHYWsvvpXtHezZO0cM8Ms8YV1sRIebZSNQQHtqDYg91BQdFSCbZWAhJEuMM2tgMLH1dRZ3OXvyjXvrwbvwPrFj8MR/xs0LD0qQagYKKf22ZgItJsW0pPVhUuF72d9GHcNaP9gQNrFj8OR/xc0LD0qQaBgrw1IDs3ARaS4tpCf0aO6r3sz6MO5dad91dh4ETrLLjsO8SWZVY80zMOGdZOAHG2t/RxCa4XcBcVs2GGW6zRxjJJxKM2pU9qa2y9gFrWBqq5osZsvFFSTFMnWDdXU8COp0Pf2dRGl0YrlN2bhysYkMlzZmiUuqDXVm6x3Lc68Kbd+9rbIx2EZmniLopaIoy86HtoFU6kHQEEW9FgRRFtibYl2ttLCNIoX4OjMwFyCw6xfhclNO6r0wqWUVVnIxu+UiOJceVNbL3Rr83xNz6MtWwBRHteGvaKCi+WPdN4Z2x0akxS25232JBpc9isANfOv5wqNbnb5z7PJCjnImNzGTax6yja29FrHu410piIFdSrAEEWIIuCDxBB4iq13g5IMNKS2GdoCfsgZ479ykgj0Brd1FJhyz4fL9Hnzf9vL45r+6q+3z30xG0mGcBIlN0iU3F+F2b7R9gAvUo+JrEX+kx27ebb+GapFsDkkw0TB52acjqYBY7/qC9/QSRQRnkj3VeSUYyRbIoIhv9onQt6ALgdtz2VNeWVLbLcf8AEh/GKnGFwqxgAC1qZt+t3TtDCthxJzZLI2fLntkYN8268bdtEUJyefWOH9L/APreulsJ80VVu7HJXJhMVHiDiQ4TN5IhKXzKy/Ozm3G/Dqq1IUsAKFbKKKKCK8qH1Xi/V/zLVA7o/TcN61a6R3r2QcZhZsMHyc4uXPlzZdQfm3F+HaKrfYvJJJh8RFMcUHEbhsogK3t1X5w28DRVrYD5gpTWrDx5QBW2iCiiig555ZvrNvUxfzUbi79ps6IxtE7kuWupUDUKOv0VPN++TV9oYo4lcQI7oq5DFn+bfXNnXt7KjnxMTfpi/wCHP+pRTl8dEX6NL+8lHx0xfo0v7yU2/ExN+mL/AIc/6lHxMTfpi/4c/wCpQxKt1OUyPHT8wsLocpbMxUjySBbT0018vLXw+F9cfwNW/czk0kwOJ59sQJBkZcoiyfOKm987dnC3XT/yg7nNtKGKNZREY3z3Kc5fyStrZltx40FIbmbfXAzmZkZwUK2UgG5Knr9FWGvLPEB9Gl/eSm/4l5v0xf8ADn/Uo+Jib9MX/Dn/AFKGHL46Yv0aX95K34Dlgilljj+DyjO6pcsthnIFz40zfExN+mL/AIc/6lKdm8j8sUschxakI6PbmCL5CDa/OaXtxsaGLggkzC9eV5ho8q2r2iNtRzfndlNoYZoTYOPKifzZBwPoPA9xqR0UHNWx8DgIGlj2ksqTRNYoC2Vv1cgv38bEEEVIIdytk4jy4MaQp+yXjJHsYBh7an3KFuHHtBecSyYhRZX6mHmydo7DxHiDSS7vhJzh8Y5wsgOhdM6EdoYEad+o9FFSybYWwcJpNiWmY6WV82W/XaAC1u81nFuPsufyoMccp6i0ZI8QCPbrTnsbknwzDNJPI9xpkyouvAjiT42rTi+Rc3+TxXk/78QY+Kso91A3S7D2FhdJsS0zHSysWy99oRp7SaE3I2ZN5UGPAXjZmjYj+BHtp+2dyNwgfLTSObfYAjAPbbU++kOM5F3v8niRl7HiufFWA91A2NsTYWFOWfFNMx0sjEhe88yNPaT6K3JuBgJ/Kw+OGXsJR7eBUj2087N5HIgPl53c2+wBGB365j76j+83JnHhFMjYxFj6udTyj3DKfKPcBQZ9HtiYZhHPijK7m11byUPaeb0X9ommvYm6sONxrR4YyNhYyOckci7f7qWA4+NrnrApFuvufNj5LRXEANjMy5bgcci3N29th19lX/uzu/Fg4lijWyr4kniWPWTQOGzcGI0CgAAAAAcABwtSyiiiCiivGoC9GYVXm0NuYhcNi3EhDJjxGh08mP4RChUacMrEdutMu1t7cXB/tAM5CFpVwslheOaNFbIdLag5lvfUMOygt24rzMKrjaO3MSkk8gkbm4JsKXTS3MyxgS304Atn/Z9lN8+28XJzMglxASfEYgosAjL8xGhEQXMLWJXPfj5VBa+cUZhVW7c2vNC0AabGrH8GmlkKrGZgUeOxlGUgBQxGndWEu0toGOCSZ8Ssfwcs74RYmYS3uGlUg3HN5TZLi+buoLVzCvQwqq9rbyTkYowztkEGz3hdQunwiRw7LcW8pQOq3dSqTb02CbGLJM0yxwRyxc7kDh5DIgUsoUFSyra40udaCyr15mFVdhd4cRJg1iOJvOmKhglmiyEsrspuuhXVGHVxBrDam1sXCJoBPM+TE4ULIoj57m8QfLTgFJ0NjbrHpoLVDCvMwqLbCmkGGkZmxBazkfCQgcWXSwQWtpfxqGYTbGK/2dJiuexfO/AuczSrGIucZFbNHZbnXUX6jQW5nFGYVWeIxuITDO6y4xWMuHQHECIECSVFYx5RbUMRrfqpPtna2Lw/wmAYiV8pwbJJaPnQuIlKSILKFJsulx9ugtTOK9DCqw2jtDERwRFZMaDJikRucWLnshViRGAMtiQOOuhrRBvPiFwUrc815cRzGElm5tZFDlVZpQLKChEpsReyC9Ba1xRVc7K3nmmGzjn1eSaPEBbFXeGKUN7M6Zhbqt1VIt9cdJFgJpInKOAlmW1xmdAbXuOBNBI8woDCqv2vtPFYYYuIYiR8sEUsbsE5xGeQowBVQCCACLjjepPum8hDl2xR1AAxQjBFutObA0N+vsoJTmFGYVVew9q42WWFlkxMl5phOJI1EAiVpQpR8oJYFUAsT13rXuxtfFSYMzvLiy/wR5M0giEJfLoUyjNe+ov2Ggtm9eZhUK2ntacYHDlJMkkzYaMyWBK88VDsoOmaxNri1yNKY8di8UkePjGKmJwqiSOT5POQ8RfLJ5NmAI7AaC0cwr3MKqzeDb8+EjgRMQWexxMpmKZnhjy3jWwAuxOlhfyTSjbe2ZxKZmlxMeEEcbxy4dY3QcTIZwwLWtbgLWv160FmA0UnwUmZQe2igUUUUUBTPvBu5hsbHzc8auOo8GU9qsNVPop4ooKml3G2ls8ltm4nNHx5mfh7Ps/h9NZR7/bSw2mM2fLpxeG5H+Y/8qtYisGhU9VBW0fLDhB8+LEIewov91Yycr0LaQ4bEyHqso/yJPuqxWwKH7I8K9XBIOAFBWEm8u3cZphsIMMp+3NxHsa1v3TW/ZXJoZZBPtGZ8TJ5rEhB3W4kd2g7qs1YVHVWYFAlwWASJQqqAALAAWAA7AOFK6KKAooooCiiigjuL3OwkkxnKNmLrIyh3EbSpYK7RA5GYWGpH2R2CssZujhZYpopEzJM/OSDMb5/J1U8V+aOFSCigZm3cgInBW4xChZQSbEBcgt2eT2Ulxm5+Gkjhjs6iAWi5uR4yoy5fnIQTppUjooGHC7rwIUby2KRvGDI7SEpKys4YsTm1UceAFqRtuLhciRjnlVE5sBZ5VvHckK2VhmAuQL9WlSqigjWI3MwrrIpQgSJFGwRmWyYcloguX5tiTwrCHcfCKLFWa7o7GSR5GZo75A7OSSouSF4d1SiigjOM3KwkmfySufmy3Ns0esJJjIyEWIJOo1OnZWHQfC800Vns0iys3Oyc4ZEtlYyk57iwtrpapTRQM+y9gxwRtGrSMrEk87I8h1ABszkkCw4Dvrxt28OcL8DKnmeaEOW5vzYUKBm48Bx4080UEWG5OH5t4y07K+QnPPKxBjbMpQlrqb9YtwFe9B8LzTxESESMjOxlkMhaMgoecJzaEC1jpUoooI5ht0YECi8rZJVlXnJZJCHUFRYuTpYnThXnQ3C85zmS55x5cpJKCSRQrsEOlyPeSeJNSSigi2J3Gwj8A6fKGUc1I8dpGQRsVyEZQVGoGlLX3ahbCnCOZGiPHNI7OfKz/lCc3HhroBanyigi6bkYURyxkOeeCiR3lkeQhdVHOMSwAN7AEcTS/Yu78eFzZGlbNa/OyvLwvwzk249VPNFA3bO2PFAgjjFlBYgEk6uzO2p72NMuA3FwsClIzNk5to8jTysgRhYgKxsNOB6qldFBFYtxsKI2iPPOjKq5ZJpXC5CChTM3kMCAQy2ItSjC7oYZIZYArFZgwlLO7O+YZTmkYluGg106qkVFAxdF8MXaRkDMyIhz+UAkebKFB0Hzjw43pA24WEKqlpcgVUyc9LkZE+aHTNZh1a8Rob1LKKDVBEFFhRW2ig0YzFLEpdtAOPt0pqO8kXafA1u3n/IP+z+IVE9l4dZJVRr2Oa9tDopP+VUSXpJF2nwNHSSLtPgaj0EMUpyoHV7ErmYMCQL2NgLUc1EsUbsrsXz8GCgZCB2HtoJD0ki7T4GjpJF2nwNR7DxRMsrlXyoEsuYX8ohTdre3hWM8MZi51Mws+QqxDcRmBBAHZQSPpJF2nwNHSSLtPgaYMdgAiAgnMpCyg9TMoZbe8ekV5JHCiRlldi6ZjZwo4kaDKeygkHSSLtPgaOkkXafA0wthYkl5tg7BimU5gpAcD5wsbkX7q14mBDJzUasGzlLswN7G3AAWoJF0ki7T4GjpJF2nwNRzamGRCDGSUYNYnjdCVbh7D7az2vgViK5CSCNb8Q9gSPBlPtoJB0ki7T4GjpJF2nwNMmK2aiNAtzdzlk4aNdQwX0XI9lJ8VzKl1CPcFlBLi1wSL2y+69BI+kkXafA0dJIu0+BqP4vABYkkUknKpkB6sxIUjuuCPCsZ4ooyMyswMaNowWxYXPUdKCRdJIu0+Bo6SRdp8DUf2jh41kMUatmDBQWYEG/dYW1PbQ8UCtzbFyQbGQEWB4Gy21APfQSDpJF2nwNHSSLtPgaimKgMbsh4qbUreKFEjLK5LqSSrAWsxGgIPZ204JB0ki7T4GjpJF2nwNMSYBA7AlmTmTKtrKSALgHjbrFI53iI8hGB7WcMLegKKCU9JIu0+Bo6SRdp8DUd2RhUlcq5IAQm46jcAX7ta92dgM8uR7gKTntxGuUAftECgkPSSLtPgaOkkXafA0wJho1WVmDHJIEADBdDm4mx7KxwcMUsyIAyqxsbsGPAnQ2FqCQ9JIu0+Bo6SRdp8DUehhiluEDq4UsoZgwbKLkaAWNv4ViuDzJDl+dI7Lrw0KgfxoJH0ki7T4GjpJF2nwNR7m8PmyXfjbnLi1+3Ja+X23rU2HAh5z7XO5O62W/8aCTdJIu0+Bo6SRdp8DTBtbZ6xEFCSvA34q9gSD7DcVi2BHwgxAnKGNyeIRdWPgDQSHpJF2nwNHSSLtPgajGPgCMMt8rKrJfjlYdfeDceystn4USF75iFXNlT5zagaeN6CS9JIu0+Bo6SRdp8DUZmjjIXm8wYtlKNqe4ggDTqrdLDAjGNi5INmdSLA9dltcgenqoJB0ki7T4GjpJF2nwNR4YDK0nOE5YrXy8WLfNC37eN61SrEULJmVgR5LENmB61IA1HYaCTdJIu0+Bo6SRdp8DUaxeFymNVuS8cba+c46vbWzamDWPKUJIuyknz0Nm9h0IoJD0ki7T4GvekkXafA1F9oQBGAF7ZUOvaygn+NJqcFkYeYOLiikexPyY9FFQat5/yD/s/iFRXY8qrMjMQAM1yeGqsB7zU22lhBMhQkgG3DjoQf8AKmI7sDzm939Koa8GEgPOGRWYA5FS5uxBAuSAABet0GIPMxKkyoVL5gSRxIy9R76W9GB5ze6jowPOb3UDdFiignu6s7BLGwYMcwvowsbDurVh8WXdOdYZFOawAUaa2soAubW9tO3Rgec3uo6MDzm91EIIsesnOK6onOAksM3zx5S3uSLX00HXWE20XVIhG9rJ5QFjZszdvdanLowPOb3UdGB5ze6gasTMhxCuCLFo2J7D5Jf33rZDiUWaaa4Ni5jGvlF2IB06gCTTj0YHnN7qOjA85vdQNT4lHhZMqoVIZAubW+jjyieqx9lLPhcRkfMbqObkXveNFBX28P2aU9GB5ze6jowPOb3UU2/Cgfg5ZtVkZn7ryBrmtmOmds/y6FSWIW5uVuSBwpd0YHnN7qOjA85vdRDY+NCtER5QEISRe0XbMD36j3Vr2w6FxzbZlEaKD+qLa99O/Rgec3uo6MDzm91A07QxI+ENIhBAcMp6jax/yrKaGJ3L86AjHMVIbOL6kAAWPZe9qdOjA85vdR0YHnN7qBix2I5yRntbMbgdg4D3UqlRZI4flEXKpDBibjymPAA9Rpz6MDzm91HRgec3uoEcGMTnTlbKFgMaM2lyBoT2akmkuOdyozTK4vwBJPp4CnbowPOb3UdGB5ze6gZcBIF525teJ1HeTlsKXHGx/JsD5TvG03dzZF/E+V7KWdGB5ze6jowPOb3UCLDYjSYLIqM0gIJNrr5V+o9orHCzZcRE8kqsBe7Ak2Fjx0HbS/owPOb3UdGB5ze6imrDBIbuZFZgrBFS58pgVuSQAAATXsWLCJhyNSjuxHcSlvEA06dGB5ze6jowPOb3UQ1DDwh8xkBjvfLZs5HHLa2h6r3tWDyqcOVGh54sF7Fy2/8AynjowPOb3UdGB5ze6gQTYtDNICbxSZQSOogCzDvB916ylxaK+IkGVy7FVBvYo2rnSxtYAceulvRgec3uo6MDzm91FNOKxCSRLoqsjEBRfVG1+0SdGv41qwWXW7FGsMj62B675ddR1099GB5ze6jowPOb3UQ34nGWRcziSRXDKwucqjqLEC9zbTurXiIopHMnOqqscxUhs4vqQABY+m9OnRgec3uo6MDzm91A3NjUlaYMcgkylSdcpj0XNbqI00pPJHGiMMyu5Iy5b2UDiSTa5PC1PPRgec3uo6MDzm91AhXExiSOS4PNwJYdsirYD2E39lahikeKSMqqcHWxbVxoR5ROpH8Kc+jA85vdR0YHnN7qBux0SyMGEsY8hBYkg3VQD1U2GpJ0YHnN7q9G7A85vdQOuxPyY9FFKsHh8igUVFK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0" name="AutoShape 6" descr="data:image/jpeg;base64,/9j/4AAQSkZJRgABAQAAAQABAAD/2wCEAAkGBxEREhQSEhQVFhUWFhcYFRYUGBkWGBgVFBwXGhUfFRgYKCogGh0mHRoaIjEiJSorLi4uFx8zODMsNygtLisBCgoKDA0NFAwPFCwcFBksLCwsLCwsKywsKzc3NzcrLCsrLCssKywrKyssNysrLDcrKysrKys3KysrLCsrKysrLP/AABEIAJIBWAMBIgACEQEDEQH/xAAcAAABBAMBAAAAAAAAAAAAAAAABAUGBwIDCAH/xABMEAACAQIDAwcGCQoDCAMAAAABAgMAEQQSIQUGMQcTFkFRYZEiUnFzgaEUFyMyNDVCk7IzU1RygpKxwtHSlMHTFWJjZHSDorMkQ+H/xAAVAQEBAAAAAAAAAAAAAAAAAAAAAf/EABcRAQEBAQAAAAAAAAAAAAAAAAABIRH/2gAMAwEAAhEDEQA/ALxooooCivCai29+/WE2eLSNmkI8mJLFz2E9SjvPsvQSksBSXF7SiiF5HVR2swUeJqjpt/cftKdYI5kwiObLluW7gZOOY9VstSbZvJPBJ8piZpp3PElso/zb/wAqCZS787OXQ4vD+yRT/A1twu+OAkNkxMBPYJEv4XvTLDyW7MUW5i/pkkJ97VrxXJRsx+ETKe1ZJP4Eke6gmsWLRhcEWreGBqn9rcnsmz0efCY+SBUBZhIfJsO0pYeKtTZu1ytTRkLi1zr+cQWYfrJwb2W9BoL0opp2Jt6DFRiSJ1dT1jt7COIPcadgaAooooCiiigKKKKAooooCiiigKKKKAooooCiiigKKKKAooooCiiigKKKKAooooCiiigKKKKAooooCvCa9qIcpO9XwDDfJ6zynJCvHyutrdYHvJA66Bq3+34kjkGBwI5zFPoSNRED7s1tddANT2Um3X3GiwobF4xudnsZHkfyglhdit+JHnHX0cK3cnG64w6GaY5sRL5UjNqRm1y39OpPWfZWzle2qUwi4SL8pinEQA8y4z+w3C/t0EK3j3ew+0FfHbKJJDHnIgrIWYWYtGpsQ+oNuvq14zDkv3y+FR8zKfl4xZ76Fl4BrdvUR1H0io/ufD/s3ab4Mn5OeJHjJ63QG/tNpPAU/wC+G5jmRdobPsmKQ5mTgsw6weoMRp39etiCrIVr0FqrXae+0jYaBcMCmLnN0hkBDLzJZpg4I0B5tkB676doN5N8eciSGPMA8PP4l1uDFhspa1+p3tkHXqTREf5T9uvjW5pZFiwcbeVI5Py0q8ebVbtIqnsFr310FId1Nq7LwkTB45pA4tLM0BKMOzrsvdWPJ9sYbSxL4nEKCkZCxx/YBHzVC8MqLbTvq7YsDGFy2FrcOrwoql3wgwxOP2LKJIhrNh7k2XifJPlW7jqOq40qzdy97IsfCHQ2I0dDxRuw9o7D11XnKXscbLxEOOwVow7FJEXRC9sw8kdTANcdqgjXWkWJlODeHa2EB5ia3wiIdRbj3cb+hh2NQXyDRTbsTaSTxJIhDKyhlI6wdRTlRBXhNe1i/Cgg03KtsxSRzr6Eg/JSdXHqqZYDGLKgdeDAEeg6iuTcX85/1m/ia6d3Q+jxerT8IoH6k20cakETzSGyRqzsbE2VQSdBqdBSmmLfr6vxf/TzfgagYoeVPZrsqLIxLMFHycg1YgDq7TUj21vBBhIDiJ2KxgqCQC2rGw0XXjXMOy/y0PrY/wAS1dfKr9Uv6yH8YopZ8bGzfzj/AHUn9KPjY2b+cf7qT+lUVsnZz4mVYY8ud72zEgaAk3IB6hUrXks2kdRzH3j/ANlBZXxsbN/OP91J/Sj42dmfnH+6k/pVb/FTtL/l/vH/ALK8PJTtL/l/vH/soLyxW3oYsM2KckRKockAk5Ta2g16xUXPKxsz84/3Un9KN8MI0Wxp0bisKg27QVBtVC4DCNNIkSWzOwVb6C57SKC+fjY2b+cf7qT+lZR8q2zCbc6w7zHIB/CqzTks2iRccx94/wDZWvFcmO00Utkje3VG+vszhaC9tk7w4bErmhlRx2qQbekdXtp1BvXJ2FxM+DmzIXilQ2I1BBHEMDxHca6D5P8AegY7Dq50ceTIvY4te3cQQR6aI27w7+4LBTGCZ2EgUNYI7CzXtqBbqNNfxsbN/OP91J/Sq35ZvrNvUxfzUz7vbm4rHIZIOayhivlsym4sepT20VcHxsbN/OP91J/Sj42Nm/nH+6k/pVb/ABU7S/5f7x/7KPip2l/y/wB4/wDZQWzsLlAwWMl5mF2L5S1ijLoLX1It1inHeXejDYBEfEMVDtlWys12sT9kG2gNVxuBuDjcHixNNzWTIy+QzMbkrbQqNND10r5eBbDYX1x/A1ES3YG/uDxshigdmYKWIKMvkggcWHaRUqU3rnrkg+nN6lvxx10HFwFBnRRRQFFFFB4xrnzfFsXtbHzNhkaRIG5pCpAAyk3ILEalgTp1Bauze7aJw2DxEw4pE5X9axy++1Q/kc2WI8EjkeVKzSE9tzlX/wAVHjQQHC7t7fTVDOv/AHx/dSrDR4vF4tirc7JgoebRnIscSbhmJOmjFj/21q2999rrgsHNPpmVbIO2RtE9591VtuXyeGfDpM+IxMTyjORE+S4b5pbTUka+2ikG82G2jDFDjcUEMuGnXK0ZGsT20awt88AeiQ1ONnbT2rIM0SYN4W8qNmeRGMbapmsCL2twpu2lyXKY3BxuLbyTYSS5kuPm5gRqL2pj3I2jjpcKuDgZYpI5GjmkaxeKPiuReBa+ZBfhkoJfsnZy/DMVLOi8+WRo3tmtC0Ua5UYgaCRZLjvBPGo5t+CSPZmKXNziAlBIRlYpG8aKAoFsuj637ON703co+wGwQjn57FMj5UPyxurIgAJuCTmCkk9t+2nzYG5TSYJ1eWbNNG1xI+cLnUZQeo2IBv23ohk3EG0Rg0OAGHuXlMnP5r3uAuXL3Dr7qdsVDvO3B4B6vIPDMKSclONfCTy7PxIKSBs6K3XpZsp6xoGB6xfsq44yCL0FC70YPai4Oc7RfOM8HNXZDZszBrBALaNTVhth43FYLDfB0d0BnDBXCr+UuLqxAOuap9yxYlsS2H2dhhnmd+ddR9lFDKvOH7IJa9/9zvF5lubsNcJho4eORbE8LsdWPtYk+2ioLyQ7SlhaXATgq8JzBWtcK3zhp2Eg/t1bimqn3vi+Cbcwk66LiEMb95Hk/wCcf7tWnhHuoojdWL8KyrF+FByNi/nP+s38TXTu6H0eL1afhFcxYv5z/rN/E107uh9Hi9Wn4RRafqYt+vq/F/8ATzfgan2mLfr6vxf/AE834GojmfZf5aH1sf4lq6+VX6pf1kP4xVKbL/LQ+tj/ABLV18qv1S/rIfxiiqt5PPrHD+l//W9dK4RRlFcv7o7Rjw2LimkuEQtewudVYDQd5q4oOVnZygDNJ901CrEyijKKr/43dm+dL901O+7W/WEx7tHAXLKuY5kK6E20Jog5T/qvFer/AJlqgd0fpuG9atX9yn/VeK9X/Mtc/bryqmMw7MQFEqkkmwA7yaK6hwKjIKUFBUewe9mBCgHEwfeJ/WjF777PjUs2Kht3OrE+gLcn2URWnLrs1Emw8ygBpFdX78mUqfZmI8K0ciWIImnTqKo3tBYf5+6mDlF3rG0sQGQERRgrHm0JzEFmI6r2GnYKmXInsdgsuIYWEhCp3rHe58Tb9mio1yyfWTepi/mqZ8iA/wDiv65vwpUN5ZfrNvUxfzVt5P8AfmHZ8LRyJIxLlroFIsQo6yOyg6AyijKKq745sL+ZxHgn91HxzYX8ziPBP7qItHKKqvl8+j4b1x/A1T/dzbS4yGOdAQrqGAa1wD22uKgHL59Hw3rj+BqCG8kH05vUt+OOuhIuArnvkg+nN6lvxx10JFwFCs6KKKAooooITyxSldlz26zEPYZEvS7cOIR4LDjzYI7+xRekfK9AX2XiLfZ5tvYsiX916Vcn+ID4LDN2wx39IUA++grDla3vjxrJh8OS8MZzOwBCu9rAL2gAnXtPdU42Pv5gUwpmLlVQKpUqQwYg5VUfaOh4aadlY7+7+4bBXijtLiPMB8lO+Qjh+qNfRxqpzicRjc02MncYdXux6i/UkCcM1r+gamin/bO8eK2wXLM2GwEZHOEXPEgLmI+c5uLKNBe5voa0bB3ngg2rNMrEYebySxBHlWU52Fr6uG6vt3qQ7G5Q9l4aNYo4pgqjQBF9/lanvpceVTZ35qb9xf7qDXyz4xJtmwSIQytMjKw1BUxyEEHsp43j2pNhNmLPDq6HDm1ibgugYEDWxBIqF79b54DaOHWAGeLK4e/NK3BWW1s4873U+7O5VcDEioVnNgBfIvULedQQ3ePfV8YFLYPm5UN4pkds8bDXTydR3Gplsnf+cYUzSRFssLEkXHy8bImVh2OXRgR1Fuyt/wAbWz/zc/7i/wB1NO8G/OCxyCKOXE4WS/kS3KID2S5G1U8O7jpQR7YW/MuGMjthedmlYvNMzsrOeoAZDlVRYBb6Wq1eTvbUuMgaeRcpaV7LqQqrYKBfuHiTVRbN3qx2zpymILygEZ0kYsSOponPUerqPd1XTunvNhsZHnha/UynRlPYw6v4HqoIry0rlOz5RxXFAD25W/kqxNmnyarrlkfPJs6EcWxIPsBRf5qsbZo8miFdYvwrKsX4UHI2L+c/6zfxNdO7ofR4vVp+EVzPtSAxzTRniksiH0ozKf4V0XyfbQWbCQODxjW/cyizD2EEeyi1K6Yt+vq/F/8ATzfgan2ovyk45YdnYosR5UTIve0gyKPE0Rzlsv8ALQ+tj/EtXXyq/VL+sh/GKpnYUJfEwIOJmj/EL+6ro5WFtsl/WQ/jFFUpsjZz4mZIY7ZnvbMbDQEm9u4VL05KdoEXBh/fb+2mfk8+scP6X/8AW9dK4QeSKChPin2j2wfvt/bUu5NtxsVgZ5JJjHZkCjIxJuDfW4FWnai1ERXlO+q8V6v+Za5vhhZ2CICzMbBRqST2CukeVD6rxfq/5lqgd0fpuG9atFj0bqY88MJP92a2R7n7RY2GEm9q5fe1hXS+BiGQaUo5peyh1Rm7PJViJGDYshE641N3buLDRR6Ln0VdOy9nJAioihVUAADQADgBSwKBWVEc88s31m3qYv5qR7pbjSbQjMiSqlnK2KFuAB4gjtpZyzfWbepi/mqZciH0V/XN+FKKYficxH6Sn3bf3UfE3iP0lPu2/uq8bUWohh3O2M2Dw0UDMGKKFLAWBt2DqqE8vv0fDevP4Gq1aqrl8+j4b1x/A1BDeSD6c3qW/HHXQkXAVz3yQfTm9S34466Ei4ChWdFFFAUUUUDZvJs/4ThZ4PzkboPSwIHvtXPmH31xcGDXBxXjZc6vJ9sAsTlXzSL2vx00txrpVhVB7/btw4faitOSmFxLGQsulm/+xSeoZrHTqfThRTPuRufLtCTM11hDeW/W7dYQ9Z7W6vTUk5Xt3BhosK8S5YkzRFReyk+Up9tmBPWbVJI+UPZWDjVIiXygBUhQ2AHYWsvvpXtHezZO0cM8Ms8YV1sRIebZSNQQHtqDYg91BQdFSCbZWAhJEuMM2tgMLH1dRZ3OXvyjXvrwbvwPrFj8MR/xs0LD0qQagYKKf22ZgItJsW0pPVhUuF72d9GHcNaP9gQNrFj8OR/xc0LD0qQaBgrw1IDs3ARaS4tpCf0aO6r3sz6MO5dad91dh4ETrLLjsO8SWZVY80zMOGdZOAHG2t/RxCa4XcBcVs2GGW6zRxjJJxKM2pU9qa2y9gFrWBqq5osZsvFFSTFMnWDdXU8COp0Pf2dRGl0YrlN2bhysYkMlzZmiUuqDXVm6x3Lc68Kbd+9rbIx2EZmniLopaIoy86HtoFU6kHQEEW9FgRRFtibYl2ttLCNIoX4OjMwFyCw6xfhclNO6r0wqWUVVnIxu+UiOJceVNbL3Rr83xNz6MtWwBRHteGvaKCi+WPdN4Z2x0akxS25232JBpc9isANfOv5wqNbnb5z7PJCjnImNzGTax6yja29FrHu410piIFdSrAEEWIIuCDxBB4iq13g5IMNKS2GdoCfsgZ479ykgj0Brd1FJhyz4fL9Hnzf9vL45r+6q+3z30xG0mGcBIlN0iU3F+F2b7R9gAvUo+JrEX+kx27ebb+GapFsDkkw0TB52acjqYBY7/qC9/QSRQRnkj3VeSUYyRbIoIhv9onQt6ALgdtz2VNeWVLbLcf8AEh/GKnGFwqxgAC1qZt+t3TtDCthxJzZLI2fLntkYN8268bdtEUJyefWOH9L/APreulsJ80VVu7HJXJhMVHiDiQ4TN5IhKXzKy/Ozm3G/Dqq1IUsAKFbKKKKCK8qH1Xi/V/zLVA7o/TcN61a6R3r2QcZhZsMHyc4uXPlzZdQfm3F+HaKrfYvJJJh8RFMcUHEbhsogK3t1X5w28DRVrYD5gpTWrDx5QBW2iCiiig555ZvrNvUxfzUbi79ps6IxtE7kuWupUDUKOv0VPN++TV9oYo4lcQI7oq5DFn+bfXNnXt7KjnxMTfpi/wCHP+pRTl8dEX6NL+8lHx0xfo0v7yU2/ExN+mL/AIc/6lHxMTfpi/4c/wCpQxKt1OUyPHT8wsLocpbMxUjySBbT0018vLXw+F9cfwNW/czk0kwOJ59sQJBkZcoiyfOKm987dnC3XT/yg7nNtKGKNZREY3z3Kc5fyStrZltx40FIbmbfXAzmZkZwUK2UgG5Knr9FWGvLPEB9Gl/eSm/4l5v0xf8ADn/Uo+Jib9MX/Dn/AFKGHL46Yv0aX95K34Dlgilljj+DyjO6pcsthnIFz40zfExN+mL/AIc/6lKdm8j8sUschxakI6PbmCL5CDa/OaXtxsaGLggkzC9eV5ho8q2r2iNtRzfndlNoYZoTYOPKifzZBwPoPA9xqR0UHNWx8DgIGlj2ksqTRNYoC2Vv1cgv38bEEEVIIdytk4jy4MaQp+yXjJHsYBh7an3KFuHHtBecSyYhRZX6mHmydo7DxHiDSS7vhJzh8Y5wsgOhdM6EdoYEad+o9FFSybYWwcJpNiWmY6WV82W/XaAC1u81nFuPsufyoMccp6i0ZI8QCPbrTnsbknwzDNJPI9xpkyouvAjiT42rTi+Rc3+TxXk/78QY+Kso91A3S7D2FhdJsS0zHSysWy99oRp7SaE3I2ZN5UGPAXjZmjYj+BHtp+2dyNwgfLTSObfYAjAPbbU++kOM5F3v8niRl7HiufFWA91A2NsTYWFOWfFNMx0sjEhe88yNPaT6K3JuBgJ/Kw+OGXsJR7eBUj2087N5HIgPl53c2+wBGB365j76j+83JnHhFMjYxFj6udTyj3DKfKPcBQZ9HtiYZhHPijK7m11byUPaeb0X9ommvYm6sONxrR4YyNhYyOckci7f7qWA4+NrnrApFuvufNj5LRXEANjMy5bgcci3N29th19lX/uzu/Fg4lijWyr4kniWPWTQOGzcGI0CgAAAAAcABwtSyiiiCiivGoC9GYVXm0NuYhcNi3EhDJjxGh08mP4RChUacMrEdutMu1t7cXB/tAM5CFpVwslheOaNFbIdLag5lvfUMOygt24rzMKrjaO3MSkk8gkbm4JsKXTS3MyxgS304Atn/Z9lN8+28XJzMglxASfEYgosAjL8xGhEQXMLWJXPfj5VBa+cUZhVW7c2vNC0AabGrH8GmlkKrGZgUeOxlGUgBQxGndWEu0toGOCSZ8Ssfwcs74RYmYS3uGlUg3HN5TZLi+buoLVzCvQwqq9rbyTkYowztkEGz3hdQunwiRw7LcW8pQOq3dSqTb02CbGLJM0yxwRyxc7kDh5DIgUsoUFSyra40udaCyr15mFVdhd4cRJg1iOJvOmKhglmiyEsrspuuhXVGHVxBrDam1sXCJoBPM+TE4ULIoj57m8QfLTgFJ0NjbrHpoLVDCvMwqLbCmkGGkZmxBazkfCQgcWXSwQWtpfxqGYTbGK/2dJiuexfO/AuczSrGIucZFbNHZbnXUX6jQW5nFGYVWeIxuITDO6y4xWMuHQHECIECSVFYx5RbUMRrfqpPtna2Lw/wmAYiV8pwbJJaPnQuIlKSILKFJsulx9ugtTOK9DCqw2jtDERwRFZMaDJikRucWLnshViRGAMtiQOOuhrRBvPiFwUrc815cRzGElm5tZFDlVZpQLKChEpsReyC9Ba1xRVc7K3nmmGzjn1eSaPEBbFXeGKUN7M6Zhbqt1VIt9cdJFgJpInKOAlmW1xmdAbXuOBNBI8woDCqv2vtPFYYYuIYiR8sEUsbsE5xGeQowBVQCCACLjjepPum8hDl2xR1AAxQjBFutObA0N+vsoJTmFGYVVew9q42WWFlkxMl5phOJI1EAiVpQpR8oJYFUAsT13rXuxtfFSYMzvLiy/wR5M0giEJfLoUyjNe+ov2Ggtm9eZhUK2ntacYHDlJMkkzYaMyWBK88VDsoOmaxNri1yNKY8di8UkePjGKmJwqiSOT5POQ8RfLJ5NmAI7AaC0cwr3MKqzeDb8+EjgRMQWexxMpmKZnhjy3jWwAuxOlhfyTSjbe2ZxKZmlxMeEEcbxy4dY3QcTIZwwLWtbgLWv160FmA0UnwUmZQe2igUUUUUBTPvBu5hsbHzc8auOo8GU9qsNVPop4ooKml3G2ls8ltm4nNHx5mfh7Ps/h9NZR7/bSw2mM2fLpxeG5H+Y/8qtYisGhU9VBW0fLDhB8+LEIewov91Yycr0LaQ4bEyHqso/yJPuqxWwKH7I8K9XBIOAFBWEm8u3cZphsIMMp+3NxHsa1v3TW/ZXJoZZBPtGZ8TJ5rEhB3W4kd2g7qs1YVHVWYFAlwWASJQqqAALAAWAA7AOFK6KKAooooCiiigjuL3OwkkxnKNmLrIyh3EbSpYK7RA5GYWGpH2R2CssZujhZYpopEzJM/OSDMb5/J1U8V+aOFSCigZm3cgInBW4xChZQSbEBcgt2eT2Ulxm5+Gkjhjs6iAWi5uR4yoy5fnIQTppUjooGHC7rwIUby2KRvGDI7SEpKys4YsTm1UceAFqRtuLhciRjnlVE5sBZ5VvHckK2VhmAuQL9WlSqigjWI3MwrrIpQgSJFGwRmWyYcloguX5tiTwrCHcfCKLFWa7o7GSR5GZo75A7OSSouSF4d1SiigjOM3KwkmfySufmy3Ns0esJJjIyEWIJOo1OnZWHQfC800Vns0iys3Oyc4ZEtlYyk57iwtrpapTRQM+y9gxwRtGrSMrEk87I8h1ABszkkCw4Dvrxt28OcL8DKnmeaEOW5vzYUKBm48Bx4080UEWG5OH5t4y07K+QnPPKxBjbMpQlrqb9YtwFe9B8LzTxESESMjOxlkMhaMgoecJzaEC1jpUoooI5ht0YECi8rZJVlXnJZJCHUFRYuTpYnThXnQ3C85zmS55x5cpJKCSRQrsEOlyPeSeJNSSigi2J3Gwj8A6fKGUc1I8dpGQRsVyEZQVGoGlLX3ahbCnCOZGiPHNI7OfKz/lCc3HhroBanyigi6bkYURyxkOeeCiR3lkeQhdVHOMSwAN7AEcTS/Yu78eFzZGlbNa/OyvLwvwzk249VPNFA3bO2PFAgjjFlBYgEk6uzO2p72NMuA3FwsClIzNk5to8jTysgRhYgKxsNOB6qldFBFYtxsKI2iPPOjKq5ZJpXC5CChTM3kMCAQy2ItSjC7oYZIZYArFZgwlLO7O+YZTmkYluGg106qkVFAxdF8MXaRkDMyIhz+UAkebKFB0Hzjw43pA24WEKqlpcgVUyc9LkZE+aHTNZh1a8Rob1LKKDVBEFFhRW2ig0YzFLEpdtAOPt0pqO8kXafA1u3n/IP+z+IVE9l4dZJVRr2Oa9tDopP+VUSXpJF2nwNHSSLtPgaj0EMUpyoHV7ErmYMCQL2NgLUc1EsUbsrsXz8GCgZCB2HtoJD0ki7T4GjpJF2nwNR7DxRMsrlXyoEsuYX8ohTdre3hWM8MZi51Mws+QqxDcRmBBAHZQSPpJF2nwNHSSLtPgaYMdgAiAgnMpCyg9TMoZbe8ekV5JHCiRlldi6ZjZwo4kaDKeygkHSSLtPgaOkkXafA0wthYkl5tg7BimU5gpAcD5wsbkX7q14mBDJzUasGzlLswN7G3AAWoJF0ki7T4GjpJF2nwNRzamGRCDGSUYNYnjdCVbh7D7az2vgViK5CSCNb8Q9gSPBlPtoJB0ki7T4GjpJF2nwNMmK2aiNAtzdzlk4aNdQwX0XI9lJ8VzKl1CPcFlBLi1wSL2y+69BI+kkXafA0dJIu0+BqP4vABYkkUknKpkB6sxIUjuuCPCsZ4ooyMyswMaNowWxYXPUdKCRdJIu0+Bo6SRdp8DUf2jh41kMUatmDBQWYEG/dYW1PbQ8UCtzbFyQbGQEWB4Gy21APfQSDpJF2nwNHSSLtPgaimKgMbsh4qbUreKFEjLK5LqSSrAWsxGgIPZ204JB0ki7T4GjpJF2nwNMSYBA7AlmTmTKtrKSALgHjbrFI53iI8hGB7WcMLegKKCU9JIu0+Bo6SRdp8DUd2RhUlcq5IAQm46jcAX7ta92dgM8uR7gKTntxGuUAftECgkPSSLtPgaOkkXafA0wJho1WVmDHJIEADBdDm4mx7KxwcMUsyIAyqxsbsGPAnQ2FqCQ9JIu0+Bo6SRdp8DUehhiluEDq4UsoZgwbKLkaAWNv4ViuDzJDl+dI7Lrw0KgfxoJH0ki7T4GjpJF2nwNR7m8PmyXfjbnLi1+3Ja+X23rU2HAh5z7XO5O62W/8aCTdJIu0+Bo6SRdp8DTBtbZ6xEFCSvA34q9gSD7DcVi2BHwgxAnKGNyeIRdWPgDQSHpJF2nwNHSSLtPgajGPgCMMt8rKrJfjlYdfeDceystn4USF75iFXNlT5zagaeN6CS9JIu0+Bo6SRdp8DUZmjjIXm8wYtlKNqe4ggDTqrdLDAjGNi5INmdSLA9dltcgenqoJB0ki7T4GjpJF2nwNR4YDK0nOE5YrXy8WLfNC37eN61SrEULJmVgR5LENmB61IA1HYaCTdJIu0+Bo6SRdp8DUaxeFymNVuS8cba+c46vbWzamDWPKUJIuyknz0Nm9h0IoJD0ki7T4GvekkXafA1F9oQBGAF7ZUOvaygn+NJqcFkYeYOLiikexPyY9FFQat5/yD/s/iFRXY8qrMjMQAM1yeGqsB7zU22lhBMhQkgG3DjoQf8AKmI7sDzm939Koa8GEgPOGRWYA5FS5uxBAuSAABet0GIPMxKkyoVL5gSRxIy9R76W9GB5ze6jowPOb3UDdFiignu6s7BLGwYMcwvowsbDurVh8WXdOdYZFOawAUaa2soAubW9tO3Rgec3uo6MDzm91EIIsesnOK6onOAksM3zx5S3uSLX00HXWE20XVIhG9rJ5QFjZszdvdanLowPOb3UdGB5ze6gasTMhxCuCLFo2J7D5Jf33rZDiUWaaa4Ni5jGvlF2IB06gCTTj0YHnN7qOjA85vdQNT4lHhZMqoVIZAubW+jjyieqx9lLPhcRkfMbqObkXveNFBX28P2aU9GB5ze6jowPOb3UU2/Cgfg5ZtVkZn7ryBrmtmOmds/y6FSWIW5uVuSBwpd0YHnN7qOjA85vdRDY+NCtER5QEISRe0XbMD36j3Vr2w6FxzbZlEaKD+qLa99O/Rgec3uo6MDzm91A07QxI+ENIhBAcMp6jax/yrKaGJ3L86AjHMVIbOL6kAAWPZe9qdOjA85vdR0YHnN7qBix2I5yRntbMbgdg4D3UqlRZI4flEXKpDBibjymPAA9Rpz6MDzm91HRgec3uoEcGMTnTlbKFgMaM2lyBoT2akmkuOdyozTK4vwBJPp4CnbowPOb3UdGB5ze6gZcBIF525teJ1HeTlsKXHGx/JsD5TvG03dzZF/E+V7KWdGB5ze6jowPOb3UCLDYjSYLIqM0gIJNrr5V+o9orHCzZcRE8kqsBe7Ak2Fjx0HbS/owPOb3UdGB5ze6imrDBIbuZFZgrBFS58pgVuSQAAATXsWLCJhyNSjuxHcSlvEA06dGB5ze6jowPOb3UQ1DDwh8xkBjvfLZs5HHLa2h6r3tWDyqcOVGh54sF7Fy2/8AynjowPOb3UdGB5ze6gQTYtDNICbxSZQSOogCzDvB916ylxaK+IkGVy7FVBvYo2rnSxtYAceulvRgec3uo6MDzm91FNOKxCSRLoqsjEBRfVG1+0SdGv41qwWXW7FGsMj62B675ddR1099GB5ze6jowPOb3UQ34nGWRcziSRXDKwucqjqLEC9zbTurXiIopHMnOqqscxUhs4vqQABY+m9OnRgec3uo6MDzm91A3NjUlaYMcgkylSdcpj0XNbqI00pPJHGiMMyu5Iy5b2UDiSTa5PC1PPRgec3uo6MDzm91AhXExiSOS4PNwJYdsirYD2E39lahikeKSMqqcHWxbVxoR5ROpH8Kc+jA85vdR0YHnN7qBux0SyMGEsY8hBYkg3VQD1U2GpJ0YHnN7q9G7A85vdQOuxPyY9FFKsHh8igUVFK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2" name="AutoShape 8" descr="data:image/jpeg;base64,/9j/4AAQSkZJRgABAQAAAQABAAD/2wCEAAkGBxEREhQSEhQVFhUWFhcYFRYUGBkWGBgVFBwXGhUfFRgYKCogGh0mHRoaIjEiJSorLi4uFx8zODMsNygtLisBCgoKDA0NFAwPFCwcFBksLCwsLCwsKywsKzc3NzcrLCsrLCssKywrKyssNysrLDcrKysrKys3KysrLCsrKysrLP/AABEIAJIBWAMBIgACEQEDEQH/xAAcAAABBAMBAAAAAAAAAAAAAAAABAUGBwIDCAH/xABMEAACAQIDAwcGCQoDCAMAAAABAgMAEQQSIQUGMQcTFkFRYZEiUnFzgaEUFyMyNDVCk7IzU1RygpKxwtHSlMHTFWJjZHSDorMkQ+H/xAAVAQEBAAAAAAAAAAAAAAAAAAAAAf/EABcRAQEBAQAAAAAAAAAAAAAAAAABIRH/2gAMAwEAAhEDEQA/ALxooooCivCai29+/WE2eLSNmkI8mJLFz2E9SjvPsvQSksBSXF7SiiF5HVR2swUeJqjpt/cftKdYI5kwiObLluW7gZOOY9VstSbZvJPBJ8piZpp3PElso/zb/wAqCZS787OXQ4vD+yRT/A1twu+OAkNkxMBPYJEv4XvTLDyW7MUW5i/pkkJ97VrxXJRsx+ETKe1ZJP4Eke6gmsWLRhcEWreGBqn9rcnsmz0efCY+SBUBZhIfJsO0pYeKtTZu1ytTRkLi1zr+cQWYfrJwb2W9BoL0opp2Jt6DFRiSJ1dT1jt7COIPcadgaAooooCiiigKKKKAooooCiiigKKKKAooooCiiigKKKKAooooCiiigKKKKAooooCiiigKKKKAooooCvCa9qIcpO9XwDDfJ6zynJCvHyutrdYHvJA66Bq3+34kjkGBwI5zFPoSNRED7s1tddANT2Um3X3GiwobF4xudnsZHkfyglhdit+JHnHX0cK3cnG64w6GaY5sRL5UjNqRm1y39OpPWfZWzle2qUwi4SL8pinEQA8y4z+w3C/t0EK3j3ew+0FfHbKJJDHnIgrIWYWYtGpsQ+oNuvq14zDkv3y+FR8zKfl4xZ76Fl4BrdvUR1H0io/ufD/s3ab4Mn5OeJHjJ63QG/tNpPAU/wC+G5jmRdobPsmKQ5mTgsw6weoMRp39etiCrIVr0FqrXae+0jYaBcMCmLnN0hkBDLzJZpg4I0B5tkB676doN5N8eciSGPMA8PP4l1uDFhspa1+p3tkHXqTREf5T9uvjW5pZFiwcbeVI5Py0q8ebVbtIqnsFr310FId1Nq7LwkTB45pA4tLM0BKMOzrsvdWPJ9sYbSxL4nEKCkZCxx/YBHzVC8MqLbTvq7YsDGFy2FrcOrwoql3wgwxOP2LKJIhrNh7k2XifJPlW7jqOq40qzdy97IsfCHQ2I0dDxRuw9o7D11XnKXscbLxEOOwVow7FJEXRC9sw8kdTANcdqgjXWkWJlODeHa2EB5ia3wiIdRbj3cb+hh2NQXyDRTbsTaSTxJIhDKyhlI6wdRTlRBXhNe1i/Cgg03KtsxSRzr6Eg/JSdXHqqZYDGLKgdeDAEeg6iuTcX85/1m/ia6d3Q+jxerT8IoH6k20cakETzSGyRqzsbE2VQSdBqdBSmmLfr6vxf/TzfgagYoeVPZrsqLIxLMFHycg1YgDq7TUj21vBBhIDiJ2KxgqCQC2rGw0XXjXMOy/y0PrY/wAS1dfKr9Uv6yH8YopZ8bGzfzj/AHUn9KPjY2b+cf7qT+lUVsnZz4mVYY8ud72zEgaAk3IB6hUrXks2kdRzH3j/ANlBZXxsbN/OP91J/Sj42dmfnH+6k/pVb/FTtL/l/vH/ALK8PJTtL/l/vH/soLyxW3oYsM2KckRKockAk5Ta2g16xUXPKxsz84/3Un9KN8MI0Wxp0bisKg27QVBtVC4DCNNIkSWzOwVb6C57SKC+fjY2b+cf7qT+lZR8q2zCbc6w7zHIB/CqzTks2iRccx94/wDZWvFcmO00Utkje3VG+vszhaC9tk7w4bErmhlRx2qQbekdXtp1BvXJ2FxM+DmzIXilQ2I1BBHEMDxHca6D5P8AegY7Dq50ceTIvY4te3cQQR6aI27w7+4LBTGCZ2EgUNYI7CzXtqBbqNNfxsbN/OP91J/Sq35ZvrNvUxfzUz7vbm4rHIZIOayhivlsym4sepT20VcHxsbN/OP91J/Sj42Nm/nH+6k/pVb/ABU7S/5f7x/7KPip2l/y/wB4/wDZQWzsLlAwWMl5mF2L5S1ijLoLX1It1inHeXejDYBEfEMVDtlWys12sT9kG2gNVxuBuDjcHixNNzWTIy+QzMbkrbQqNND10r5eBbDYX1x/A1ES3YG/uDxshigdmYKWIKMvkggcWHaRUqU3rnrkg+nN6lvxx10HFwFBnRRRQFFFFB4xrnzfFsXtbHzNhkaRIG5pCpAAyk3ILEalgTp1Bauze7aJw2DxEw4pE5X9axy++1Q/kc2WI8EjkeVKzSE9tzlX/wAVHjQQHC7t7fTVDOv/AHx/dSrDR4vF4tirc7JgoebRnIscSbhmJOmjFj/21q2999rrgsHNPpmVbIO2RtE9591VtuXyeGfDpM+IxMTyjORE+S4b5pbTUka+2ikG82G2jDFDjcUEMuGnXK0ZGsT20awt88AeiQ1ONnbT2rIM0SYN4W8qNmeRGMbapmsCL2twpu2lyXKY3BxuLbyTYSS5kuPm5gRqL2pj3I2jjpcKuDgZYpI5GjmkaxeKPiuReBa+ZBfhkoJfsnZy/DMVLOi8+WRo3tmtC0Ua5UYgaCRZLjvBPGo5t+CSPZmKXNziAlBIRlYpG8aKAoFsuj637ON703co+wGwQjn57FMj5UPyxurIgAJuCTmCkk9t+2nzYG5TSYJ1eWbNNG1xI+cLnUZQeo2IBv23ohk3EG0Rg0OAGHuXlMnP5r3uAuXL3Dr7qdsVDvO3B4B6vIPDMKSclONfCTy7PxIKSBs6K3XpZsp6xoGB6xfsq44yCL0FC70YPai4Oc7RfOM8HNXZDZszBrBALaNTVhth43FYLDfB0d0BnDBXCr+UuLqxAOuap9yxYlsS2H2dhhnmd+ddR9lFDKvOH7IJa9/9zvF5lubsNcJho4eORbE8LsdWPtYk+2ioLyQ7SlhaXATgq8JzBWtcK3zhp2Eg/t1bimqn3vi+Cbcwk66LiEMb95Hk/wCcf7tWnhHuoojdWL8KyrF+FByNi/nP+s38TXTu6H0eL1afhFcxYv5z/rN/E107uh9Hi9Wn4RRafqYt+vq/F/8ATzfgan2mLfr6vxf/AE834GojmfZf5aH1sf4lq6+VX6pf1kP4xVKbL/LQ+tj/ABLV18qv1S/rIfxiiqt5PPrHD+l//W9dK4RRlFcv7o7Rjw2LimkuEQtewudVYDQd5q4oOVnZygDNJ901CrEyijKKr/43dm+dL901O+7W/WEx7tHAXLKuY5kK6E20Jog5T/qvFer/AJlqgd0fpuG9atX9yn/VeK9X/Mtc/bryqmMw7MQFEqkkmwA7yaK6hwKjIKUFBUewe9mBCgHEwfeJ/WjF777PjUs2Kht3OrE+gLcn2URWnLrs1Emw8ygBpFdX78mUqfZmI8K0ciWIImnTqKo3tBYf5+6mDlF3rG0sQGQERRgrHm0JzEFmI6r2GnYKmXInsdgsuIYWEhCp3rHe58Tb9mio1yyfWTepi/mqZ8iA/wDiv65vwpUN5ZfrNvUxfzVt5P8AfmHZ8LRyJIxLlroFIsQo6yOyg6AyijKKq745sL+ZxHgn91HxzYX8ziPBP7qItHKKqvl8+j4b1x/A1T/dzbS4yGOdAQrqGAa1wD22uKgHL59Hw3rj+BqCG8kH05vUt+OOuhIuArnvkg+nN6lvxx10JFwFCs6KKKAooooITyxSldlz26zEPYZEvS7cOIR4LDjzYI7+xRekfK9AX2XiLfZ5tvYsiX916Vcn+ID4LDN2wx39IUA++grDla3vjxrJh8OS8MZzOwBCu9rAL2gAnXtPdU42Pv5gUwpmLlVQKpUqQwYg5VUfaOh4aadlY7+7+4bBXijtLiPMB8lO+Qjh+qNfRxqpzicRjc02MncYdXux6i/UkCcM1r+gamin/bO8eK2wXLM2GwEZHOEXPEgLmI+c5uLKNBe5voa0bB3ngg2rNMrEYebySxBHlWU52Fr6uG6vt3qQ7G5Q9l4aNYo4pgqjQBF9/lanvpceVTZ35qb9xf7qDXyz4xJtmwSIQytMjKw1BUxyEEHsp43j2pNhNmLPDq6HDm1ibgugYEDWxBIqF79b54DaOHWAGeLK4e/NK3BWW1s4873U+7O5VcDEioVnNgBfIvULedQQ3ePfV8YFLYPm5UN4pkds8bDXTydR3Gplsnf+cYUzSRFssLEkXHy8bImVh2OXRgR1Fuyt/wAbWz/zc/7i/wB1NO8G/OCxyCKOXE4WS/kS3KID2S5G1U8O7jpQR7YW/MuGMjthedmlYvNMzsrOeoAZDlVRYBb6Wq1eTvbUuMgaeRcpaV7LqQqrYKBfuHiTVRbN3qx2zpymILygEZ0kYsSOponPUerqPd1XTunvNhsZHnha/UynRlPYw6v4HqoIry0rlOz5RxXFAD25W/kqxNmnyarrlkfPJs6EcWxIPsBRf5qsbZo8miFdYvwrKsX4UHI2L+c/6zfxNdO7ofR4vVp+EVzPtSAxzTRniksiH0ozKf4V0XyfbQWbCQODxjW/cyizD2EEeyi1K6Yt+vq/F/8ATzfgan2ovyk45YdnYosR5UTIve0gyKPE0Rzlsv8ALQ+tj/EtXXyq/VL+sh/GKpnYUJfEwIOJmj/EL+6ro5WFtsl/WQ/jFFUpsjZz4mZIY7ZnvbMbDQEm9u4VL05KdoEXBh/fb+2mfk8+scP6X/8AW9dK4QeSKChPin2j2wfvt/bUu5NtxsVgZ5JJjHZkCjIxJuDfW4FWnai1ERXlO+q8V6v+Za5vhhZ2CICzMbBRqST2CukeVD6rxfq/5lqgd0fpuG9atFj0bqY88MJP92a2R7n7RY2GEm9q5fe1hXS+BiGQaUo5peyh1Rm7PJViJGDYshE641N3buLDRR6Ln0VdOy9nJAioihVUAADQADgBSwKBWVEc88s31m3qYv5qR7pbjSbQjMiSqlnK2KFuAB4gjtpZyzfWbepi/mqZciH0V/XN+FKKYficxH6Sn3bf3UfE3iP0lPu2/uq8bUWohh3O2M2Dw0UDMGKKFLAWBt2DqqE8vv0fDevP4Gq1aqrl8+j4b1x/A1BDeSD6c3qW/HHXQkXAVz3yQfTm9S34466Ei4ChWdFFFAUUUUDZvJs/4ThZ4PzkboPSwIHvtXPmH31xcGDXBxXjZc6vJ9sAsTlXzSL2vx00txrpVhVB7/btw4faitOSmFxLGQsulm/+xSeoZrHTqfThRTPuRufLtCTM11hDeW/W7dYQ9Z7W6vTUk5Xt3BhosK8S5YkzRFReyk+Up9tmBPWbVJI+UPZWDjVIiXygBUhQ2AHYWsvvpXtHezZO0cM8Ms8YV1sRIebZSNQQHtqDYg91BQdFSCbZWAhJEuMM2tgMLH1dRZ3OXvyjXvrwbvwPrFj8MR/xs0LD0qQagYKKf22ZgItJsW0pPVhUuF72d9GHcNaP9gQNrFj8OR/xc0LD0qQaBgrw1IDs3ARaS4tpCf0aO6r3sz6MO5dad91dh4ETrLLjsO8SWZVY80zMOGdZOAHG2t/RxCa4XcBcVs2GGW6zRxjJJxKM2pU9qa2y9gFrWBqq5osZsvFFSTFMnWDdXU8COp0Pf2dRGl0YrlN2bhysYkMlzZmiUuqDXVm6x3Lc68Kbd+9rbIx2EZmniLopaIoy86HtoFU6kHQEEW9FgRRFtibYl2ttLCNIoX4OjMwFyCw6xfhclNO6r0wqWUVVnIxu+UiOJceVNbL3Rr83xNz6MtWwBRHteGvaKCi+WPdN4Z2x0akxS25232JBpc9isANfOv5wqNbnb5z7PJCjnImNzGTax6yja29FrHu410piIFdSrAEEWIIuCDxBB4iq13g5IMNKS2GdoCfsgZ479ykgj0Brd1FJhyz4fL9Hnzf9vL45r+6q+3z30xG0mGcBIlN0iU3F+F2b7R9gAvUo+JrEX+kx27ebb+GapFsDkkw0TB52acjqYBY7/qC9/QSRQRnkj3VeSUYyRbIoIhv9onQt6ALgdtz2VNeWVLbLcf8AEh/GKnGFwqxgAC1qZt+t3TtDCthxJzZLI2fLntkYN8268bdtEUJyefWOH9L/APreulsJ80VVu7HJXJhMVHiDiQ4TN5IhKXzKy/Ozm3G/Dqq1IUsAKFbKKKKCK8qH1Xi/V/zLVA7o/TcN61a6R3r2QcZhZsMHyc4uXPlzZdQfm3F+HaKrfYvJJJh8RFMcUHEbhsogK3t1X5w28DRVrYD5gpTWrDx5QBW2iCiiig555ZvrNvUxfzUbi79ps6IxtE7kuWupUDUKOv0VPN++TV9oYo4lcQI7oq5DFn+bfXNnXt7KjnxMTfpi/wCHP+pRTl8dEX6NL+8lHx0xfo0v7yU2/ExN+mL/AIc/6lHxMTfpi/4c/wCpQxKt1OUyPHT8wsLocpbMxUjySBbT0018vLXw+F9cfwNW/czk0kwOJ59sQJBkZcoiyfOKm987dnC3XT/yg7nNtKGKNZREY3z3Kc5fyStrZltx40FIbmbfXAzmZkZwUK2UgG5Knr9FWGvLPEB9Gl/eSm/4l5v0xf8ADn/Uo+Jib9MX/Dn/AFKGHL46Yv0aX95K34Dlgilljj+DyjO6pcsthnIFz40zfExN+mL/AIc/6lKdm8j8sUschxakI6PbmCL5CDa/OaXtxsaGLggkzC9eV5ho8q2r2iNtRzfndlNoYZoTYOPKifzZBwPoPA9xqR0UHNWx8DgIGlj2ksqTRNYoC2Vv1cgv38bEEEVIIdytk4jy4MaQp+yXjJHsYBh7an3KFuHHtBecSyYhRZX6mHmydo7DxHiDSS7vhJzh8Y5wsgOhdM6EdoYEad+o9FFSybYWwcJpNiWmY6WV82W/XaAC1u81nFuPsufyoMccp6i0ZI8QCPbrTnsbknwzDNJPI9xpkyouvAjiT42rTi+Rc3+TxXk/78QY+Kso91A3S7D2FhdJsS0zHSysWy99oRp7SaE3I2ZN5UGPAXjZmjYj+BHtp+2dyNwgfLTSObfYAjAPbbU++kOM5F3v8niRl7HiufFWA91A2NsTYWFOWfFNMx0sjEhe88yNPaT6K3JuBgJ/Kw+OGXsJR7eBUj2087N5HIgPl53c2+wBGB365j76j+83JnHhFMjYxFj6udTyj3DKfKPcBQZ9HtiYZhHPijK7m11byUPaeb0X9ommvYm6sONxrR4YyNhYyOckci7f7qWA4+NrnrApFuvufNj5LRXEANjMy5bgcci3N29th19lX/uzu/Fg4lijWyr4kniWPWTQOGzcGI0CgAAAAAcABwtSyiiiCiivGoC9GYVXm0NuYhcNi3EhDJjxGh08mP4RChUacMrEdutMu1t7cXB/tAM5CFpVwslheOaNFbIdLag5lvfUMOygt24rzMKrjaO3MSkk8gkbm4JsKXTS3MyxgS304Atn/Z9lN8+28XJzMglxASfEYgosAjL8xGhEQXMLWJXPfj5VBa+cUZhVW7c2vNC0AabGrH8GmlkKrGZgUeOxlGUgBQxGndWEu0toGOCSZ8Ssfwcs74RYmYS3uGlUg3HN5TZLi+buoLVzCvQwqq9rbyTkYowztkEGz3hdQunwiRw7LcW8pQOq3dSqTb02CbGLJM0yxwRyxc7kDh5DIgUsoUFSyra40udaCyr15mFVdhd4cRJg1iOJvOmKhglmiyEsrspuuhXVGHVxBrDam1sXCJoBPM+TE4ULIoj57m8QfLTgFJ0NjbrHpoLVDCvMwqLbCmkGGkZmxBazkfCQgcWXSwQWtpfxqGYTbGK/2dJiuexfO/AuczSrGIucZFbNHZbnXUX6jQW5nFGYVWeIxuITDO6y4xWMuHQHECIECSVFYx5RbUMRrfqpPtna2Lw/wmAYiV8pwbJJaPnQuIlKSILKFJsulx9ugtTOK9DCqw2jtDERwRFZMaDJikRucWLnshViRGAMtiQOOuhrRBvPiFwUrc815cRzGElm5tZFDlVZpQLKChEpsReyC9Ba1xRVc7K3nmmGzjn1eSaPEBbFXeGKUN7M6Zhbqt1VIt9cdJFgJpInKOAlmW1xmdAbXuOBNBI8woDCqv2vtPFYYYuIYiR8sEUsbsE5xGeQowBVQCCACLjjepPum8hDl2xR1AAxQjBFutObA0N+vsoJTmFGYVVew9q42WWFlkxMl5phOJI1EAiVpQpR8oJYFUAsT13rXuxtfFSYMzvLiy/wR5M0giEJfLoUyjNe+ov2Ggtm9eZhUK2ntacYHDlJMkkzYaMyWBK88VDsoOmaxNri1yNKY8di8UkePjGKmJwqiSOT5POQ8RfLJ5NmAI7AaC0cwr3MKqzeDb8+EjgRMQWexxMpmKZnhjy3jWwAuxOlhfyTSjbe2ZxKZmlxMeEEcbxy4dY3QcTIZwwLWtbgLWv160FmA0UnwUmZQe2igUUUUUBTPvBu5hsbHzc8auOo8GU9qsNVPop4ooKml3G2ls8ltm4nNHx5mfh7Ps/h9NZR7/bSw2mM2fLpxeG5H+Y/8qtYisGhU9VBW0fLDhB8+LEIewov91Yycr0LaQ4bEyHqso/yJPuqxWwKH7I8K9XBIOAFBWEm8u3cZphsIMMp+3NxHsa1v3TW/ZXJoZZBPtGZ8TJ5rEhB3W4kd2g7qs1YVHVWYFAlwWASJQqqAALAAWAA7AOFK6KKAooooCiiigjuL3OwkkxnKNmLrIyh3EbSpYK7RA5GYWGpH2R2CssZujhZYpopEzJM/OSDMb5/J1U8V+aOFSCigZm3cgInBW4xChZQSbEBcgt2eT2Ulxm5+Gkjhjs6iAWi5uR4yoy5fnIQTppUjooGHC7rwIUby2KRvGDI7SEpKys4YsTm1UceAFqRtuLhciRjnlVE5sBZ5VvHckK2VhmAuQL9WlSqigjWI3MwrrIpQgSJFGwRmWyYcloguX5tiTwrCHcfCKLFWa7o7GSR5GZo75A7OSSouSF4d1SiigjOM3KwkmfySufmy3Ns0esJJjIyEWIJOo1OnZWHQfC800Vns0iys3Oyc4ZEtlYyk57iwtrpapTRQM+y9gxwRtGrSMrEk87I8h1ABszkkCw4Dvrxt28OcL8DKnmeaEOW5vzYUKBm48Bx4080UEWG5OH5t4y07K+QnPPKxBjbMpQlrqb9YtwFe9B8LzTxESESMjOxlkMhaMgoecJzaEC1jpUoooI5ht0YECi8rZJVlXnJZJCHUFRYuTpYnThXnQ3C85zmS55x5cpJKCSRQrsEOlyPeSeJNSSigi2J3Gwj8A6fKGUc1I8dpGQRsVyEZQVGoGlLX3ahbCnCOZGiPHNI7OfKz/lCc3HhroBanyigi6bkYURyxkOeeCiR3lkeQhdVHOMSwAN7AEcTS/Yu78eFzZGlbNa/OyvLwvwzk249VPNFA3bO2PFAgjjFlBYgEk6uzO2p72NMuA3FwsClIzNk5to8jTysgRhYgKxsNOB6qldFBFYtxsKI2iPPOjKq5ZJpXC5CChTM3kMCAQy2ItSjC7oYZIZYArFZgwlLO7O+YZTmkYluGg106qkVFAxdF8MXaRkDMyIhz+UAkebKFB0Hzjw43pA24WEKqlpcgVUyc9LkZE+aHTNZh1a8Rob1LKKDVBEFFhRW2ig0YzFLEpdtAOPt0pqO8kXafA1u3n/IP+z+IVE9l4dZJVRr2Oa9tDopP+VUSXpJF2nwNHSSLtPgaj0EMUpyoHV7ErmYMCQL2NgLUc1EsUbsrsXz8GCgZCB2HtoJD0ki7T4GjpJF2nwNR7DxRMsrlXyoEsuYX8ohTdre3hWM8MZi51Mws+QqxDcRmBBAHZQSPpJF2nwNHSSLtPgaYMdgAiAgnMpCyg9TMoZbe8ekV5JHCiRlldi6ZjZwo4kaDKeygkHSSLtPgaOkkXafA0wthYkl5tg7BimU5gpAcD5wsbkX7q14mBDJzUasGzlLswN7G3AAWoJF0ki7T4GjpJF2nwNRzamGRCDGSUYNYnjdCVbh7D7az2vgViK5CSCNb8Q9gSPBlPtoJB0ki7T4GjpJF2nwNMmK2aiNAtzdzlk4aNdQwX0XI9lJ8VzKl1CPcFlBLi1wSL2y+69BI+kkXafA0dJIu0+BqP4vABYkkUknKpkB6sxIUjuuCPCsZ4ooyMyswMaNowWxYXPUdKCRdJIu0+Bo6SRdp8DUf2jh41kMUatmDBQWYEG/dYW1PbQ8UCtzbFyQbGQEWB4Gy21APfQSDpJF2nwNHSSLtPgaimKgMbsh4qbUreKFEjLK5LqSSrAWsxGgIPZ204JB0ki7T4GjpJF2nwNMSYBA7AlmTmTKtrKSALgHjbrFI53iI8hGB7WcMLegKKCU9JIu0+Bo6SRdp8DUd2RhUlcq5IAQm46jcAX7ta92dgM8uR7gKTntxGuUAftECgkPSSLtPgaOkkXafA0wJho1WVmDHJIEADBdDm4mx7KxwcMUsyIAyqxsbsGPAnQ2FqCQ9JIu0+Bo6SRdp8DUehhiluEDq4UsoZgwbKLkaAWNv4ViuDzJDl+dI7Lrw0KgfxoJH0ki7T4GjpJF2nwNR7m8PmyXfjbnLi1+3Ja+X23rU2HAh5z7XO5O62W/8aCTdJIu0+Bo6SRdp8DTBtbZ6xEFCSvA34q9gSD7DcVi2BHwgxAnKGNyeIRdWPgDQSHpJF2nwNHSSLtPgajGPgCMMt8rKrJfjlYdfeDceystn4USF75iFXNlT5zagaeN6CS9JIu0+Bo6SRdp8DUZmjjIXm8wYtlKNqe4ggDTqrdLDAjGNi5INmdSLA9dltcgenqoJB0ki7T4GjpJF2nwNR4YDK0nOE5YrXy8WLfNC37eN61SrEULJmVgR5LENmB61IA1HYaCTdJIu0+Bo6SRdp8DUaxeFymNVuS8cba+c46vbWzamDWPKUJIuyknz0Nm9h0IoJD0ki7T4GvekkXafA1F9oQBGAF7ZUOvaygn+NJqcFkYeYOLiikexPyY9FFQat5/yD/s/iFRXY8qrMjMQAM1yeGqsB7zU22lhBMhQkgG3DjoQf8AKmI7sDzm939Koa8GEgPOGRWYA5FS5uxBAuSAABet0GIPMxKkyoVL5gSRxIy9R76W9GB5ze6jowPOb3UDdFiignu6s7BLGwYMcwvowsbDurVh8WXdOdYZFOawAUaa2soAubW9tO3Rgec3uo6MDzm91EIIsesnOK6onOAksM3zx5S3uSLX00HXWE20XVIhG9rJ5QFjZszdvdanLowPOb3UdGB5ze6gasTMhxCuCLFo2J7D5Jf33rZDiUWaaa4Ni5jGvlF2IB06gCTTj0YHnN7qOjA85vdQNT4lHhZMqoVIZAubW+jjyieqx9lLPhcRkfMbqObkXveNFBX28P2aU9GB5ze6jowPOb3UU2/Cgfg5ZtVkZn7ryBrmtmOmds/y6FSWIW5uVuSBwpd0YHnN7qOjA85vdRDY+NCtER5QEISRe0XbMD36j3Vr2w6FxzbZlEaKD+qLa99O/Rgec3uo6MDzm91A07QxI+ENIhBAcMp6jax/yrKaGJ3L86AjHMVIbOL6kAAWPZe9qdOjA85vdR0YHnN7qBix2I5yRntbMbgdg4D3UqlRZI4flEXKpDBibjymPAA9Rpz6MDzm91HRgec3uoEcGMTnTlbKFgMaM2lyBoT2akmkuOdyozTK4vwBJPp4CnbowPOb3UdGB5ze6gZcBIF525teJ1HeTlsKXHGx/JsD5TvG03dzZF/E+V7KWdGB5ze6jowPOb3UCLDYjSYLIqM0gIJNrr5V+o9orHCzZcRE8kqsBe7Ak2Fjx0HbS/owPOb3UdGB5ze6imrDBIbuZFZgrBFS58pgVuSQAAATXsWLCJhyNSjuxHcSlvEA06dGB5ze6jowPOb3UQ1DDwh8xkBjvfLZs5HHLa2h6r3tWDyqcOVGh54sF7Fy2/8AynjowPOb3UdGB5ze6gQTYtDNICbxSZQSOogCzDvB916ylxaK+IkGVy7FVBvYo2rnSxtYAceulvRgec3uo6MDzm91FNOKxCSRLoqsjEBRfVG1+0SdGv41qwWXW7FGsMj62B675ddR1099GB5ze6jowPOb3UQ34nGWRcziSRXDKwucqjqLEC9zbTurXiIopHMnOqqscxUhs4vqQABY+m9OnRgec3uo6MDzm91A3NjUlaYMcgkylSdcpj0XNbqI00pPJHGiMMyu5Iy5b2UDiSTa5PC1PPRgec3uo6MDzm91AhXExiSOS4PNwJYdsirYD2E39lahikeKSMqqcHWxbVxoR5ROpH8Kc+jA85vdR0YHnN7qBux0SyMGEsY8hBYkg3VQD1U2GpJ0YHnN7q9G7A85vdQOuxPyY9FFKsHh8igUVFK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74" name="AutoShape 10" descr="data:image/jpeg;base64,/9j/4AAQSkZJRgABAQAAAQABAAD/2wCEAAkGBxEREhQSEhQVFhUWFhcYFRYUGBkWGBgVFBwXGhUfFRgYKCogGh0mHRoaIjEiJSorLi4uFx8zODMsNygtLisBCgoKDA0NFAwPFCwcFBksLCwsLCwsKywsKzc3NzcrLCsrLCssKywrKyssNysrLDcrKysrKys3KysrLCsrKysrLP/AABEIAJIBWAMBIgACEQEDEQH/xAAcAAABBAMBAAAAAAAAAAAAAAAABAUGBwIDCAH/xABMEAACAQIDAwcGCQoDCAMAAAABAgMAEQQSIQUGMQcTFkFRYZEiUnFzgaEUFyMyNDVCk7IzU1RygpKxwtHSlMHTFWJjZHSDorMkQ+H/xAAVAQEBAAAAAAAAAAAAAAAAAAAAAf/EABcRAQEBAQAAAAAAAAAAAAAAAAABIRH/2gAMAwEAAhEDEQA/ALxooooCivCai29+/WE2eLSNmkI8mJLFz2E9SjvPsvQSksBSXF7SiiF5HVR2swUeJqjpt/cftKdYI5kwiObLluW7gZOOY9VstSbZvJPBJ8piZpp3PElso/zb/wAqCZS787OXQ4vD+yRT/A1twu+OAkNkxMBPYJEv4XvTLDyW7MUW5i/pkkJ97VrxXJRsx+ETKe1ZJP4Eke6gmsWLRhcEWreGBqn9rcnsmz0efCY+SBUBZhIfJsO0pYeKtTZu1ytTRkLi1zr+cQWYfrJwb2W9BoL0opp2Jt6DFRiSJ1dT1jt7COIPcadgaAooooCiiigKKKKAooooCiiigKKKKAooooCiiigKKKKAooooCiiigKKKKAooooCiiigKKKKAooooCvCa9qIcpO9XwDDfJ6zynJCvHyutrdYHvJA66Bq3+34kjkGBwI5zFPoSNRED7s1tddANT2Um3X3GiwobF4xudnsZHkfyglhdit+JHnHX0cK3cnG64w6GaY5sRL5UjNqRm1y39OpPWfZWzle2qUwi4SL8pinEQA8y4z+w3C/t0EK3j3ew+0FfHbKJJDHnIgrIWYWYtGpsQ+oNuvq14zDkv3y+FR8zKfl4xZ76Fl4BrdvUR1H0io/ufD/s3ab4Mn5OeJHjJ63QG/tNpPAU/wC+G5jmRdobPsmKQ5mTgsw6weoMRp39etiCrIVr0FqrXae+0jYaBcMCmLnN0hkBDLzJZpg4I0B5tkB676doN5N8eciSGPMA8PP4l1uDFhspa1+p3tkHXqTREf5T9uvjW5pZFiwcbeVI5Py0q8ebVbtIqnsFr310FId1Nq7LwkTB45pA4tLM0BKMOzrsvdWPJ9sYbSxL4nEKCkZCxx/YBHzVC8MqLbTvq7YsDGFy2FrcOrwoql3wgwxOP2LKJIhrNh7k2XifJPlW7jqOq40qzdy97IsfCHQ2I0dDxRuw9o7D11XnKXscbLxEOOwVow7FJEXRC9sw8kdTANcdqgjXWkWJlODeHa2EB5ia3wiIdRbj3cb+hh2NQXyDRTbsTaSTxJIhDKyhlI6wdRTlRBXhNe1i/Cgg03KtsxSRzr6Eg/JSdXHqqZYDGLKgdeDAEeg6iuTcX85/1m/ia6d3Q+jxerT8IoH6k20cakETzSGyRqzsbE2VQSdBqdBSmmLfr6vxf/TzfgagYoeVPZrsqLIxLMFHycg1YgDq7TUj21vBBhIDiJ2KxgqCQC2rGw0XXjXMOy/y0PrY/wAS1dfKr9Uv6yH8YopZ8bGzfzj/AHUn9KPjY2b+cf7qT+lUVsnZz4mVYY8ud72zEgaAk3IB6hUrXks2kdRzH3j/ANlBZXxsbN/OP91J/Sj42dmfnH+6k/pVb/FTtL/l/vH/ALK8PJTtL/l/vH/soLyxW3oYsM2KckRKockAk5Ta2g16xUXPKxsz84/3Un9KN8MI0Wxp0bisKg27QVBtVC4DCNNIkSWzOwVb6C57SKC+fjY2b+cf7qT+lZR8q2zCbc6w7zHIB/CqzTks2iRccx94/wDZWvFcmO00Utkje3VG+vszhaC9tk7w4bErmhlRx2qQbekdXtp1BvXJ2FxM+DmzIXilQ2I1BBHEMDxHca6D5P8AegY7Dq50ceTIvY4te3cQQR6aI27w7+4LBTGCZ2EgUNYI7CzXtqBbqNNfxsbN/OP91J/Sq35ZvrNvUxfzUz7vbm4rHIZIOayhivlsym4sepT20VcHxsbN/OP91J/Sj42Nm/nH+6k/pVb/ABU7S/5f7x/7KPip2l/y/wB4/wDZQWzsLlAwWMl5mF2L5S1ijLoLX1It1inHeXejDYBEfEMVDtlWys12sT9kG2gNVxuBuDjcHixNNzWTIy+QzMbkrbQqNND10r5eBbDYX1x/A1ES3YG/uDxshigdmYKWIKMvkggcWHaRUqU3rnrkg+nN6lvxx10HFwFBnRRRQFFFFB4xrnzfFsXtbHzNhkaRIG5pCpAAyk3ILEalgTp1Bauze7aJw2DxEw4pE5X9axy++1Q/kc2WI8EjkeVKzSE9tzlX/wAVHjQQHC7t7fTVDOv/AHx/dSrDR4vF4tirc7JgoebRnIscSbhmJOmjFj/21q2999rrgsHNPpmVbIO2RtE9591VtuXyeGfDpM+IxMTyjORE+S4b5pbTUka+2ikG82G2jDFDjcUEMuGnXK0ZGsT20awt88AeiQ1ONnbT2rIM0SYN4W8qNmeRGMbapmsCL2twpu2lyXKY3BxuLbyTYSS5kuPm5gRqL2pj3I2jjpcKuDgZYpI5GjmkaxeKPiuReBa+ZBfhkoJfsnZy/DMVLOi8+WRo3tmtC0Ua5UYgaCRZLjvBPGo5t+CSPZmKXNziAlBIRlYpG8aKAoFsuj637ON703co+wGwQjn57FMj5UPyxurIgAJuCTmCkk9t+2nzYG5TSYJ1eWbNNG1xI+cLnUZQeo2IBv23ohk3EG0Rg0OAGHuXlMnP5r3uAuXL3Dr7qdsVDvO3B4B6vIPDMKSclONfCTy7PxIKSBs6K3XpZsp6xoGB6xfsq44yCL0FC70YPai4Oc7RfOM8HNXZDZszBrBALaNTVhth43FYLDfB0d0BnDBXCr+UuLqxAOuap9yxYlsS2H2dhhnmd+ddR9lFDKvOH7IJa9/9zvF5lubsNcJho4eORbE8LsdWPtYk+2ioLyQ7SlhaXATgq8JzBWtcK3zhp2Eg/t1bimqn3vi+Cbcwk66LiEMb95Hk/wCcf7tWnhHuoojdWL8KyrF+FByNi/nP+s38TXTu6H0eL1afhFcxYv5z/rN/E107uh9Hi9Wn4RRafqYt+vq/F/8ATzfgan2mLfr6vxf/AE834GojmfZf5aH1sf4lq6+VX6pf1kP4xVKbL/LQ+tj/ABLV18qv1S/rIfxiiqt5PPrHD+l//W9dK4RRlFcv7o7Rjw2LimkuEQtewudVYDQd5q4oOVnZygDNJ901CrEyijKKr/43dm+dL901O+7W/WEx7tHAXLKuY5kK6E20Jog5T/qvFer/AJlqgd0fpuG9atX9yn/VeK9X/Mtc/bryqmMw7MQFEqkkmwA7yaK6hwKjIKUFBUewe9mBCgHEwfeJ/WjF777PjUs2Kht3OrE+gLcn2URWnLrs1Emw8ygBpFdX78mUqfZmI8K0ciWIImnTqKo3tBYf5+6mDlF3rG0sQGQERRgrHm0JzEFmI6r2GnYKmXInsdgsuIYWEhCp3rHe58Tb9mio1yyfWTepi/mqZ8iA/wDiv65vwpUN5ZfrNvUxfzVt5P8AfmHZ8LRyJIxLlroFIsQo6yOyg6AyijKKq745sL+ZxHgn91HxzYX8ziPBP7qItHKKqvl8+j4b1x/A1T/dzbS4yGOdAQrqGAa1wD22uKgHL59Hw3rj+BqCG8kH05vUt+OOuhIuArnvkg+nN6lvxx10JFwFCs6KKKAooooITyxSldlz26zEPYZEvS7cOIR4LDjzYI7+xRekfK9AX2XiLfZ5tvYsiX916Vcn+ID4LDN2wx39IUA++grDla3vjxrJh8OS8MZzOwBCu9rAL2gAnXtPdU42Pv5gUwpmLlVQKpUqQwYg5VUfaOh4aadlY7+7+4bBXijtLiPMB8lO+Qjh+qNfRxqpzicRjc02MncYdXux6i/UkCcM1r+gamin/bO8eK2wXLM2GwEZHOEXPEgLmI+c5uLKNBe5voa0bB3ngg2rNMrEYebySxBHlWU52Fr6uG6vt3qQ7G5Q9l4aNYo4pgqjQBF9/lanvpceVTZ35qb9xf7qDXyz4xJtmwSIQytMjKw1BUxyEEHsp43j2pNhNmLPDq6HDm1ibgugYEDWxBIqF79b54DaOHWAGeLK4e/NK3BWW1s4873U+7O5VcDEioVnNgBfIvULedQQ3ePfV8YFLYPm5UN4pkds8bDXTydR3Gplsnf+cYUzSRFssLEkXHy8bImVh2OXRgR1Fuyt/wAbWz/zc/7i/wB1NO8G/OCxyCKOXE4WS/kS3KID2S5G1U8O7jpQR7YW/MuGMjthedmlYvNMzsrOeoAZDlVRYBb6Wq1eTvbUuMgaeRcpaV7LqQqrYKBfuHiTVRbN3qx2zpymILygEZ0kYsSOponPUerqPd1XTunvNhsZHnha/UynRlPYw6v4HqoIry0rlOz5RxXFAD25W/kqxNmnyarrlkfPJs6EcWxIPsBRf5qsbZo8miFdYvwrKsX4UHI2L+c/6zfxNdO7ofR4vVp+EVzPtSAxzTRniksiH0ozKf4V0XyfbQWbCQODxjW/cyizD2EEeyi1K6Yt+vq/F/8ATzfgan2ovyk45YdnYosR5UTIve0gyKPE0Rzlsv8ALQ+tj/EtXXyq/VL+sh/GKpnYUJfEwIOJmj/EL+6ro5WFtsl/WQ/jFFUpsjZz4mZIY7ZnvbMbDQEm9u4VL05KdoEXBh/fb+2mfk8+scP6X/8AW9dK4QeSKChPin2j2wfvt/bUu5NtxsVgZ5JJjHZkCjIxJuDfW4FWnai1ERXlO+q8V6v+Za5vhhZ2CICzMbBRqST2CukeVD6rxfq/5lqgd0fpuG9atFj0bqY88MJP92a2R7n7RY2GEm9q5fe1hXS+BiGQaUo5peyh1Rm7PJViJGDYshE641N3buLDRR6Ln0VdOy9nJAioihVUAADQADgBSwKBWVEc88s31m3qYv5qR7pbjSbQjMiSqlnK2KFuAB4gjtpZyzfWbepi/mqZciH0V/XN+FKKYficxH6Sn3bf3UfE3iP0lPu2/uq8bUWohh3O2M2Dw0UDMGKKFLAWBt2DqqE8vv0fDevP4Gq1aqrl8+j4b1x/A1BDeSD6c3qW/HHXQkXAVz3yQfTm9S34466Ei4ChWdFFFAUUUUDZvJs/4ThZ4PzkboPSwIHvtXPmH31xcGDXBxXjZc6vJ9sAsTlXzSL2vx00txrpVhVB7/btw4faitOSmFxLGQsulm/+xSeoZrHTqfThRTPuRufLtCTM11hDeW/W7dYQ9Z7W6vTUk5Xt3BhosK8S5YkzRFReyk+Up9tmBPWbVJI+UPZWDjVIiXygBUhQ2AHYWsvvpXtHezZO0cM8Ms8YV1sRIebZSNQQHtqDYg91BQdFSCbZWAhJEuMM2tgMLH1dRZ3OXvyjXvrwbvwPrFj8MR/xs0LD0qQagYKKf22ZgItJsW0pPVhUuF72d9GHcNaP9gQNrFj8OR/xc0LD0qQaBgrw1IDs3ARaS4tpCf0aO6r3sz6MO5dad91dh4ETrLLjsO8SWZVY80zMOGdZOAHG2t/RxCa4XcBcVs2GGW6zRxjJJxKM2pU9qa2y9gFrWBqq5osZsvFFSTFMnWDdXU8COp0Pf2dRGl0YrlN2bhysYkMlzZmiUuqDXVm6x3Lc68Kbd+9rbIx2EZmniLopaIoy86HtoFU6kHQEEW9FgRRFtibYl2ttLCNIoX4OjMwFyCw6xfhclNO6r0wqWUVVnIxu+UiOJceVNbL3Rr83xNz6MtWwBRHteGvaKCi+WPdN4Z2x0akxS25232JBpc9isANfOv5wqNbnb5z7PJCjnImNzGTax6yja29FrHu410piIFdSrAEEWIIuCDxBB4iq13g5IMNKS2GdoCfsgZ479ykgj0Brd1FJhyz4fL9Hnzf9vL45r+6q+3z30xG0mGcBIlN0iU3F+F2b7R9gAvUo+JrEX+kx27ebb+GapFsDkkw0TB52acjqYBY7/qC9/QSRQRnkj3VeSUYyRbIoIhv9onQt6ALgdtz2VNeWVLbLcf8AEh/GKnGFwqxgAC1qZt+t3TtDCthxJzZLI2fLntkYN8268bdtEUJyefWOH9L/APreulsJ80VVu7HJXJhMVHiDiQ4TN5IhKXzKy/Ozm3G/Dqq1IUsAKFbKKKKCK8qH1Xi/V/zLVA7o/TcN61a6R3r2QcZhZsMHyc4uXPlzZdQfm3F+HaKrfYvJJJh8RFMcUHEbhsogK3t1X5w28DRVrYD5gpTWrDx5QBW2iCiiig555ZvrNvUxfzUbi79ps6IxtE7kuWupUDUKOv0VPN++TV9oYo4lcQI7oq5DFn+bfXNnXt7KjnxMTfpi/wCHP+pRTl8dEX6NL+8lHx0xfo0v7yU2/ExN+mL/AIc/6lHxMTfpi/4c/wCpQxKt1OUyPHT8wsLocpbMxUjySBbT0018vLXw+F9cfwNW/czk0kwOJ59sQJBkZcoiyfOKm987dnC3XT/yg7nNtKGKNZREY3z3Kc5fyStrZltx40FIbmbfXAzmZkZwUK2UgG5Knr9FWGvLPEB9Gl/eSm/4l5v0xf8ADn/Uo+Jib9MX/Dn/AFKGHL46Yv0aX95K34Dlgilljj+DyjO6pcsthnIFz40zfExN+mL/AIc/6lKdm8j8sUschxakI6PbmCL5CDa/OaXtxsaGLggkzC9eV5ho8q2r2iNtRzfndlNoYZoTYOPKifzZBwPoPA9xqR0UHNWx8DgIGlj2ksqTRNYoC2Vv1cgv38bEEEVIIdytk4jy4MaQp+yXjJHsYBh7an3KFuHHtBecSyYhRZX6mHmydo7DxHiDSS7vhJzh8Y5wsgOhdM6EdoYEad+o9FFSybYWwcJpNiWmY6WV82W/XaAC1u81nFuPsufyoMccp6i0ZI8QCPbrTnsbknwzDNJPI9xpkyouvAjiT42rTi+Rc3+TxXk/78QY+Kso91A3S7D2FhdJsS0zHSysWy99oRp7SaE3I2ZN5UGPAXjZmjYj+BHtp+2dyNwgfLTSObfYAjAPbbU++kOM5F3v8niRl7HiufFWA91A2NsTYWFOWfFNMx0sjEhe88yNPaT6K3JuBgJ/Kw+OGXsJR7eBUj2087N5HIgPl53c2+wBGB365j76j+83JnHhFMjYxFj6udTyj3DKfKPcBQZ9HtiYZhHPijK7m11byUPaeb0X9ommvYm6sONxrR4YyNhYyOckci7f7qWA4+NrnrApFuvufNj5LRXEANjMy5bgcci3N29th19lX/uzu/Fg4lijWyr4kniWPWTQOGzcGI0CgAAAAAcABwtSyiiiCiivGoC9GYVXm0NuYhcNi3EhDJjxGh08mP4RChUacMrEdutMu1t7cXB/tAM5CFpVwslheOaNFbIdLag5lvfUMOygt24rzMKrjaO3MSkk8gkbm4JsKXTS3MyxgS304Atn/Z9lN8+28XJzMglxASfEYgosAjL8xGhEQXMLWJXPfj5VBa+cUZhVW7c2vNC0AabGrH8GmlkKrGZgUeOxlGUgBQxGndWEu0toGOCSZ8Ssfwcs74RYmYS3uGlUg3HN5TZLi+buoLVzCvQwqq9rbyTkYowztkEGz3hdQunwiRw7LcW8pQOq3dSqTb02CbGLJM0yxwRyxc7kDh5DIgUsoUFSyra40udaCyr15mFVdhd4cRJg1iOJvOmKhglmiyEsrspuuhXVGHVxBrDam1sXCJoBPM+TE4ULIoj57m8QfLTgFJ0NjbrHpoLVDCvMwqLbCmkGGkZmxBazkfCQgcWXSwQWtpfxqGYTbGK/2dJiuexfO/AuczSrGIucZFbNHZbnXUX6jQW5nFGYVWeIxuITDO6y4xWMuHQHECIECSVFYx5RbUMRrfqpPtna2Lw/wmAYiV8pwbJJaPnQuIlKSILKFJsulx9ugtTOK9DCqw2jtDERwRFZMaDJikRucWLnshViRGAMtiQOOuhrRBvPiFwUrc815cRzGElm5tZFDlVZpQLKChEpsReyC9Ba1xRVc7K3nmmGzjn1eSaPEBbFXeGKUN7M6Zhbqt1VIt9cdJFgJpInKOAlmW1xmdAbXuOBNBI8woDCqv2vtPFYYYuIYiR8sEUsbsE5xGeQowBVQCCACLjjepPum8hDl2xR1AAxQjBFutObA0N+vsoJTmFGYVVew9q42WWFlkxMl5phOJI1EAiVpQpR8oJYFUAsT13rXuxtfFSYMzvLiy/wR5M0giEJfLoUyjNe+ov2Ggtm9eZhUK2ntacYHDlJMkkzYaMyWBK88VDsoOmaxNri1yNKY8di8UkePjGKmJwqiSOT5POQ8RfLJ5NmAI7AaC0cwr3MKqzeDb8+EjgRMQWexxMpmKZnhjy3jWwAuxOlhfyTSjbe2ZxKZmlxMeEEcbxy4dY3QcTIZwwLWtbgLWv160FmA0UnwUmZQe2igUUUUUBTPvBu5hsbHzc8auOo8GU9qsNVPop4ooKml3G2ls8ltm4nNHx5mfh7Ps/h9NZR7/bSw2mM2fLpxeG5H+Y/8qtYisGhU9VBW0fLDhB8+LEIewov91Yycr0LaQ4bEyHqso/yJPuqxWwKH7I8K9XBIOAFBWEm8u3cZphsIMMp+3NxHsa1v3TW/ZXJoZZBPtGZ8TJ5rEhB3W4kd2g7qs1YVHVWYFAlwWASJQqqAALAAWAA7AOFK6KKAooooCiiigjuL3OwkkxnKNmLrIyh3EbSpYK7RA5GYWGpH2R2CssZujhZYpopEzJM/OSDMb5/J1U8V+aOFSCigZm3cgInBW4xChZQSbEBcgt2eT2Ulxm5+Gkjhjs6iAWi5uR4yoy5fnIQTppUjooGHC7rwIUby2KRvGDI7SEpKys4YsTm1UceAFqRtuLhciRjnlVE5sBZ5VvHckK2VhmAuQL9WlSqigjWI3MwrrIpQgSJFGwRmWyYcloguX5tiTwrCHcfCKLFWa7o7GSR5GZo75A7OSSouSF4d1SiigjOM3KwkmfySufmy3Ns0esJJjIyEWIJOo1OnZWHQfC800Vns0iys3Oyc4ZEtlYyk57iwtrpapTRQM+y9gxwRtGrSMrEk87I8h1ABszkkCw4Dvrxt28OcL8DKnmeaEOW5vzYUKBm48Bx4080UEWG5OH5t4y07K+QnPPKxBjbMpQlrqb9YtwFe9B8LzTxESESMjOxlkMhaMgoecJzaEC1jpUoooI5ht0YECi8rZJVlXnJZJCHUFRYuTpYnThXnQ3C85zmS55x5cpJKCSRQrsEOlyPeSeJNSSigi2J3Gwj8A6fKGUc1I8dpGQRsVyEZQVGoGlLX3ahbCnCOZGiPHNI7OfKz/lCc3HhroBanyigi6bkYURyxkOeeCiR3lkeQhdVHOMSwAN7AEcTS/Yu78eFzZGlbNa/OyvLwvwzk249VPNFA3bO2PFAgjjFlBYgEk6uzO2p72NMuA3FwsClIzNk5to8jTysgRhYgKxsNOB6qldFBFYtxsKI2iPPOjKq5ZJpXC5CChTM3kMCAQy2ItSjC7oYZIZYArFZgwlLO7O+YZTmkYluGg106qkVFAxdF8MXaRkDMyIhz+UAkebKFB0Hzjw43pA24WEKqlpcgVUyc9LkZE+aHTNZh1a8Rob1LKKDVBEFFhRW2ig0YzFLEpdtAOPt0pqO8kXafA1u3n/IP+z+IVE9l4dZJVRr2Oa9tDopP+VUSXpJF2nwNHSSLtPgaj0EMUpyoHV7ErmYMCQL2NgLUc1EsUbsrsXz8GCgZCB2HtoJD0ki7T4GjpJF2nwNR7DxRMsrlXyoEsuYX8ohTdre3hWM8MZi51Mws+QqxDcRmBBAHZQSPpJF2nwNHSSLtPgaYMdgAiAgnMpCyg9TMoZbe8ekV5JHCiRlldi6ZjZwo4kaDKeygkHSSLtPgaOkkXafA0wthYkl5tg7BimU5gpAcD5wsbkX7q14mBDJzUasGzlLswN7G3AAWoJF0ki7T4GjpJF2nwNRzamGRCDGSUYNYnjdCVbh7D7az2vgViK5CSCNb8Q9gSPBlPtoJB0ki7T4GjpJF2nwNMmK2aiNAtzdzlk4aNdQwX0XI9lJ8VzKl1CPcFlBLi1wSL2y+69BI+kkXafA0dJIu0+BqP4vABYkkUknKpkB6sxIUjuuCPCsZ4ooyMyswMaNowWxYXPUdKCRdJIu0+Bo6SRdp8DUf2jh41kMUatmDBQWYEG/dYW1PbQ8UCtzbFyQbGQEWB4Gy21APfQSDpJF2nwNHSSLtPgaimKgMbsh4qbUreKFEjLK5LqSSrAWsxGgIPZ204JB0ki7T4GjpJF2nwNMSYBA7AlmTmTKtrKSALgHjbrFI53iI8hGB7WcMLegKKCU9JIu0+Bo6SRdp8DUd2RhUlcq5IAQm46jcAX7ta92dgM8uR7gKTntxGuUAftECgkPSSLtPgaOkkXafA0wJho1WVmDHJIEADBdDm4mx7KxwcMUsyIAyqxsbsGPAnQ2FqCQ9JIu0+Bo6SRdp8DUehhiluEDq4UsoZgwbKLkaAWNv4ViuDzJDl+dI7Lrw0KgfxoJH0ki7T4GjpJF2nwNR7m8PmyXfjbnLi1+3Ja+X23rU2HAh5z7XO5O62W/8aCTdJIu0+Bo6SRdp8DTBtbZ6xEFCSvA34q9gSD7DcVi2BHwgxAnKGNyeIRdWPgDQSHpJF2nwNHSSLtPgajGPgCMMt8rKrJfjlYdfeDceystn4USF75iFXNlT5zagaeN6CS9JIu0+Bo6SRdp8DUZmjjIXm8wYtlKNqe4ggDTqrdLDAjGNi5INmdSLA9dltcgenqoJB0ki7T4GjpJF2nwNR4YDK0nOE5YrXy8WLfNC37eN61SrEULJmVgR5LENmB61IA1HYaCTdJIu0+Bo6SRdp8DUaxeFymNVuS8cba+c46vbWzamDWPKUJIuyknz0Nm9h0IoJD0ki7T4GvekkXafA1F9oQBGAF7ZUOvaygn+NJqcFkYeYOLiikexPyY9FFQat5/yD/s/iFRXY8qrMjMQAM1yeGqsB7zU22lhBMhQkgG3DjoQf8AKmI7sDzm939Koa8GEgPOGRWYA5FS5uxBAuSAABet0GIPMxKkyoVL5gSRxIy9R76W9GB5ze6jowPOb3UDdFiignu6s7BLGwYMcwvowsbDurVh8WXdOdYZFOawAUaa2soAubW9tO3Rgec3uo6MDzm91EIIsesnOK6onOAksM3zx5S3uSLX00HXWE20XVIhG9rJ5QFjZszdvdanLowPOb3UdGB5ze6gasTMhxCuCLFo2J7D5Jf33rZDiUWaaa4Ni5jGvlF2IB06gCTTj0YHnN7qOjA85vdQNT4lHhZMqoVIZAubW+jjyieqx9lLPhcRkfMbqObkXveNFBX28P2aU9GB5ze6jowPOb3UU2/Cgfg5ZtVkZn7ryBrmtmOmds/y6FSWIW5uVuSBwpd0YHnN7qOjA85vdRDY+NCtER5QEISRe0XbMD36j3Vr2w6FxzbZlEaKD+qLa99O/Rgec3uo6MDzm91A07QxI+ENIhBAcMp6jax/yrKaGJ3L86AjHMVIbOL6kAAWPZe9qdOjA85vdR0YHnN7qBix2I5yRntbMbgdg4D3UqlRZI4flEXKpDBibjymPAA9Rpz6MDzm91HRgec3uoEcGMTnTlbKFgMaM2lyBoT2akmkuOdyozTK4vwBJPp4CnbowPOb3UdGB5ze6gZcBIF525teJ1HeTlsKXHGx/JsD5TvG03dzZF/E+V7KWdGB5ze6jowPOb3UCLDYjSYLIqM0gIJNrr5V+o9orHCzZcRE8kqsBe7Ak2Fjx0HbS/owPOb3UdGB5ze6imrDBIbuZFZgrBFS58pgVuSQAAATXsWLCJhyNSjuxHcSlvEA06dGB5ze6jowPOb3UQ1DDwh8xkBjvfLZs5HHLa2h6r3tWDyqcOVGh54sF7Fy2/8AynjowPOb3UdGB5ze6gQTYtDNICbxSZQSOogCzDvB916ylxaK+IkGVy7FVBvYo2rnSxtYAceulvRgec3uo6MDzm91FNOKxCSRLoqsjEBRfVG1+0SdGv41qwWXW7FGsMj62B675ddR1099GB5ze6jowPOb3UQ34nGWRcziSRXDKwucqjqLEC9zbTurXiIopHMnOqqscxUhs4vqQABY+m9OnRgec3uo6MDzm91A3NjUlaYMcgkylSdcpj0XNbqI00pPJHGiMMyu5Iy5b2UDiSTa5PC1PPRgec3uo6MDzm91AhXExiSOS4PNwJYdsirYD2E39lahikeKSMqqcHWxbVxoR5ROpH8Kc+jA85vdR0YHnN7qBux0SyMGEsY8hBYkg3VQD1U2GpJ0YHnN7q9G7A85vdQOuxPyY9FFKsHh8igUVFKKKKKAooooCiiigKKKKAooooCiiigKKKKAooooCiiigKKKKAooooCiiigKKKKAooooCiiigKKKKAooooCiiigKKKKAooooCiiigKKKKD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74412"/>
            <a:ext cx="2160240" cy="916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77" name="Picture 13" descr="http://unasus.ufpel.edu.br/site/wp-content/uploads/2013/10/ESF-Ufpel-01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443916"/>
            <a:ext cx="3312368" cy="896851"/>
          </a:xfrm>
          <a:prstGeom prst="rect">
            <a:avLst/>
          </a:prstGeom>
          <a:noFill/>
        </p:spPr>
      </p:pic>
      <p:sp>
        <p:nvSpPr>
          <p:cNvPr id="11279" name="AutoShape 15" descr="data:image/jpeg;base64,/9j/4AAQSkZJRgABAQAAAQABAAD/2wCEAAkGBhQRERESEBAUFRUVFRYVGBcSFRkUFhUYFhUWGBcYGhcYHiYeFxojGhQUHy8gIycpLCwsFR4xNTAqNSYrLCkBCQoKDgwOGg8PGiokHyQyKSwvLC8pLCovLCkpLykwLywqLCwsLCksLCkuLCwsLSwsKSwpLCwsKSwsKSwsLCwsLP/AABEIAMABBgMBIgACEQEDEQH/xAAcAAEAAgIDAQAAAAAAAAAAAAAABgcEBQIDCAH/xABPEAACAQIDAwcGCQkECQUAAAABAgMAEQQSIQUGMQcTQVFhcYEiMlJzkaEUNDVyk7Gys9EVFyMzQlR0gsEWJGKSQ0RTVaLC0uHwJWOD4uP/xAAbAQEAAwEBAQEAAAAAAAAAAAAAAwQFBgECB//EADgRAAEDAgMDCgQGAgMAAAAAAAEAAgMEEQUSITFBcRMiMjNRYYGRocFCsdHwBhQjcuHxFTRSYqL/2gAMAwEAAhEDEQA/ALxpSlESlKURKUpREpSlESqb5U8dJFtINFK8Z+DxaxuUPny9Rq5KpTld+UR/Dx/blq/h4vLr2FUa42i07QpPydcoT4hxhcWQZCCY5NBzlhcqwGmawJuOIB6tbErzdsGUpisKymxE8X3i3HiLjxr0jSuhbG8Fu9KKV0jDm3JSlKoK8lajeHenD4FVbEORmuFVRmZrcbAdA01Omorb1T3LKf75D6gfeP8AhVimiEsgaVXqZTFGXBSr872C6p/ox/1U/O9guqf6Mf8AVVL0rX/x0Pf5rK/Py9y9FbA3mgxqF8O98psysMrKei4PX18K2tVFyLn+84n1K+5/+59tW7WRUxCKQtC1qeQyxhxSlKVXU6VXHKLyhvA5wuENpABzklgclxcIoOmaxBJ6Ljp4WPXmzbUpbE4lmNyZpSb9sjVoUELZHku3KjXSujYA3ephyU42SXaLNLI8h+DSayOXP6yHpYmrjqluR/5Qb+Gk+8hq6a8xAWl07AvaHWLzSlKVQV1KUpREpSlESlKURKUpREpSlESlKURKUpREqlOV35RH8PH9uWrrqlOV35RH8PH9uWtDD+u8CqNf1XiFFtj/ABnDevi+8WvSlea9j/GcN6+L7xa9KVLifSaocO6LkpWqxW9eEido5MZAjqbMrSKGU2BsQTpoQfGur+2mB/fsN9Kn41m8m87j5LRzt7Qt1VO8snxyH1A+8erI/tpgf37DfTJ+Naba+7GC2vIJlxZbm1EZ+DyRsBqW18lrHyqs0x5GTO8G3BV6lvKx5WEX4qk6VY0u5eyFZlbajBlJBBmhBBBsQQU0INcf7IbG/wB7H6aH/orY/Ns7D5FZP5R/aPNcORj4ziPUj7Yq3qgG7OF2Zs52kj2ipMsYtzssdihNwy2UXBIOvDQ1JP7b4H9+w/0q/jWRVXlkLmg24LWpgIow1xF+K3dK0f8AbfA/v2H+lX8a2Gztrw4gFoJo5QNCY2DWPbbhVUscNSCrIe07CsyvNO1f18/rZPttXpavNW1f18/rZPttWnhnSd4LNxHotUs5H/lBv4aT7yGrpqluR/5Qb+Gk+8hq6agxDrvAKah6nzSlKVQV5KUpREpSlESlKURKUpREpSlESlKURKUpREqlOV4/+oj+Hj+3LV11H9t4jALLbFpEZMo1eLOctzbysp0vm0q3SSFklwCeCqVYa6OznBo7SqL2Mf7zhvXxfeLXpOopDjNl5lyRwZsy5bQEHNcZbHJprapXUlbKZCLtI4qOiaxoOR4dwVAb/wDyljPWD7tK0Fb/AH/+UsZ6xfu0rQVtw9W3gPksebrHcSlbHYO3pcHMs0DWI0ZT5rr0qw6vqrXUqRzQ4WK+GuLTcK0Ns7Eh21B8MwVkxKgCSMm2cgea3+L0X6RoeAy6vcTk4bEPz2MRkiRiBGwKtKymxBHEICPHu4xPYW3ZcHMs0DWI0IPmuvSrDpH1Ve27G88WPh5yI2YaOh86Nuo9Y6j0+0Vk1Blp2ZWnm9u8dy1IBFO/M7pdnb3ro3s3Oix0IjICOg/ROo8zst0obC6+yxANUXtXZMuFlaGdMrr4hh0Mp6VPX9RuKv3b+3xh1CqA8zglELZRZR5Ukj8I4l4s57hckA03vuS0kUjvnd1JLMSHcX8lhDwgh4hFvmIF21N68w97wcp2H7+/7XtfG0jMNqjdSjkzxLJtPDhSQH5xGHpLzTsAf5lU+FRepHyc/KmE+dJ9zJWlPrE7gVnQdY3iFfleadqn9PP62T7bV6WqJzYzZWZs0cGa5vfDkm99dcmut6xaKUxk2aTwWvWtY4DO8N4qBcj/AMoN/DSfeQ1dNaDYmIwLSkYRIhJkOqRZDlut/KyjS+XSt/UVXIXyXII4qSkDRHZrgR2hKUpVVW0pSlESlKURKUpREpSlESlKURKUpREpSlEXyq65Q4rYlG6DEo8Qz3+sVY1QzlIwl0gl6mZD/MAR9g+2r2HuyzjvWTjEeekdbdYqDwy5WVvRIb2G9XUpuL1SVWzuvjuewsLXuQuVu9PJPttfxq/irNGu8Fkfh+Sznx9tj5f2qe5TNmvDj55JFISUqyP+y3kKCL8MwKnTjwPTUT50ekPbXqFkB4i/fXD4Ovor7BVePEcjQ0t2d62pKDM4uDtq8w86PSHtpzo9Ie2vT3ML6K+wVC99d+vyfMkQwiSZow9y2S3lMLWyn0anjrzI7K1mvFQSULYxmc7TgqV50ekPbWfsPeF8HMs0EgDDQgnyXXpVh0g+7jU7/PIf93x/S/8A50/PIf8Ad8f0v/0qd0krhYx/+goQyJpuJPQrfx46LamGfEYJUOJVVzxOR5TpcxrL0uiksyi4Unj2U7j8QxlkM7HnSxz85o+a9iGB4EcLdFqufcbfr4fLLH8GWLIga6vmvdrW80VMTCp4qPYKzmVBpnlpb67PFX3wCpaHB3ovMHOj0h7aknJxIPypg9R50nT/AOxJV9fB19FfYK+iFRwUewV9vxHM0ty7e/8AhfLKDK4OzbO5fXawJPQL1SskmYlvSJPtN6tXerHc1hZmvqy5F73091yfCqoqxhTOa53gsX8QyXeyPsufP+lK+TqK+IkbqiI/zMtvsmrDqHcnGEtHNKf2mCjuQX+t/dUxqhXuzTu7tFsYPHkpG333PqlKUqitVKUpREpSlESlKURKUpREpSlESlKURKUpRErW7w7O5/DyxjiRdfnLqvvFvGtlSvpri0hw3L4kYJGljth0VIkVLNwNsZJGgY6Sar88Dh4gf8NY2+2xeZn5xR5EpJ7A/wC0PHj7eqo6jkEEGxBBBHEEcDXUkNqoOPoV+ftL8PqtfhPmP5Cu2laPdbeIYqOzECVR5Q6/8Q7D7j4VvK5eRjo3FrtoXfQzMmYHsOhSqd5ZPjkPqB949XFVP8s0RGLgYjQw2B6CVdiR4Zl9tW6Drh4qvXdSfBQClKV0KwFYPIx8ZxHqR9sVb1VJyLxH4RiWscoiVSei5e4HfYGrbrna7rz4LoKLqR4pXy9K0W9W8YwsdlIMrjyR6I9M9g6Os+NVY43SODW7Sp5pmQsL3mwCjO/22OclECnyYtW7XI/oNPE1FQt9ALnh319ZiSSTcnUk6kk9JqSbj7F56bnWHkRG/e/7I8OPsrqBlpYOHqVwJL8Qqv3HyH8BTnYWzuYw8UXSF8r5x1b3k1sKUrlnOLiXHev0BjAxoa3YNEpSlfK+0pSlESlKURKUpREpSlESlKURKUpREpSlESlKURYe1dmLiImifg3Ajip6CO0VU+09mvh5GjkGo4HoYdDDsNXJWr27sBMUmV9GGquOKn+o6xV+iq+QdZ3RKx8Uw4VTczOmPXu+iqvB4x4nWSNirLwI/wDNR2VY27u+EeIASSyS8LHzW+af6ce+oBtbZEmGfJKtuph5rDrB/pxrCrbnp46pt/Irl6WsnoHlttN7SrurE2lsqLEJkniSRb3s4BsesdR7RVc7K3zxEFgW5xR0SakdzcfbepPg+UOBv1iPGe7OPaNfdWJJQTxm4F+8fd11MGL0sws45T2H67Flfm/wH7nH7/xp+b/Afucfv/GsmPe3Cn/WFHfdfrFJN7cKP9YU912+oVFao/7eqt8rS2vmb5hZuztlxYdObgiWNb3yoABc8Ses9tZNRXGcocCj9EjyHuyD2nX3VGNq744ie4zc2nox6E97cT4WqWOgnkNyLcfu6qT4vSwizTmPYPrsUu3i3xjw90js8vUPNT5x6+z6qrrF4tpXZ5GLMxuSf/NBXUKztkbGkxL5Il+cx81R2n+nGtuGnipWk+ZXK1VZPXvDbcGhcNlbLfESCOManiehR0k1bGzNmrh4kij4KOJ4k9JPaTXRsTYUeFjyJqTqzHix/oOoVsqxKyrM7rDohdVhmHCkbmd0jt7u5KUpVBa6UpSiJSlKIlKUoiUpSiJSlKIlKUoiUpSiJSlKIlKUoiUpSiLHxuBSZCkqBlPQfrHUe2oTtjk+dbthmzj0GNmHc3A+NvGp9XyrENTJCeYfBUqqhhqh+oNe3eqXxOEeJssiMh6mBHsvx8K6quqbDq4yuoYdTAEe+tPidy8K/wDosvzGK+4ae6taPFWnpt8lz034feOqeDx0VW0qw5OTqA8JJR4qfrWvsfJ1AOMkp8VH1LU/+Sg7/JVP8HVX2DzVd13YXBvK2WJGc9Si9u/q8aszDbl4VP8AQ5vWEt7jp7q3EMCoMqKFHUosPYKgkxVvwN81bh/D7yf1XgcNVBtj8nzNZsU2Ueghux724Dwv31NsHgkiQJGgVR0Af+XPbXdX2smapkmPPPguipaKGmFoxr270pSlV1cSlKURKUpREpSlESlKURKUpREpXASgmwYX7650S6UpSiJSuLSAcSB3m1fQ1EuvtK4NKBxYDvNq5KwPA37qLy4X2lKUXqUriZQDYkX765URKUr5eiL7SuAmU8GB7iK50Xl7pSlKL1KUr4WA1Jt30RfaV1fCU9NfaKfCk9Nf8wr2y8uF20r4rA6g3HZXFp1GhYDvIFeL1c6V1fCk9Nf8wrtoiUpXWuIU6BlPcRRF2UpXwtbjRF9pXV8KT01/zCnwpPTX2ill5cLtpXFHB1BBHZrSi9VOYxis0pUkESPYg2I8o8COFWZuntJp8MjyG7AlSevKdD32tVZbQ/Wy+sf7RqwtwPig+e39K38QaOQa7fp8lx+CvcKt7b6G/wA1JK6sTNkR29FS3sF67axdp/qZvVv9k1gtFyF1zzZpKqLHY553LysWY+wdgHQKshMYYdmpIvFcOlu/KAPrqsKsfG/JI9RH9S10Fexv6bbaXXHYTI48s8nXKTdV1NKXYs5LE8SxuT41s93NuNhpVOY82TZ16LHpt1jjWvwvnp85frFbLerZXwfEuoHkt5a9x4jwNx7KvSZHHknDaCsqHlWD8ww9Ej1VrKbi4rWby7SOHw0kiecAAOwsQoPhe/hWv3G2tzuHEbHyorL3r+wfZp/LXZvz8Sk+dH94tc02HLOI3doC7h9TylG6aP8A4k8Db2Vf7MlL4qBnJZjNFcsbk/pF6auCqd2N8Zw/rovtrVxVdxUWc23Ysv8AD5JjeT2hKgfKBtls64dGIULmextcngD2Aa2/xCpzLIFBYmwAJPcKpzaWNM0skp/bYnuHQPAWHhUeGw55C47B81NjlSYoRG06u+QXQjZSCpII4EGxHcRwq0t0NrnEYcFzd0JRj121B8QR43qE7wbB+Dw4V7WLLZ/nnyh7iR/LWZyfbQyTtETpIunzl1HuLeyr9YG1EBe3d7bVk4a59HViJ+x1vUXH0Vi0pSudXaLQ7470rgMOZSMzsckaek1r69Sgan2dNUbtjb0+LYtiJme/7N7IvYqDQD31NOWeUnEYZT5oiYjvZ7H7K1Xlb9DC1sYfvKw62ZxeWbgtzsTcjFYxDJBBdLkZmKoCRxy5vOt1jTorZfmpx/8AsI/pE/GpduDv/hUwsOHncQvGCt3FkYXuGz8Addb21vVhQYhXUMjKyngVIIPiKrz1k8byLWCnhpIXtBvcrWbp7OfD4LDQyqA6RhWAIIBHaNKqrleUflEaf6CP7UlXZVKcrvyiPUR/akqGhOae/FTVotDYdyg8sYsdBwPRXqCHzV7h9VeYZOB7jXp6HzV7h9VT4n8Pj7KDDfi8PdJvNbuP1VQXJog/KWC0HF/uJKv2bzW7j9VUHya/KWC73+4kqKj6qXh7FTVfWR8forp3n3hTA4d55NbeSi3sXc+ao9hJ6gCeiqL27vPiMY5aeUkdCKSI1HUF6e83NTnlrnb+5J+yeeY9rLzYHsDt7arGrVBC0MznaVUrpnF+QbAtrsPc/EYwMcPBmVTYsSqrfja7cTqOFbX81OP/ANhH9In41I+TffrDQYZcNiG5pldyrkEowdi2rAeSQSRrpYDWrMwmNSVQ8Uiup4MjBgfEVFUVk0byLaKWClhkYDfVaPcHY0mEwMUMyhXVpCQCGHlSMw1HYaVIqVkvcXuLjvWo1oa0NG5UztD9bL6x/tGrC3A+KD57f0qvdofrpfWP9o1YO4B/un/yN/St/EP9YeHyXHYN/uu4O+YUlrF2n+pm9W/2TWVWLtVrQTerf7JrAb0guwk6B4Km6sfG/JI9RH9S1XFWRjh/6SPUR/UtdFX9KP8AcuLwjozftKrvDeenzl+sVY2/Gyeew+dR5cXldpX9oezX+Wq5wvnp85frFXSVuLGocRkMckbxuv7KzgsLZ4JY3b7e6qjdfa3wfEIxPkN5D9x6fA2Ptqcb8/EpO+P7a1Adv7K+DzyRfs3zL2o3D2ajwNSCfa/P7KcMfLjaNG6yM65T4j3g19VEYfJHO3YSP4UdHM6KGalk2gOt5a/VRvY3xnD+ui+2tXFVO7G+M4f10X21q4ar4r028Fd/D3Vv4hR7fnaPNYUqD5UpyeHFvcLeNQTd3Z/P4mJLaZszfNXU+21vGtnv5tHnMTkB0iXL/M1i3uyjwrD3a26uEd3MRdmUKLHLYXuejpsvsq1TxOjpTlHOPus+tnjmrxyhsxpt5bfM6Keb3YDncJKANUHODr8jUgd4uPGqxwWLMUiSLxRg3sPDxGnjUzPKQp0OGP8AnH4VCHtc5RYXNgdSB0Anp0r2gikYxzJBovMXqIZZGSwuuRx3bFam2dvGGFJ44udQ2JIbLlDAZTwNx/2rU4HlDjdgssRjBNs2bMo79AQO2u/cjFifCGJ/KyEoQdbqdV8LEj+WsbEcnEZYlJmVfRKhreNx76zmsp2F0cwsRv1W0+SslayamIIIFwbbfvvWPyo7sNioEmhUtJBc5V1LxtbMAOkiwIHYbamqXBr0nsjANBEsbSGTLoGIscvQOJvatRtvk+weKYu8WRzxeI5CT1keax7SK9pqwQjI7UbirM9I6azxod4VCVlbN2rNhmz4eV42vfyDYH5y+a3cQanO3eR+SNWfCzc7YX5t1yuQOgMPJY9lhVeVrRyxzDm6rMfHJCddFfu4+9Xw/DZ2AWVDkkVeGa2jC/7LDXs1Gtqrbld+UR6iP7UlZfI1iSMXPH0PDmPejgD7ZrE5XflEeoj+1JWfDEIqstGyyvyyGSlDjtuoTJwPca9PQ+avcPqrzDJwPca9PQ+avcPqrzE/h8fZe4b8Xh7pN5rdx+qqD5NflLBd7/cSVfk3mt3H6qoTk0+UsF3v9xJUVH1UvD2Klq+sj4/RWnyjbsNjcL+iF5Ym5xBwzi1mS/aNR2qKoxlIJBBBBsQRYgjiCDwNena0W3NycJjDmmhGf00JR/EjzvG9fNJWckMjhovqqpOVOZp1Xn6u7A46SBs8MjxtprGxUm3XbiOw6VY21+RkgFsJiM3UkwAJ7M66e1arWWIqzKwIZSVYHiCDYg9oIIrXjmjmHNN1kyRSQnnaK7eTvfM46Jkmtz8VsxAsHU8HA6D0EDptwvalVHu7tl8LKZIzqUKeBZT/AMopWZPQkvJZsWjDWgMAftUz3o2eYcVKCNGYyKesOSfcbjwrbbj7wpBnimbKrHMrHgGsAQT0AgDXsNS/b2wI8UgV9GHmuOK/iD0ioDj9zcTETaPnF9KPX/h4irMU8VTDyUhsfvVYk9JUUVTy8LbjXv27irMXGIRcSKR1hhaovvfvTGInhicO7gqxU3CqdGuR02uLVBzsqX/YSX9W34Vn4LdLEykWhKjrk8ge/X3V8sooYnZ3vuBwX3LilTUMMccRBOm8+y12CwbSyJGg8pyAP6nwFz4VZu80ITASqOCxhR3AgVx3c3VTCjMTnkIsWtYAdSjoH11mbfwTTYaWNACzLYXNhxHTVepq2yzNt0QVcocPfT00mbpOB08DYKp8L56fOX6xV01Bdg7iSLKr4gqFQhgqnMWINxfoAvbvqdUxGdkrmhhvZfWCUssDHGQWvb0UU3/2TzkImUeVFx7UPH2Gx9tQGLElVkQcHADD5rBge8Ee81c00QZSrC4III6weNV7j+T6ZXPMlXToucrAdR6++pqCqYGcnIdmxVcXoJXSCaEXvobfe8LRbG+M4f10X21q28bihFG8jcEUsfAXqI7t7kPHKsuIK+QbqinN5XQSezjYdNq3e9eBmmg5qAAlmGa7ZfJGv1gVFWyxzzNAOm8qfDIJqWme5zecdg37FV08xdmdvOZix7ybn3mpph+TkFVLTsGIBICjQkajjWJsncedZommVcisGNmBOmoFu8CrBqasrctmwu8lXwzC84c+pZruv6lQ382y/vDf5R+NaLefdj4JzZDl1a4uRaxHAeIv7KtCtRvPsk4nDsi2zghlvpqD19ouPGq0FdKJBndpvV2rwmAwu5JlnblDNwtoc3ich4Srl/mXVf8AmHjVlVW2H3LxaOrqqXVgw8scQbirHQ6C4sa8xExukD2EG69wZsscRjlaRY6X7CsXaO2IcOFOImjiDGwMjBASNbC/GsH+2uB/fsN9Kn41p+UndifHRwLhwpKOzNmbLoVsKgX5p8f6EX0o/CviGGF7LvfYq/LNK11mMuFZe0uUHBRRs4xUUhA0SJw7MegADh3nSqHmlzMzEWLMWsOjMSf61LfzUY/0Ivpf+1brYXI4xYNjZVCjjHCSS3YZCBlHXYX6iKvQup6YEh11SlbPUEAtssjka2KwE2KYWDWiTtCm7nuvYfymufLBu8zrHjI1vzY5uS3EJe6t3AlgfndlWLhsMsaKkahUUBVVRYKBwAFc3QEEEAgixB1BB6CKzjVHluVH2Ff/ACw5Hkvu68wkVa+6fKtCIUixpZHQBecCl1cAWBIUEhtNdLfVXLeDkfSRi+CkEV7nm3BaO/8AhI1Qdmo6rVGTyS4+9rQntEpt71v7q03y09Q3nG3oVnMiqKd3NF1I97eVaIwvFgczO4KmQqUVARYkBgCW6tLdPZWt5H93maZsWy2SNTHGSPOdtGI7FW4727DWZsLkbsQ2NmBHTHDcA9hkNjbuAPbVl4XCpEixxqERRZVUWAA6AKpyzRRxmOHW+0q3HFJI8SS7tgXTtDakWHUPPMkSk5Q0jBQWIJtc9NgT4GsD+2uB/fsN9Mn41ruUfd2bG4aOLDhSyzK5zNlGURyLx72FV3+afH+hF9KPwqKCGF7bvfYqSaaVjrMZcK0MVv5gUVm+GQtYXyxuHY9gVbkmqJ2rjufnmmtbnJHe3UGYkD2GpN+afH+hF9KPwra7G5HJWYHFzIiX1WEl3YdWYgBfYavQmnp7kPuqUwnnsC2y1/Jlup8LkmklX9Ei5AeuQlTp3KNfnClXBs3ZseHiSGFAiILAD3kniSTqSdTSs+aqe95cDYK9FSsYwA6lYW6+03xGDimky52DE5RYaMwFhc9AFfNg7Zz4LDYjEOimSOMsfMTM9gLXJtdiABfprS7ubfhwuDEGIkEc0POI0bXzsQ7EZF4uGBBBF73rji8E0exsPFKtmAwiup6LyxXU+21VFbUlwO3oJ2KQzo7AZrKbnLe2YdYv0jSvkGLbncTnkjKJkIVAc6Apc59Te/EWHCsHaSAbQwBAt+jxK6dVojbuuK7NlfHMf3wfdURZ35Xi5lZ+dXmmCsrg3Vg9strcb5hbvrhtHbkOHKrLIFZgSFALMQOJyqCbC/HhUb2ds5hiBgSDzOHmOKU9BjfyoY/5ZTLp1QrXLaMgh2hO8uJOGWSGERyFUyOEaTOmaRSAQWBtpfP2URSf8pxc0s3OpzbZbPmGU5yFXXhqSB3muldv4cwtOJkMSmxcG63uBYdZuQBbjeo9tXBRpsvJHIZY2mibMwHlCTGRs2gAGW7EcLWrd7ywwtARPLzKhkKyAhcjqwZGuRbQgcdKIsnB7VSdHaF75bg5lZcptcZlYA9INdezcf8A3WOaaaFv0YdpY/JhItcuuYmy9OprA3d2q8yYkNIkyxtlSeNcqygoGOmoJUnKSptpWnZCdjYI5SyIMG8gAveNHjZ9BxAAuewURbiDeZZsZDFA6tG0Mzv5LBrq0QjILW8khn4A3sNdNc3E7y4aNzHJiEVlIDAnzSbEBjwW4I424itWm0459oYZoHEiLBiFLpqgZmgIXMNM1lJtxFaneTbjSxbQiaWOMgSxrh+bLzSqFID3vwYa5gtlGpOlEU1x20I4EzzOqLcC7HiTwA6yeoVrNjbe+EYnEojBoo0hK+SVYM/OZwc1j+yvRWJtyZY5dnTS/qUL5mPmozRWjdj0Dzhc8M1ctiYxZsbjXibMrRYYK481rc+CVPBhfS40uDRFsTvLhuc5rn1z5snTlz+hntlzf4b3rZ1XuyYo3w8eExGOaNw4VoCsYfnFkzXF0zkFgGzdt71YVEWh3h3hOHlwyKAQzZpiRfJDmWPN2HnJYz3K1ZW8u0Ww+GeWMrmVoh5QuLNKit0j9ljUfGAmxr42VDDzUwOFXnVckxwl1JXKwABkaU37BTaONM2yX50XeN44pgRfyosRGrkjqIGbuNEUkwG34J3KRTKzAZrC4JXhmF/OXtFxXHH7x4eBsksyqwAYixOUHgWsDkGh1a3CtU+OixONwZwrrIIRK0jx+UqoyZQhYaXLFTl/w3rXc4sWIx6YjGHDGSXOAyx5ZY2iRVKs6nNaxWwOmXhrRFL8VtKKJQ8kqIrcGZgFPkltDwPkqT4Vrtq71wwwxzA84sjoq5TxDOqs17cFBLHry6a1g7RwKRxbKiUl0TEQqC41IWCXKSOvQGu/fvTCBuhcRhHY9SriomYnsABPhRFs321CIhO0qiMmwZvJBN8oGut76Wrns/a0WIDGGQPlNmtxU2vYg6jTrrVbb3jCwwyYeSIpJKIzO3lxRCzXc5SL+UoXiBdhrWNuvPnxeNfnRLePDWkVMiuAZ9V1IYXuMwJGluiiKUM1hc6AddRzEb2I8+Ejw0quJJir+SSCghla6NoD5apqL8azd7oHfA4pYwSxicALxOmoHaRceNafFbXhnm2YMM4cJNmYINIx8HmUB7eYbsAFNjoeqiKQbR27DhyFlkCsQSFALNYcWsoJC9p0rLw2JWRFeNgysAVZTcEHgQRxqOflCLDY7FNiXWMSpCY3k0VlQMGQMdLhiTl/xVk7lRFcMSVKq82IkjVhYiN5nZNDwupBt20Rc959rSQjDrEUQzzCLnZQWSIFHa5AIuTkygXGrCsvZuGnRm5/EJKpAy5YeaZTrmuc5DA+TbQWseNcduYrDrHkxhjEcnk2l809Ot9BWp3WkUTzR4WRpMIEQqSS6JIWbMkch85ctja5t40RbLdnaTzws8mXMJsRH5IsMsc7ovSdcqi/b1VgrvFIuznxTKrOvOaWITyZmjBNrmwABPcaxd39tw4SOaHEyCKRMRiGyvoXWSZ5EZB+2Crjhes3d+RYNnxtif0anOzCQeaJZWYBh0aOLjo1oi7cNhsYQrDGwOGW+mHOXW2qkS8OPG9fKjOPxQicfkNucZgTJFF+kgUXFnA82N76WBFwTppSiL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1281" name="AutoShape 17" descr="data:image/jpeg;base64,/9j/4AAQSkZJRgABAQAAAQABAAD/2wCEAAkGBxQSEhQSExQWFhUUGR0ZFRcYGRsfHhgXGh0nGRcfGxwYICggGBoxIBsbJDEiJSkvLy4uHR80ODMsNygtLisBCgoKDg0OGhAQGywlICQ3NDc0OC83LC8sLjQ4Li8sMDAvLDQsLCw0LzQ0LCwsLDQsLCwsLywsLCw0LCwsNCwsLP/AABEIAFwA8AMBEQACEQEDEQH/xAAcAAEAAwADAQEAAAAAAAAAAAAABQYHAQMEAgj/xABGEAACAQIDBAYGBQgJBQAAAAABAgADEQQSIQUGMUEHEyJRYXEygZGxwdEUcpKh8BUjNDVSYrLCFiRCVHOTorPSFzNDdIL/xAAaAQEAAwEBAQAAAAAAAAAAAAAABAUGAwIB/8QAOBEAAgICAAQCBwYFBAMAAAAAAAECAwQRBRIhMUFRExQzUmFxgSIykaGxwRU00eHwI0Jy8QYkYv/aAAwDAQACEQMRAD8A3GAIAgCAIAgCAIAgCAIAgCAIAgCAIAgCAIAgCAIAgCAIAgCAIAgCAIAgCAIAgCAIAgCAIAgCAIAgCAIAgCAIAgCAIAgCAIAgCAIAgCAVnpGxDU8BVZGZWBWxUkEdocxJWHFSuSZGzG1U2iG6Ld6KuJFShXOdqYDK/MqTYhu8g218fCd87HjXqUfE44WRKzcZeBf5XE84ZrAnugGR1elmuSSlCkF5BixNvEggXlyuGw8ZMqXxGe+iRP7kb+1MZiOoq0kW6llZCeXEEG8jZWFGqHNFnfGy5Wz5ZIv0ryeIBjW8e99etjhTSoyUqdYIFU2zWfKSxHG+uku6cWEKttbbRT3ZM5W8qekmbLKQuBAEAQBAEAQBAEAQBAEAQBAEAQBAEAQBAEAqvSd+rq3mv8QkvB9siLm+xZS+hj9Jr/4X8wk7iX3I/MhcO+/L5GvSmLc+Kw7LeRn1dz4+x+dV3bxlh/VMR/kv8ppPT1e8vxRnvQW+6/wLZ0ZbGxFLHK9WhWprkcZnpsouRpqRaRM62EqtRkmS8Kqcbdyi0bDKUtxAPztX/T2/9k/7s0i9j9P2M8/bfX9z9EzNmhKxvBvQ2FrrTyBkIBJub68bcpY42Crq3LemUudxWWLeocu1+ZZlN9ZXFynvqV7ereQ4UoqoGZhfXgBw5cTJ+Hhq9Nt6SKriXE3iNRittnXvBvQ2HWllQM1RQxuTYD1cec9YuCrnLb6J6OefxV48YcsduS2d26+8f0rMrKFddbA6EeF/xrPGZh+g009pnXhvE/W9xktNfmd29G3foiKQuZnJCg8NOJPtE84eL6eT29JHviWf6pBNLbZI7NxBqUqdQgAuoJA8ZHtgoTcV4EzHsdlUZvxREb07xfRciqoZ3udToAO+340krDw/T7bekiBxLiXqmlFbbPrdbeH6WHDKFdLXAOhB5i/44T5mYnoGmntM+8N4j62mmtNE9IRaFL3z3+TBv1NNBVqgXa5sqX4XtqT4SdjYTtXM3pELIzFU+VLbIvB75bUqoKlPABkbgwDWI8LnUTrLFx4vTmc45ORJbUC04vbNals9sVUpBaypmamb2Bva3G8iRqjK7kT6EqVso1c7XUre52/9bGYpaD0qaqwY3XNfQX5mSsnCjVXzJsjY+ZK2fK0i2b17WbCYWpXRQzJawa9jc25SHj1qyxRZLvsdcHJHjXepEwFPG1xbOoORebHgq3nv1Zu51xOfrCVSskVLB9I2MxDlcNg1e2tgWYgd5IsBJksGqC3OZFjm2zeoRLTurtfG1qjLisKKKBbq2urX4ak8pEvqpgk65bJVFlsn9uOizyKSRAK9v9gKlfBVaVJS7sVsoIF7MCeJAknEnGFqlJ9CPlQlOpxj3Kt0Xbu4nC16r16Rpq1OwJKm5zA27JMlZ19dkEovZGwqZ1ybkiB6R9q16ePqKlaoqgLYKxA4dwkjCrhKlNpEfMsnG1pMrH5dxP8AeKv22+cl+hr91EX01nvMtWC2tU2ii0jXajjEFkbOVSuvc1tBUHfzkSVUaHzcu4/mv7EqNjvXLzal+T/uXr+iQXCGk2Jqir6Rr9Y1w1vP0PD4yv8AWd2cyiteX+eJP9W1XyuT357Mfxe0sVTdqbV6t0JB7b8vPWXUa65JNRRTynZF6cmat0UbRq1sI/WuXKVCqljc2yg2vz1JlRxCuMLFyrXQtcCyU63zPsyk1tzsacY1T6O2Q1y+bMno9Zmv6V+EnLKp9Frm66+PkQ3i2+l3rps2uUZcmcdIX6SPqD3maDhnsfqY/j38wvkaJR9FfISgl3ZrofdRQekf/vU/qfzGXnCvZy+Zlf8AyD20Pl+50b8ccN/gie+Hdp/M58Z71f8AFH3tNDgsVSroOxUAYjv0AqD77+ufKWsmmVcu6/xH3JTwcmF0e0l/3/U9vSLUDLh2U3BzkHwOWceFJpzT+H7knj8lKNUl2e/2LTsD9Go/UX3Styfay+ZeYX8vD5IpZP03aPeiH/QnzPvlv/LYnxf6szn87xH/AOV+i/qfGzT9D2iUOis2X/5b0fhPtv8A7GLzePf8O55x36lxDkfZvX0fYulTbtBanUtUCve1iGGvLUi33yoWLa4c6XQ0cs/HjZ6KUtS+O/17GL9ImBelj6xcG1Q50PepHLy4S5w5qVK14FbmQcbXvxJTdzpJrYdEpVKa1KaAKpHZYAfc3sE43YEZtyi9M6050oJRktovG8W1qeK2TXrUjdWQ8eIIOoPjIFNUq8iMZE66yNmPKUfIzvos/WFP6r+6WWf7Flfg+2NL6Sf1dX8h/EJV4XtollmexkU3eTAPU2LgnQEikAzgfskEX9Xxk2majlTT8SHdBvGg14FS3Y3lrYF2ellIcAOrC4IGo4EEHU+2Tb8eNy1Ih03yqe4mrbn7+U8a/VMnVVbXAvcNbjY9/gZUZGHKpcye0WuPlxtfK1plwkImCARO9TMMLUZCVZQDcGx0OslYai7oqSIPEnJY03B6aKxuLtOo9dkqVGa6GwJJ1BHwljxGiEak4pLqUvBcuyd7jZJvoQnSFuli62MatRpGojquoK6ECxBBInPDyaoVcsnplnl49k7OaK2is/0Hx/8Adn+0n/KS/XKfe/Ui+qXe6cLuXjwQRh2BGoIdND9qPW6fe/Ueq3eRoux6mPq4ZqWIpEVqYvTZmXLVI4B8puG8eB85WWKmM+aD6P8AIsa3dKHLJdV+Zn+J3O2jUZnfDuWY3JvT4+prCWMcqiK0pfqQHi3t7aNH6MNk1sLhqq10NNjULAEj0coF9Ce4ytzrI2TTg99Cwwq5VwfOtdSv4TatapiVAqvZ6o0zHgW91pbzorhU24rov2MrVmX25CSk9N/uanM0bczrpEpkYhTyZNPUdZfcLadTXxMjx6LV8X5ovmzsStSmjqQQVHulLbBwm0zUUWxsrjKL6aKDv9iFqYhVQ5iq5TbXUm9vOXfDYOFTcvEy3HLI2ZCjHrpHO/tPK9BTxFIA+o2jhr3Gb+J943FxlWn4RLRvBszr8IABd0UMnmBqPWJW41/or9vs+5dZ2L6xiaXdLa/Az7F7RNShRpHjSLW+q1re4y9hTyWSmvHRk7cl2UQrfeO/wei+1Mf1Gzle9j1YC/WIsJSKr0mW4/E1Ur/QcPU/HXQp+71PFoDVw9O4bs5rA8ONry1ypY8vsWvsZ7AjmQTsoj3+R17w08UWFbEJlJ7IawF7ajhznrFdCXJU9njPjlNq2+OvAu+HwFDHUqVaqmZstiQSDccQcpF9ZTyttxZyhB9DSwx8fPqhbZHb1/nY92P2bh6qClWVHVdAHNyPWdb+MjRssjLmj0+RYOuDiovql5mUdJG7mFwnVNh2sXJBp5s2g/tC9yBfTXv8Jb4V9lu1PwKvMorr04EhuZgalTZGNUAnOT1Y77KM1vZOWTOKyYNnTHg5Y80vErXR9tGnQxtKpVbKlipY8AWFhfuElZdcp1NR7kbEsjC1OXY0XpN23QGCekKis9WwVVIJte5OnAStwap+lT10RY5tsFU1vqye3Vw5pYHD06oAIpgMD462N5HvlzWycfM70R5aop+RDbw7m7Pem9Sy0WCk50awGl7lb5T7J2pyr00u5xtxaWm+xmO4dNmx+Gy8Q9z4KB2vulrltKmWysxU3bHR+gZnS/EA6cXQFRGQ8GBB9c9Qm4SUl4HO2tWQcH4mT4Ku+ExAJHaptZh3jgfu+E1FkY31aXZmEpsniZCb7xfU1qhWV1DqbqwuD4GZeUXFtPub2E4zipR7M5r+i3kfdPi7n19j8zriXsO232j85qOWPkZvml5lw6KqzHHqCzEZH4knl4yFnpKkl4Mm7erNrlGXRBb37UFCgwB7dQFVHvPsk3Bodtqfgis4rlqihrxl0RUtw8D1mIz27NIX9Z0X4+yWnEreSrl8yg4JR6TI5/CP+I0qZ42REbdwtCujLVNuqsSwvdM3Cd6MidMtxIuXh15MOWf/AEV87j1F0TEWXyI9xll/E4P70OpSfwK2PSFul9f6khu/urSpEVSxqMNVJFgD32Ot/ORsjiE7VyxWkTcPg9dEueT5n+R7dtbu08VUR3Y2QWKjmL348pyx8yVMHGK7nfM4bXlWRnNvoTIsLD2SIWKWio47dLDsXrdYyJqzC3C3pWuL24yyhxOyMeVpMpLeBUzsc02t+BKbW2EuIpUqYcpTTUAC99LLx8L+2cKMt1TlPW2yVl8OjkVxr20ont2XRSiq4dTcot/ME2ueXG84XWu2bm/ElY9EaK1XHwONs7NXE0jTY2BIII5ET1j3umfOjxl4scmp1yPHsHD08LSdRVzor2JI9FtARp429s9ZOR6aXM1o84WJ6rBwUtohN4Oj9MVXeucQ6Z7aACwsLTtTmuuCjyo+W4ask5bZ4qXRXQU5qleoyjUjQaDx5CdHxKeuiR4XD4b6tl72fhadKmlOkoWmosoHC3x85Xyk5Pb7k6MVFaRVdu9HOFxDmopaizG7ZLZSe/KeB8pLqz7ILT6kW3Crm9rodW7W4GDpFK+ZqxNmpl9F7wcvP1xbn2TWl0FWDXB7fUl99dmU8TQWlUqNTBcEFFLMSAdABqefsnCi51S5ktna+lWx5W9FR/6bUDcHF1dE6wgrwTXUg+R08JM/iUvdRE/h0feZY919hYPAtlpFnquBdyGJCtquoGVAfVeRr8qd3fsSacaFXbuWuRiQIAgFN352CX/rFMXIH5wDmBwYfGW3DspR/wBKf0M7xrh7n/r1rqu/9SH3V3mOH/N1LtSPDvTy7x4SXmYSu+1H736lfwzijxvsWdY/oaHh8QlVcyMGU8wfxaUM4Sg9SWma6u2FseaD2jPqnRLSucuIcDkCoNh585YLiUvGJCfDo+bJjdTcKngq3Xda1RspVQQABfjw4zjkZkrY8utHajEjVLm2Tu2duUsMt3N25IOJ+Q8TOVGLZc/srp5nnLz6caO5vr5eJm2NxdbG1r2LM2iKOAHcPnNDXXXjV/Ax1112bd5t9l5Gk7v7JGGpBBqx1c97fKZ7KyHdPm8PA2WDiRxalBd/H5knI5MITaOAqs1UKFKVggLFrFMvpaW104WgH3+TG67rbC/W5r316vJlI8r8vXAOg7HqFaIzAcVrC57VMtnAHjcW8maAfP5HqZ67f2nFTIwYC+cdkEZb6eJsOUA7n2WwfDlEW1MAMSQQBxawIvm/eB84B5to7IqvTC5UfSsMrNoDUN6bcDewv5X0gHd+TqvX03sgVMvaHpFcliDpc9rle1vGAeWhsOsEqCyKzUghcNrUcNmLMctxcHnfnAJfZmFalRIC9rtMELC1+Q7IAUeQgEUuwqq06tPMtQVUBa/Z/Og3Y6ftA8f3RAOa+xajIAFUL1pfqQRYKVygDMpW9+1a1tYB6xscnrAwBvQWmhY5iCAwa5I8VuedoB5cRsusy0AtOmgphb2IurKwLWOXgQOVteMAk9sYVn6uyK4VrsjGwYZSByINiQbEcoBFDYlULSWyErTpIGzH80yG7sumtxbu4C+kAmNr4cugATOQbiz5Cp71Yc4BHVsBiLX7FR3odU5LZbOL9r0dV7R7uHDXQDvqYBxVpmmuXKFD1M9s6LxDJaxPceV+PKATEAQBAEAqO8G5oqE1KFlY8UOiny/ZP3S1xeIuH2bOq8/EoM/gsbHz09H5eH9ioPSxGEb/AMlI94uAfWNDLRSpvXgzPyhk4kvGJ7qW+OKUWLq3mo+Fpxlw6h+BKhxrLiurT+aOnFb04qoLGqVH7oA+8a/fPcMGiP8At38znbxbLsWubXy6f3ONnbvYjEG+UgHi73Hv1MW5dNK1v6I+Y/DcnJe9a+LL/sHYFPCjs9pz6Tnj5DuEo8nLne+vReRq8Hh9WKunWXmS8ik8QBAEAQBAEAQBAEAQBAEAQBAEAQBAEAQBAEAQBAEA4ZQdCLjxn1NrsfGk+jPE+xsOdTQpfYX5Tqsm5f7n+LIzwsZ9XXH8EdlDZtFNUpU1PeFA9wnyV1kvvSb+p7hi01vcIJfRHqnI7iAIAgCAIAgCAIAgCAIAgCAIAgCAIAgCAIAgCAIAgCAIAgCAIAgCAIAgCAIAgCAIAgCAIAgCAIAgCAIAgCAIAgCAIAgCAIAgCAIAgCAIAgCAIAgCAIAgCAIAgCAIAgCAIAgCAIAgC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1283" name="Picture 19" descr="http://www.unasus.uerj.br/wp-content/uploads/2013/08/UNA-SUS_gov-01-300x116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451526"/>
            <a:ext cx="2736304" cy="1058039"/>
          </a:xfrm>
          <a:prstGeom prst="rect">
            <a:avLst/>
          </a:prstGeom>
          <a:noFill/>
        </p:spPr>
      </p:pic>
      <p:pic>
        <p:nvPicPr>
          <p:cNvPr id="11285" name="Picture 21" descr="http://1.bp.blogspot.com/_116y0LLDCh4/SwaUYqG6CEI/AAAAAAAAABg/XB-7hRzn_9w/s1600/LOGO%20OFICIAL.jpg"/>
          <p:cNvPicPr>
            <a:picLocks noChangeAspect="1" noChangeArrowheads="1"/>
          </p:cNvPicPr>
          <p:nvPr/>
        </p:nvPicPr>
        <p:blipFill>
          <a:blip r:embed="rId5" cstate="print"/>
          <a:srcRect t="19677" b="11455"/>
          <a:stretch>
            <a:fillRect/>
          </a:stretch>
        </p:blipFill>
        <p:spPr bwMode="auto">
          <a:xfrm>
            <a:off x="1691680" y="5589240"/>
            <a:ext cx="1551625" cy="1068579"/>
          </a:xfrm>
          <a:prstGeom prst="rect">
            <a:avLst/>
          </a:prstGeom>
          <a:noFill/>
        </p:spPr>
      </p:pic>
      <p:pic>
        <p:nvPicPr>
          <p:cNvPr id="11287" name="Picture 23" descr="http://www.primaveradoleste.mt.gov.br/portal/documents/logo_2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07904" y="5647171"/>
            <a:ext cx="3816424" cy="950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1: </a:t>
            </a:r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Ampliar a cobertura do pré-natal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-252536" y="919261"/>
            <a:ext cx="8949680" cy="4525963"/>
          </a:xfrm>
        </p:spPr>
        <p:txBody>
          <a:bodyPr>
            <a:noAutofit/>
          </a:bodyPr>
          <a:lstStyle/>
          <a:p>
            <a:pPr marL="75600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Ampliar </a:t>
            </a:r>
            <a:r>
              <a:rPr lang="pt-BR" sz="2400" dirty="0"/>
              <a:t>a cobertura das gestantes residentes na </a:t>
            </a:r>
            <a:r>
              <a:rPr lang="pt-BR" sz="2400" dirty="0" smtClean="0"/>
              <a:t>área de abrangência, </a:t>
            </a:r>
            <a:r>
              <a:rPr lang="pt-BR" sz="2400" dirty="0"/>
              <a:t>que frequentam o programa de pré-natal na </a:t>
            </a:r>
            <a:r>
              <a:rPr lang="pt-BR" sz="2400" dirty="0" smtClean="0"/>
              <a:t>unidade </a:t>
            </a:r>
            <a:r>
              <a:rPr lang="pt-BR" sz="2400" dirty="0"/>
              <a:t>para 70</a:t>
            </a:r>
            <a:r>
              <a:rPr lang="pt-BR" sz="2400" dirty="0" smtClean="0"/>
              <a:t>%.</a:t>
            </a:r>
          </a:p>
          <a:p>
            <a:pPr marL="756000" lvl="1" indent="0" algn="just">
              <a:buNone/>
            </a:pPr>
            <a:endParaRPr lang="pt-BR" sz="2400" dirty="0" smtClean="0"/>
          </a:p>
          <a:p>
            <a:pPr marL="75600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Valores acrescentes, atingindo 70% no quarto mês da intervenção </a:t>
            </a:r>
            <a:r>
              <a:rPr lang="pt-BR" sz="2400" dirty="0" smtClean="0"/>
              <a:t>(59 </a:t>
            </a:r>
            <a:r>
              <a:rPr lang="pt-BR" sz="2400" dirty="0" smtClean="0"/>
              <a:t>gestantes da </a:t>
            </a:r>
            <a:r>
              <a:rPr lang="pt-BR" sz="2400" dirty="0" smtClean="0"/>
              <a:t>área </a:t>
            </a:r>
            <a:r>
              <a:rPr lang="pt-BR" sz="2400" dirty="0" smtClean="0">
                <a:sym typeface="Wingdings" pitchFamily="2" charset="2"/>
              </a:rPr>
              <a:t> </a:t>
            </a:r>
            <a:r>
              <a:rPr lang="pt-BR" sz="2400" dirty="0" smtClean="0"/>
              <a:t>41 </a:t>
            </a:r>
            <a:r>
              <a:rPr lang="pt-BR" sz="2400" dirty="0" smtClean="0"/>
              <a:t>acompanhadas pela Unidade). </a:t>
            </a:r>
          </a:p>
          <a:p>
            <a:pPr marL="756000" lvl="1" indent="0" algn="just">
              <a:buNone/>
            </a:pPr>
            <a:endParaRPr lang="pt-BR" sz="2400" dirty="0" smtClean="0"/>
          </a:p>
          <a:p>
            <a:pPr marL="756000" lvl="1" indent="0" algn="just">
              <a:buNone/>
            </a:pPr>
            <a:endParaRPr lang="pt-BR" sz="2400" dirty="0" smtClean="0"/>
          </a:p>
          <a:p>
            <a:pPr marL="756000" lvl="1" indent="0" algn="just">
              <a:buNone/>
            </a:pPr>
            <a:endParaRPr lang="pt-BR" sz="2400" dirty="0"/>
          </a:p>
          <a:p>
            <a:pPr marL="756000" indent="0" algn="just">
              <a:buNone/>
            </a:pPr>
            <a:endParaRPr lang="pt-BR" sz="2400" dirty="0"/>
          </a:p>
        </p:txBody>
      </p:sp>
      <p:graphicFrame>
        <p:nvGraphicFramePr>
          <p:cNvPr id="7" name="Gráfico 6"/>
          <p:cNvGraphicFramePr/>
          <p:nvPr/>
        </p:nvGraphicFramePr>
        <p:xfrm>
          <a:off x="2123728" y="3933056"/>
          <a:ext cx="4697260" cy="26487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/>
          <a:lstStyle/>
          <a:p>
            <a:pPr marL="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2: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Garantir a captação de 60% das gestantes residentes na área de abrangência no primeiro trimestre de gestação.</a:t>
            </a:r>
          </a:p>
          <a:p>
            <a:pPr marL="0" lvl="1" indent="0" algn="just">
              <a:buNone/>
            </a:pPr>
            <a:endParaRPr lang="pt-BR" sz="2400" dirty="0" smtClean="0"/>
          </a:p>
          <a:p>
            <a:pPr marL="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 </a:t>
            </a:r>
            <a:r>
              <a:rPr lang="pt-BR" sz="2400" dirty="0" smtClean="0"/>
              <a:t>95% de cobertura no quarto mês da intervenção (39 gestantes captadas no primeiro trimestre). </a:t>
            </a:r>
          </a:p>
          <a:p>
            <a:pPr marL="0" lvl="1" indent="0" algn="just">
              <a:buNone/>
            </a:pPr>
            <a:endParaRPr lang="pt-BR" sz="2400" dirty="0" smtClean="0"/>
          </a:p>
          <a:p>
            <a:pPr marL="0" lvl="1" indent="0" algn="just">
              <a:buNone/>
            </a:pPr>
            <a:endParaRPr lang="pt-BR" sz="2400" dirty="0" smtClean="0"/>
          </a:p>
          <a:p>
            <a:pPr marL="0" indent="0" algn="just"/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457200" y="-2738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3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</a:rPr>
              <a:t>Objetivo 1: </a:t>
            </a:r>
            <a:r>
              <a:rPr kumimoji="0" lang="pt-BR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</a:rPr>
              <a:t>Ampliar a cobertura do pré-natal</a:t>
            </a:r>
            <a:endParaRPr kumimoji="0" lang="pt-BR" sz="4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  <p:graphicFrame>
        <p:nvGraphicFramePr>
          <p:cNvPr id="6" name="Gráfico 5"/>
          <p:cNvGraphicFramePr/>
          <p:nvPr/>
        </p:nvGraphicFramePr>
        <p:xfrm>
          <a:off x="2267744" y="3861048"/>
          <a:ext cx="4697260" cy="26783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340768"/>
            <a:ext cx="8435280" cy="4525963"/>
          </a:xfrm>
        </p:spPr>
        <p:txBody>
          <a:bodyPr/>
          <a:lstStyle/>
          <a:p>
            <a:pPr marL="34290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3: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Ampliar a cobertura de primeira consulta odontológica, com plano de tratamento, para 50% das gestantes cadastradas.</a:t>
            </a:r>
          </a:p>
          <a:p>
            <a:pPr marL="342900" lvl="1" indent="0" algn="just">
              <a:buNone/>
            </a:pPr>
            <a:endParaRPr lang="pt-BR" sz="24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342900" lvl="1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400" dirty="0" smtClean="0"/>
              <a:t>Concluímos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a </a:t>
            </a:r>
            <a:r>
              <a:rPr lang="pt-BR" sz="2400" dirty="0" smtClean="0"/>
              <a:t>intervenção com 54% de cobertura </a:t>
            </a:r>
            <a:r>
              <a:rPr lang="pt-BR" sz="2400" dirty="0" smtClean="0"/>
              <a:t>(41 </a:t>
            </a:r>
            <a:r>
              <a:rPr lang="pt-BR" sz="2400" dirty="0" smtClean="0"/>
              <a:t>gestantes </a:t>
            </a:r>
            <a:r>
              <a:rPr lang="pt-BR" sz="2400" dirty="0" smtClean="0"/>
              <a:t>acompanhadas </a:t>
            </a:r>
            <a:r>
              <a:rPr lang="pt-BR" sz="2400" dirty="0" smtClean="0">
                <a:sym typeface="Wingdings" pitchFamily="2" charset="2"/>
              </a:rPr>
              <a:t> </a:t>
            </a:r>
            <a:r>
              <a:rPr lang="pt-BR" sz="2400" dirty="0" smtClean="0"/>
              <a:t>22 </a:t>
            </a:r>
            <a:r>
              <a:rPr lang="pt-BR" sz="2400" dirty="0" smtClean="0"/>
              <a:t>realizaram primeira consulta odontológica). </a:t>
            </a:r>
          </a:p>
          <a:p>
            <a:pPr marL="342900" lvl="1" indent="0" algn="just">
              <a:buNone/>
            </a:pPr>
            <a:endParaRPr lang="pt-BR" sz="2400" dirty="0" smtClean="0"/>
          </a:p>
          <a:p>
            <a:pPr algn="just"/>
            <a:endParaRPr lang="pt-BR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1: </a:t>
            </a:r>
            <a:r>
              <a:rPr lang="pt-BR" sz="2400" b="1" dirty="0" smtClean="0">
                <a:solidFill>
                  <a:schemeClr val="tx1"/>
                </a:solidFill>
                <a:latin typeface="+mn-lt"/>
              </a:rPr>
              <a:t>Ampliar a cobertura do pré-natal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195736" y="4005064"/>
          <a:ext cx="4703393" cy="245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Realizar busca ativa de 100% das gestantes faltosas às consultas de pré-natal.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Resultado: </a:t>
            </a:r>
            <a:r>
              <a:rPr lang="pt-BR" sz="2400" dirty="0" smtClean="0"/>
              <a:t>86% no terceiro mês (8 faltas/7 buscas) e 100% nos demais meses.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/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2: </a:t>
            </a:r>
            <a:r>
              <a:rPr lang="pt-BR" sz="2400" b="1" dirty="0">
                <a:latin typeface="+mn-lt"/>
              </a:rPr>
              <a:t>Melhorar a adesão ao pré-natal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051720" y="3933056"/>
          <a:ext cx="4626052" cy="2494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2:</a:t>
            </a:r>
            <a:r>
              <a:rPr lang="pt-BR" sz="2400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Fazer busca ativa de 100% das gestantes com primeira consulta odontológica programática, faltosas às consultas</a:t>
            </a:r>
            <a:r>
              <a:rPr lang="pt-BR" sz="2400" dirty="0" smtClean="0"/>
              <a:t>.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: </a:t>
            </a:r>
            <a:r>
              <a:rPr lang="pt-BR" sz="2400" dirty="0" smtClean="0"/>
              <a:t>No primeiro mês não houve registro de faltas; no segundo e quarto mês 100% de buscas ativas (2 e 7) e no terceiro mês 89% de buscas (9 faltas/8 buscas).</a:t>
            </a:r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>
              <a:buNone/>
            </a:pPr>
            <a:endParaRPr lang="pt-BR" sz="2400" dirty="0" smtClean="0"/>
          </a:p>
          <a:p>
            <a:pPr marL="0" indent="0"/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</p:spPr>
        <p:txBody>
          <a:bodyPr>
            <a:norm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2: </a:t>
            </a:r>
            <a:r>
              <a:rPr lang="pt-BR" sz="2400" b="1" dirty="0">
                <a:latin typeface="+mn-lt"/>
              </a:rPr>
              <a:t>Melhorar a adesão ao pré-natal</a:t>
            </a:r>
            <a:endParaRPr lang="pt-BR" sz="40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123728" y="3861048"/>
          <a:ext cx="4751018" cy="2597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27384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51309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dirty="0" smtClean="0"/>
              <a:t>Metas de qualidade = 100% de cobertura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1: </a:t>
            </a:r>
            <a:r>
              <a:rPr lang="pt-BR" sz="2400" dirty="0" smtClean="0"/>
              <a:t>Realizar pelo menos um exame ginecológico por trimestre em 70% das gestantes durante o pré-natal.</a:t>
            </a:r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Resultados: </a:t>
            </a:r>
            <a:r>
              <a:rPr lang="pt-BR" sz="2400" dirty="0" smtClean="0"/>
              <a:t>Concluímos a intervenção com 76% de cobertura (31). </a:t>
            </a:r>
            <a:endParaRPr lang="pt-B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/>
            <a:endParaRPr lang="pt-BR" sz="24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r>
              <a:rPr lang="pt-BR" sz="2400" b="1" dirty="0" smtClean="0">
                <a:latin typeface="+mn-lt"/>
              </a:rPr>
              <a:t/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graphicFrame>
        <p:nvGraphicFramePr>
          <p:cNvPr id="7" name="Gráfico 6"/>
          <p:cNvGraphicFramePr/>
          <p:nvPr/>
        </p:nvGraphicFramePr>
        <p:xfrm>
          <a:off x="2195736" y="4005064"/>
          <a:ext cx="4779593" cy="26311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41784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Meta 2:</a:t>
            </a:r>
            <a:r>
              <a:rPr lang="pt-BR" sz="2400" b="1" dirty="0" smtClean="0"/>
              <a:t> </a:t>
            </a:r>
            <a:r>
              <a:rPr lang="pt-BR" sz="2400" dirty="0" smtClean="0"/>
              <a:t>Realizar pelo menos um exame de mamas em 90% das gestantes durante o pré-natal.</a:t>
            </a:r>
          </a:p>
          <a:p>
            <a:pPr marL="0" indent="0" algn="just">
              <a:buNone/>
            </a:pPr>
            <a:endParaRPr lang="pt-BR" sz="2400" dirty="0" smtClean="0"/>
          </a:p>
          <a:p>
            <a:pPr marL="0" indent="0" algn="just">
              <a:buNone/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Resultados:</a:t>
            </a:r>
            <a:r>
              <a:rPr lang="pt-BR" sz="2400" dirty="0" smtClean="0"/>
              <a:t> Mesmos números do exame ginecológico.</a:t>
            </a:r>
            <a:endParaRPr lang="pt-B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 algn="just"/>
            <a:endParaRPr lang="pt-BR" sz="2400" dirty="0"/>
          </a:p>
        </p:txBody>
      </p:sp>
      <p:graphicFrame>
        <p:nvGraphicFramePr>
          <p:cNvPr id="8" name="Gráfico 7"/>
          <p:cNvGraphicFramePr/>
          <p:nvPr/>
        </p:nvGraphicFramePr>
        <p:xfrm>
          <a:off x="2267744" y="3789040"/>
          <a:ext cx="4697260" cy="25930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243142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3:</a:t>
            </a:r>
            <a:r>
              <a:rPr lang="pt-BR" sz="2400" b="1" dirty="0" smtClean="0"/>
              <a:t> </a:t>
            </a:r>
            <a:r>
              <a:rPr lang="pt-BR" sz="2400" dirty="0" smtClean="0"/>
              <a:t>Garantir a 90% das gestantes a prescrição de suplementação de sulfato ferroso e ácido fólico conforme protocolo.</a:t>
            </a:r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100% de cobertura em todos os meses da intervenção.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t-BR" dirty="0"/>
              <a:t> </a:t>
            </a:r>
          </a:p>
          <a:p>
            <a:endParaRPr lang="pt-BR" dirty="0"/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395536" y="1916832"/>
            <a:ext cx="820891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4-11:</a:t>
            </a:r>
            <a:r>
              <a:rPr lang="pt-BR" sz="2400" b="1" noProof="0" dirty="0" smtClean="0"/>
              <a:t> </a:t>
            </a:r>
            <a:r>
              <a:rPr lang="pt-BR" sz="2400" noProof="0" dirty="0" smtClean="0"/>
              <a:t>G</a:t>
            </a:r>
            <a:r>
              <a:rPr lang="pt-BR" sz="2400" dirty="0" err="1" smtClean="0"/>
              <a:t>arantir</a:t>
            </a:r>
            <a:r>
              <a:rPr lang="pt-BR" sz="2400" dirty="0" smtClean="0"/>
              <a:t> a 90% das gestantes a solicitação de </a:t>
            </a:r>
            <a:r>
              <a:rPr lang="pt-BR" sz="2400" dirty="0" err="1" smtClean="0"/>
              <a:t>ABO-Rh</a:t>
            </a:r>
            <a:r>
              <a:rPr lang="pt-BR" sz="2400" dirty="0" smtClean="0"/>
              <a:t>, na primeira consulta, a solicitação de hemoglobina/</a:t>
            </a:r>
            <a:r>
              <a:rPr lang="pt-BR" sz="2400" dirty="0" err="1" smtClean="0"/>
              <a:t>hematócrito</a:t>
            </a:r>
            <a:r>
              <a:rPr lang="pt-BR" sz="2400" dirty="0" smtClean="0"/>
              <a:t> em dia, a solicitação de glicemia de jejum em dia, a solicitação de VDRL em dia, a solicitação de Urina tipo 1 com urocultura e</a:t>
            </a:r>
            <a:r>
              <a:rPr lang="pt-BR" sz="2400" b="1" dirty="0" smtClean="0"/>
              <a:t> </a:t>
            </a:r>
            <a:r>
              <a:rPr lang="pt-BR" sz="2400" dirty="0" smtClean="0"/>
              <a:t>antibiograma</a:t>
            </a:r>
            <a:r>
              <a:rPr lang="pt-BR" sz="2400" b="1" dirty="0" smtClean="0"/>
              <a:t> </a:t>
            </a:r>
            <a:r>
              <a:rPr lang="pt-BR" sz="2400" dirty="0" smtClean="0"/>
              <a:t>em dia, a solicitação de </a:t>
            </a:r>
            <a:r>
              <a:rPr lang="pt-BR" sz="2400" dirty="0" err="1" smtClean="0"/>
              <a:t>testagem</a:t>
            </a:r>
            <a:r>
              <a:rPr lang="pt-BR" sz="2400" dirty="0" smtClean="0"/>
              <a:t> anti-HIV em dia, a solicitação de </a:t>
            </a:r>
            <a:r>
              <a:rPr lang="pt-BR" sz="2400" dirty="0" err="1" smtClean="0"/>
              <a:t>HBsAg</a:t>
            </a:r>
            <a:r>
              <a:rPr lang="pt-BR" sz="2400" dirty="0" smtClean="0"/>
              <a:t> na primeira consulta e a solicitação de sorologia para toxoplasmose (</a:t>
            </a:r>
            <a:r>
              <a:rPr lang="pt-BR" sz="2400" dirty="0" err="1" smtClean="0"/>
              <a:t>IgG</a:t>
            </a:r>
            <a:r>
              <a:rPr lang="pt-BR" sz="2400" dirty="0" smtClean="0"/>
              <a:t> e </a:t>
            </a:r>
            <a:r>
              <a:rPr lang="pt-BR" sz="2400" dirty="0" err="1" smtClean="0"/>
              <a:t>IgM</a:t>
            </a:r>
            <a:r>
              <a:rPr lang="pt-BR" sz="2400" dirty="0" smtClean="0"/>
              <a:t>) na primeira consulta.</a:t>
            </a:r>
          </a:p>
          <a:p>
            <a:pPr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Resultados: </a:t>
            </a:r>
            <a:r>
              <a:rPr lang="pt-BR" sz="2400" dirty="0" smtClean="0"/>
              <a:t>100% de cobertura de solicitação de exames em dia em todos os meses de intervenção.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-27384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539552" y="12793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</a:t>
            </a: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12 e 13:</a:t>
            </a:r>
            <a:r>
              <a:rPr lang="pt-BR" sz="2400" b="1" dirty="0" smtClean="0"/>
              <a:t> </a:t>
            </a:r>
            <a:r>
              <a:rPr lang="pt-BR" sz="2400" dirty="0" smtClean="0"/>
              <a:t>Garantir que 90% das gestantes completem o esquema da vacina a</a:t>
            </a:r>
            <a:r>
              <a:rPr lang="pt-BR" sz="2400" dirty="0" smtClean="0"/>
              <a:t>ntitetânica</a:t>
            </a:r>
            <a:r>
              <a:rPr lang="pt-BR" sz="2400" dirty="0" smtClean="0"/>
              <a:t> </a:t>
            </a:r>
            <a:r>
              <a:rPr lang="pt-BR" sz="2400" dirty="0" smtClean="0"/>
              <a:t>e da vacina de </a:t>
            </a:r>
            <a:r>
              <a:rPr lang="pt-BR" sz="2400" dirty="0" smtClean="0"/>
              <a:t>hepatite B.</a:t>
            </a:r>
            <a:endParaRPr lang="pt-BR" sz="2400" dirty="0" smtClean="0"/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lang="pt-BR" sz="2400" b="1" dirty="0" smtClean="0"/>
              <a:t> </a:t>
            </a:r>
            <a:r>
              <a:rPr lang="pt-BR" sz="2400" dirty="0" smtClean="0"/>
              <a:t>93</a:t>
            </a:r>
            <a:r>
              <a:rPr lang="pt-BR" sz="2400" dirty="0" smtClean="0"/>
              <a:t>% </a:t>
            </a:r>
            <a:r>
              <a:rPr lang="pt-BR" sz="2400" dirty="0" smtClean="0"/>
              <a:t>de vacinação antitetânica em dia (38 gestantes</a:t>
            </a:r>
            <a:r>
              <a:rPr lang="pt-BR" sz="2400" dirty="0" smtClean="0"/>
              <a:t>) </a:t>
            </a:r>
            <a:r>
              <a:rPr lang="pt-BR" sz="2400" dirty="0" smtClean="0"/>
              <a:t>e 95% de vacinações para hepatite B </a:t>
            </a:r>
            <a:r>
              <a:rPr lang="pt-BR" sz="2400" dirty="0" smtClean="0"/>
              <a:t>em </a:t>
            </a:r>
            <a:r>
              <a:rPr lang="pt-BR" sz="2400" dirty="0" smtClean="0"/>
              <a:t>dia </a:t>
            </a:r>
            <a:r>
              <a:rPr lang="pt-BR" sz="2400" dirty="0" smtClean="0"/>
              <a:t>(39 gestantes) </a:t>
            </a:r>
            <a:r>
              <a:rPr lang="pt-BR" sz="2400" dirty="0" smtClean="0"/>
              <a:t>no quarto </a:t>
            </a:r>
            <a:r>
              <a:rPr lang="pt-BR" sz="2400" dirty="0" smtClean="0"/>
              <a:t>mês</a:t>
            </a:r>
            <a:r>
              <a:rPr lang="pt-BR" sz="2400" dirty="0" smtClean="0"/>
              <a:t> </a:t>
            </a:r>
            <a:r>
              <a:rPr lang="pt-BR" sz="2400" dirty="0" smtClean="0"/>
              <a:t>da intervenção.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323528" y="4005064"/>
          <a:ext cx="3672408" cy="2088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7" name="Gráfico 6"/>
          <p:cNvGraphicFramePr/>
          <p:nvPr/>
        </p:nvGraphicFramePr>
        <p:xfrm>
          <a:off x="4572000" y="4005064"/>
          <a:ext cx="4176464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Introdução – Pré-natal e Puerpério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Espaço Reservado para Conteúdo 8"/>
          <p:cNvSpPr>
            <a:spLocks noGrp="1"/>
          </p:cNvSpPr>
          <p:nvPr>
            <p:ph idx="1"/>
          </p:nvPr>
        </p:nvSpPr>
        <p:spPr>
          <a:xfrm>
            <a:off x="457200" y="1711349"/>
            <a:ext cx="8229600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Momento propício para o desenvolvimento de ações preventivas e de promoção à saúde;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Importância </a:t>
            </a:r>
            <a:r>
              <a:rPr lang="pt-BR" sz="2400" dirty="0" smtClean="0"/>
              <a:t>do Pré-natal Odontológico.</a:t>
            </a:r>
            <a:endParaRPr lang="pt-BR" sz="2400" dirty="0"/>
          </a:p>
        </p:txBody>
      </p:sp>
      <p:graphicFrame>
        <p:nvGraphicFramePr>
          <p:cNvPr id="5" name="Diagrama 4"/>
          <p:cNvGraphicFramePr/>
          <p:nvPr/>
        </p:nvGraphicFramePr>
        <p:xfrm>
          <a:off x="1835696" y="1052736"/>
          <a:ext cx="5400600" cy="3096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48478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14:</a:t>
            </a:r>
            <a:r>
              <a:rPr lang="pt-BR" sz="2400" b="1" noProof="0" dirty="0" smtClean="0"/>
              <a:t> </a:t>
            </a:r>
            <a:r>
              <a:rPr lang="pt-BR" sz="2400" dirty="0" smtClean="0"/>
              <a:t>Realizar avaliação de saúde bucal em 50% das gestantes durante o pré-natal. 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pt-BR" sz="2400" dirty="0" smtClean="0"/>
              <a:t>Mesmos números de primeiras consultas odontológicas.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195736" y="4005064"/>
          <a:ext cx="4703393" cy="24507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1133872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250343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15: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/>
              <a:t>Realizar exame de puerpério em 90% das gestantes entre o 30º  e 42º dia do pós-parto.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/>
              <a:t>100% de cobertura em todos os meses da intervenção.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3: </a:t>
            </a:r>
            <a:r>
              <a:rPr lang="pt-BR" sz="2400" b="1" dirty="0" smtClean="0">
                <a:latin typeface="+mn-lt"/>
              </a:rPr>
              <a:t>Melhorar a qualidade da atenção ao pré-natal e puerpério realizado na Unidade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42331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16: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/>
              <a:t>Concluir o tratamento dentário em 40% das gestantes com primeira consulta </a:t>
            </a:r>
            <a:r>
              <a:rPr lang="pt-BR" sz="2400" dirty="0" smtClean="0"/>
              <a:t>odontológica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/>
              <a:t>50</a:t>
            </a:r>
            <a:r>
              <a:rPr lang="pt-BR" sz="2400" dirty="0" smtClean="0"/>
              <a:t>% de conclusão no quarto mês (22 pacientes </a:t>
            </a:r>
            <a:r>
              <a:rPr lang="pt-BR" sz="2400" dirty="0" smtClean="0">
                <a:sym typeface="Wingdings" pitchFamily="2" charset="2"/>
              </a:rPr>
              <a:t> </a:t>
            </a:r>
            <a:r>
              <a:rPr lang="pt-BR" sz="2400" dirty="0" smtClean="0"/>
              <a:t>11 </a:t>
            </a:r>
            <a:r>
              <a:rPr lang="pt-BR" sz="2400" dirty="0" smtClean="0"/>
              <a:t>concluíram). </a:t>
            </a:r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195736" y="3789040"/>
          <a:ext cx="4697260" cy="2845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27384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4: </a:t>
            </a:r>
            <a:r>
              <a:rPr lang="pt-BR" sz="2400" b="1" dirty="0" smtClean="0">
                <a:latin typeface="+mn-lt"/>
              </a:rPr>
              <a:t>Melhorar registro das informações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611560" y="112474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1: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noProof="0" dirty="0" smtClean="0"/>
              <a:t>M</a:t>
            </a:r>
            <a:r>
              <a:rPr lang="pt-BR" sz="2400" dirty="0" err="1" smtClean="0"/>
              <a:t>anter</a:t>
            </a:r>
            <a:r>
              <a:rPr lang="pt-BR" sz="2400" dirty="0" smtClean="0"/>
              <a:t> registro na ficha espelho de pré-natal/vacinação em 90% das gestantes.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 </a:t>
            </a:r>
            <a:r>
              <a:rPr lang="pt-BR" sz="2400" noProof="0" dirty="0" smtClean="0"/>
              <a:t>A</a:t>
            </a:r>
            <a:r>
              <a:rPr lang="pt-BR" sz="2400" dirty="0" smtClean="0"/>
              <a:t>penas 42% de registros adequados no quarto mês (17 fichas preenchidas corretamente).</a:t>
            </a:r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267744" y="4005064"/>
          <a:ext cx="4678210" cy="25601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pt-BR" sz="2000" dirty="0" smtClean="0"/>
          </a:p>
          <a:p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917848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5: </a:t>
            </a:r>
            <a:r>
              <a:rPr lang="pt-BR" sz="2400" b="1" dirty="0" smtClean="0">
                <a:latin typeface="+mn-lt"/>
              </a:rPr>
              <a:t>Mapear as gestantes de risco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235942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1: </a:t>
            </a:r>
            <a:r>
              <a:rPr lang="pt-BR" sz="2400" dirty="0" smtClean="0"/>
              <a:t>Avaliar risco gestacional em 90% das gestantes.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endParaRPr lang="pt-BR" sz="24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 </a:t>
            </a:r>
            <a:r>
              <a:rPr lang="pt-BR" sz="2400" dirty="0" smtClean="0"/>
              <a:t>100% de cobertura deste indicador em todos os meses de intervenção.</a:t>
            </a:r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endParaRPr lang="pt-BR" sz="2000" dirty="0" smtClean="0"/>
          </a:p>
          <a:p>
            <a:endParaRPr lang="pt-BR" sz="2000" dirty="0"/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5: </a:t>
            </a:r>
            <a:r>
              <a:rPr lang="pt-BR" sz="2400" b="1" dirty="0" smtClean="0">
                <a:latin typeface="+mn-lt"/>
              </a:rPr>
              <a:t>Mapear as gestantes de risco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/>
          </p:cNvSpPr>
          <p:nvPr/>
        </p:nvSpPr>
        <p:spPr>
          <a:xfrm>
            <a:off x="611560" y="119675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2:</a:t>
            </a:r>
            <a:r>
              <a:rPr lang="pt-BR" sz="2400" b="1" noProof="0" dirty="0" smtClean="0"/>
              <a:t> </a:t>
            </a:r>
            <a:r>
              <a:rPr lang="pt-BR" sz="2400" noProof="0" dirty="0" smtClean="0"/>
              <a:t>R</a:t>
            </a:r>
            <a:r>
              <a:rPr lang="pt-BR" sz="2400" dirty="0" err="1" smtClean="0"/>
              <a:t>ealizar</a:t>
            </a:r>
            <a:r>
              <a:rPr lang="pt-BR" sz="2400" dirty="0" smtClean="0"/>
              <a:t> avaliação da prioridade de atendimento odontológico em 90% das gestantes cadastradas.</a:t>
            </a:r>
          </a:p>
          <a:p>
            <a:pPr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>
              <a:spcBef>
                <a:spcPct val="20000"/>
              </a:spcBef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pt-BR" sz="2400" dirty="0" smtClean="0"/>
              <a:t>Mesmos números de primeiras consultas odontológicas. </a:t>
            </a:r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8" name="Gráfico 7"/>
          <p:cNvGraphicFramePr/>
          <p:nvPr/>
        </p:nvGraphicFramePr>
        <p:xfrm>
          <a:off x="2195736" y="3861048"/>
          <a:ext cx="4649635" cy="25506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2071389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Metas 1-5: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</a:t>
            </a:r>
            <a:r>
              <a:rPr lang="pt-BR" sz="2400" dirty="0" err="1" smtClean="0"/>
              <a:t>arantir</a:t>
            </a:r>
            <a:r>
              <a:rPr lang="pt-BR" sz="2400" dirty="0" smtClean="0"/>
              <a:t> a 90% das gestantes </a:t>
            </a:r>
            <a:r>
              <a:rPr lang="pt-BR" sz="2400" dirty="0" smtClean="0"/>
              <a:t>orientações sobre cuidados gestacionais e com o bebê.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lvl="0" algn="just"/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lang="pt-BR" sz="2400" b="1" dirty="0" smtClean="0"/>
              <a:t> </a:t>
            </a:r>
            <a:r>
              <a:rPr lang="pt-BR" sz="2400" dirty="0" smtClean="0"/>
              <a:t>100% de cobertura em todos os meses da intervenção. </a:t>
            </a:r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6: </a:t>
            </a:r>
            <a:r>
              <a:rPr lang="pt-BR" sz="2400" b="1" dirty="0" smtClean="0">
                <a:latin typeface="+mn-lt"/>
              </a:rPr>
              <a:t>Promover a Saúde no pré-natal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457200" y="773832"/>
            <a:ext cx="8229600" cy="1143000"/>
          </a:xfrm>
        </p:spPr>
        <p:txBody>
          <a:bodyPr>
            <a:noAutofit/>
          </a:bodyPr>
          <a:lstStyle/>
          <a:p>
            <a:pPr lvl="3" algn="ctr" rtl="0">
              <a:spcBef>
                <a:spcPct val="0"/>
              </a:spcBef>
            </a:pPr>
            <a:r>
              <a:rPr lang="pt-BR" sz="2400" b="1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Objetivo 6: </a:t>
            </a:r>
            <a:r>
              <a:rPr lang="pt-BR" sz="2400" b="1" dirty="0" smtClean="0">
                <a:latin typeface="+mn-lt"/>
              </a:rPr>
              <a:t>Promover a Saúde no pré-natal</a:t>
            </a:r>
            <a:br>
              <a:rPr lang="pt-BR" sz="2400" b="1" dirty="0" smtClean="0">
                <a:latin typeface="+mn-lt"/>
              </a:rPr>
            </a:br>
            <a:endParaRPr lang="pt-BR" sz="2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6" name="Espaço Reservado para Conteúdo 2"/>
          <p:cNvSpPr txBox="1"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just"/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Meta 6: </a:t>
            </a:r>
            <a:r>
              <a:rPr lang="pt-BR" sz="2400" dirty="0" smtClean="0"/>
              <a:t>Dar orientações para 100% das gestantes e </a:t>
            </a:r>
            <a:r>
              <a:rPr lang="pt-BR" sz="2400" dirty="0" err="1" smtClean="0"/>
              <a:t>puérperas</a:t>
            </a:r>
            <a:r>
              <a:rPr lang="pt-BR" sz="2400" dirty="0" smtClean="0"/>
              <a:t> com primeira consulta odontológica em relação a sua higiene bucal.</a:t>
            </a: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algn="just"/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Resultados:</a:t>
            </a:r>
            <a:r>
              <a:rPr kumimoji="0" lang="pt-BR" sz="2400" b="1" i="0" u="none" strike="noStrike" kern="1200" cap="none" spc="0" normalizeH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400" b="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100% de cobertura em todos os meses de intervenção.</a:t>
            </a: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lvl="0" algn="just"/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lang="pt-BR" sz="2400" dirty="0" smtClean="0"/>
          </a:p>
          <a:p>
            <a:pPr lvl="0" algn="just">
              <a:spcBef>
                <a:spcPct val="20000"/>
              </a:spcBef>
            </a:pPr>
            <a:endParaRPr kumimoji="0" lang="pt-BR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3528" y="1816224"/>
            <a:ext cx="8363272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Importância da intervenção </a:t>
            </a:r>
            <a:r>
              <a:rPr lang="pt-BR" sz="2400" b="1" dirty="0" smtClean="0">
                <a:sym typeface="Wingdings" pitchFamily="2" charset="2"/>
              </a:rPr>
              <a:t> Para o serviço:</a:t>
            </a:r>
          </a:p>
          <a:p>
            <a:pPr algn="just">
              <a:buNone/>
            </a:pPr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Melhoria nos registros de dados;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Sistematizou a realização de busca ativa de pacientes faltosas;</a:t>
            </a:r>
          </a:p>
          <a:p>
            <a:pPr algn="just">
              <a:buNone/>
            </a:pPr>
            <a:r>
              <a:rPr lang="pt-BR" sz="2400" dirty="0" smtClean="0"/>
              <a:t> </a:t>
            </a:r>
          </a:p>
          <a:p>
            <a:pPr algn="just"/>
            <a:endParaRPr lang="pt-BR" sz="2400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>
          <a:xfrm>
            <a:off x="323528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Discussão 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91746" y="2708920"/>
            <a:ext cx="4512502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467544" y="404664"/>
            <a:ext cx="820891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Importância da intervenção </a:t>
            </a:r>
            <a:r>
              <a:rPr lang="pt-BR" sz="2400" b="1" dirty="0" smtClean="0">
                <a:sym typeface="Wingdings" pitchFamily="2" charset="2"/>
              </a:rPr>
              <a:t> Para o serviço:</a:t>
            </a:r>
          </a:p>
          <a:p>
            <a:pPr algn="just"/>
            <a:endParaRPr lang="pt-BR" sz="2400" dirty="0" smtClean="0"/>
          </a:p>
          <a:p>
            <a:pPr algn="just">
              <a:buFont typeface="Arial" pitchFamily="34" charset="0"/>
              <a:buChar char="•"/>
            </a:pPr>
            <a:r>
              <a:rPr lang="pt-BR" sz="2400" dirty="0" smtClean="0"/>
              <a:t> Inserção da atenção odontológica ao pré-natal </a:t>
            </a:r>
            <a:r>
              <a:rPr lang="pt-BR" sz="2400" dirty="0" smtClean="0">
                <a:sym typeface="Wingdings" pitchFamily="2" charset="2"/>
              </a:rPr>
              <a:t></a:t>
            </a:r>
            <a:r>
              <a:rPr lang="pt-BR" sz="2400" dirty="0" smtClean="0"/>
              <a:t> consultas semanais, conclusões de tratamentos, vagas para primeiras consultas, redução das consultas de urgência em gestantes.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Introdução – Primavera do Leste/MT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412776"/>
            <a:ext cx="843528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Região </a:t>
            </a:r>
            <a:r>
              <a:rPr lang="pt-BR" sz="2400" dirty="0"/>
              <a:t>Sul do estado de Mato Grosso, a </a:t>
            </a:r>
            <a:r>
              <a:rPr lang="pt-BR" sz="2400" dirty="0" smtClean="0"/>
              <a:t>240 </a:t>
            </a:r>
            <a:r>
              <a:rPr lang="pt-BR" sz="2400" dirty="0"/>
              <a:t>km da capital </a:t>
            </a:r>
            <a:r>
              <a:rPr lang="pt-BR" sz="2400" dirty="0" smtClean="0"/>
              <a:t>Cuiabá. Possui aproximadamente 55.000 habitantes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P</a:t>
            </a:r>
            <a:r>
              <a:rPr lang="pt-BR" sz="2400" dirty="0" smtClean="0"/>
              <a:t>rincipal </a:t>
            </a:r>
            <a:r>
              <a:rPr lang="pt-BR" sz="2400" dirty="0"/>
              <a:t>fonte </a:t>
            </a:r>
            <a:r>
              <a:rPr lang="pt-BR" sz="2400" dirty="0" smtClean="0"/>
              <a:t>econômica: agricultura</a:t>
            </a:r>
            <a:r>
              <a:rPr lang="pt-BR" sz="2400" dirty="0" smtClean="0"/>
              <a:t>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10 Unidades de Saúde da Família.</a:t>
            </a:r>
          </a:p>
        </p:txBody>
      </p:sp>
      <p:pic>
        <p:nvPicPr>
          <p:cNvPr id="29698" name="Picture 2" descr="http://www.primaveradoleste.mt.gov.br/portal/primavera_do_lest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772" y="4365104"/>
            <a:ext cx="3101084" cy="17448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0" name="Picture 4" descr="https://encrypted-tbn1.gstatic.com/images?q=tbn:ANd9GcR0bR9msWSDqmsuz3lo33LPqDB0E7x2IkdYCnf0647eUELyh5gnh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4221088"/>
            <a:ext cx="2133600" cy="20764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704" name="Picture 8" descr="http://revistagloborural.globo.com/Revista/GloboRural/foto/0,,62391344,0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49602" y="4365104"/>
            <a:ext cx="2914886" cy="17937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0">
              <a:buNone/>
            </a:pPr>
            <a:endParaRPr lang="pt-BR" sz="2400" dirty="0" smtClean="0"/>
          </a:p>
          <a:p>
            <a:endParaRPr lang="pt-BR" dirty="0"/>
          </a:p>
        </p:txBody>
      </p:sp>
      <p:pic>
        <p:nvPicPr>
          <p:cNvPr id="1027" name="Picture 3" descr="C:\Users\Juline\Documents\Saúde da família\fotos\DSC000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8032" y="2654914"/>
            <a:ext cx="4139952" cy="31049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Retângulo 9"/>
          <p:cNvSpPr/>
          <p:nvPr/>
        </p:nvSpPr>
        <p:spPr>
          <a:xfrm>
            <a:off x="395536" y="500479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400" b="1" dirty="0" smtClean="0"/>
              <a:t>Importância da intervenção </a:t>
            </a:r>
            <a:r>
              <a:rPr lang="pt-BR" sz="2400" b="1" dirty="0" smtClean="0">
                <a:sym typeface="Wingdings" pitchFamily="2" charset="2"/>
              </a:rPr>
              <a:t> Para o serviço:</a:t>
            </a:r>
          </a:p>
          <a:p>
            <a:endParaRPr lang="pt-BR" sz="2400" dirty="0" smtClean="0"/>
          </a:p>
          <a:p>
            <a:pPr>
              <a:buFont typeface="Arial" pitchFamily="34" charset="0"/>
              <a:buChar char="•"/>
            </a:pPr>
            <a:r>
              <a:rPr lang="pt-BR" sz="2400" dirty="0" smtClean="0"/>
              <a:t> Sistematizou a realização de atividades de educação em saúde.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2708920"/>
            <a:ext cx="4128459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Importância da intervenção </a:t>
            </a:r>
            <a:r>
              <a:rPr lang="pt-BR" sz="2400" b="1" dirty="0" smtClean="0">
                <a:sym typeface="Wingdings" pitchFamily="2" charset="2"/>
              </a:rPr>
              <a:t> Para a comunidade</a:t>
            </a:r>
          </a:p>
          <a:p>
            <a:endParaRPr lang="pt-BR" sz="2400" dirty="0" smtClean="0">
              <a:sym typeface="Wingdings" pitchFamily="2" charset="2"/>
            </a:endParaRPr>
          </a:p>
          <a:p>
            <a:r>
              <a:rPr lang="pt-BR" sz="2400" dirty="0" smtClean="0"/>
              <a:t>Proporcionou maior qualidade na assistência prestada;</a:t>
            </a:r>
          </a:p>
          <a:p>
            <a:pPr>
              <a:buNone/>
            </a:pPr>
            <a:endParaRPr lang="pt-BR" sz="2400" dirty="0" smtClean="0">
              <a:sym typeface="Wingdings" pitchFamily="2" charset="2"/>
            </a:endParaRPr>
          </a:p>
          <a:p>
            <a:pPr algn="just"/>
            <a:r>
              <a:rPr lang="pt-BR" sz="2400" dirty="0" err="1" smtClean="0"/>
              <a:t>Empoderamento</a:t>
            </a:r>
            <a:r>
              <a:rPr lang="pt-BR" sz="2400" dirty="0" smtClean="0"/>
              <a:t> das gestantes através de atividades de educação em saúde;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Maior qualidade de vida, mudanças de hábitos, melhorias na condição de saúde bucal, só das gestantes, mas também de seus familiares.</a:t>
            </a:r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143397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Intervenção plenamente estabelecida na rotina da equipe de saúde bucal;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Parcialmente estabelecida na equipe de enfermagem que abandonou o preenchimento das fichas-espelho.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Discussão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8531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Mudanças para a continuidade da intervenção: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Fortalecer as ações iniciadas;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Divulgação do projeto:</a:t>
            </a:r>
            <a:r>
              <a:rPr lang="pt-BR" sz="2400" dirty="0" smtClean="0">
                <a:sym typeface="Wingdings" pitchFamily="2" charset="2"/>
              </a:rPr>
              <a:t>           </a:t>
            </a:r>
          </a:p>
          <a:p>
            <a:pPr algn="just">
              <a:buNone/>
            </a:pPr>
            <a:r>
              <a:rPr lang="pt-BR" sz="2400" dirty="0" smtClean="0">
                <a:sym typeface="Wingdings" pitchFamily="2" charset="2"/>
              </a:rPr>
              <a:t>      </a:t>
            </a:r>
            <a:r>
              <a:rPr lang="pt-BR" sz="2400" dirty="0" smtClean="0"/>
              <a:t> gestores  e colegas de profissão </a:t>
            </a:r>
          </a:p>
          <a:p>
            <a:pPr algn="just">
              <a:buNone/>
            </a:pPr>
            <a:r>
              <a:rPr lang="pt-BR" sz="2400" dirty="0" smtClean="0">
                <a:sym typeface="Wingdings" pitchFamily="2" charset="2"/>
              </a:rPr>
              <a:t>       comunidade (</a:t>
            </a:r>
            <a:r>
              <a:rPr lang="pt-BR" sz="2400" dirty="0" smtClean="0"/>
              <a:t>ampliação da cobertura)</a:t>
            </a:r>
          </a:p>
          <a:p>
            <a:pPr>
              <a:buNone/>
            </a:pPr>
            <a:endParaRPr lang="pt-BR" sz="2400" dirty="0" smtClean="0"/>
          </a:p>
          <a:p>
            <a:endParaRPr lang="pt-BR" sz="2400" dirty="0" smtClean="0"/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Processo de Aprendizagem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518864" y="1711349"/>
            <a:ext cx="8229600" cy="4813995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pt-BR" sz="2400" b="1" dirty="0" smtClean="0"/>
              <a:t>Significado do curso para a prática profissional: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Atuação programática, integral e humanizada em Saúde da Família;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Conhecimento de diferentes realidades através de ricas trocas de experiências com colegas;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Sou Saúde da Família!!</a:t>
            </a:r>
          </a:p>
          <a:p>
            <a:endParaRPr lang="pt-BR" sz="2400" dirty="0" smtClean="0"/>
          </a:p>
          <a:p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24536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pt-BR" sz="2400" b="1" dirty="0" smtClean="0"/>
              <a:t>Aprendizados mais relevantes: </a:t>
            </a:r>
          </a:p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Conhecimentos de saúde coletiva e de prática odontológica;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Tratamento odontológico para gestantes – ganho em experiência e segurança;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Noções de planejamento, monitoramento, execução e avaliação de ações;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Trabalho em equipe e suas particularidades.</a:t>
            </a:r>
          </a:p>
          <a:p>
            <a:endParaRPr lang="pt-BR" sz="2400" dirty="0"/>
          </a:p>
        </p:txBody>
      </p:sp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Processo de Aprendizagem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accent6">
                    <a:lumMod val="75000"/>
                  </a:schemeClr>
                </a:solidFill>
              </a:rPr>
              <a:t>Referências</a:t>
            </a:r>
            <a:endParaRPr lang="pt-BR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pt-BR" dirty="0" smtClean="0"/>
              <a:t>BRASIL. Ministério da Saúde. Grupo Hospitalar Conceição. Gerência de Saúde Comunitária. Atenção à saúde da gestante em APS / organização de Maria Lucia Medeiros </a:t>
            </a:r>
            <a:r>
              <a:rPr lang="pt-BR" dirty="0" err="1" smtClean="0"/>
              <a:t>Lenz</a:t>
            </a:r>
            <a:r>
              <a:rPr lang="pt-BR" dirty="0" smtClean="0"/>
              <a:t>, Rui Flores. – Porto Alegre: Hospital Nossa Senhora da Conceição, 2011. </a:t>
            </a:r>
          </a:p>
          <a:p>
            <a:r>
              <a:rPr lang="pt-BR" dirty="0" smtClean="0"/>
              <a:t>BRASIL. Ministério da Saúde. Secretaria de Atenção à Saúde. Departamento de Atenção Básica. Saúde bucal. Brasília, DF: Ministério da Saúde, 2006. </a:t>
            </a:r>
          </a:p>
          <a:p>
            <a:r>
              <a:rPr lang="pt-BR" cap="all" dirty="0" smtClean="0"/>
              <a:t>Brasil</a:t>
            </a:r>
            <a:r>
              <a:rPr lang="pt-BR" dirty="0" smtClean="0"/>
              <a:t>. Ministério da Saúde. Secretaria de Atenção à Saúde. Departamento de Atenção Básica. Atenção ao pré-natal de baixo risco / Ministério da Saúde. Secretaria de Atenção à Saúde. Departamento de Atenção Básica. – Brasília: Editora do Ministério da Saúde, 2012.318 p.: il. – (Série A. Normas e Manuais Técnicos) (Cadernos de Atenção Básica, n° 32).</a:t>
            </a:r>
          </a:p>
          <a:p>
            <a:r>
              <a:rPr lang="pt-BR" dirty="0" smtClean="0"/>
              <a:t>IBGE. Censo Demográfico 2010. Disponível em: &lt;http://www.censo2010.ibge.gov.br&gt;.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-1764704" y="260648"/>
            <a:ext cx="7772400" cy="1470025"/>
          </a:xfrm>
        </p:spPr>
        <p:txBody>
          <a:bodyPr>
            <a:normAutofit/>
          </a:bodyPr>
          <a:lstStyle/>
          <a:p>
            <a:r>
              <a:rPr lang="pt-BR" sz="6600" dirty="0" smtClean="0">
                <a:solidFill>
                  <a:schemeClr val="accent6">
                    <a:lumMod val="75000"/>
                  </a:schemeClr>
                </a:solidFill>
              </a:rPr>
              <a:t>Obrigada!</a:t>
            </a:r>
            <a:endParaRPr lang="pt-BR" sz="66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Introdução – ESF II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999381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t-BR" sz="2400" dirty="0" smtClean="0"/>
              <a:t>Bairros </a:t>
            </a:r>
            <a:r>
              <a:rPr lang="pt-BR" sz="2400" dirty="0"/>
              <a:t>Parque </a:t>
            </a:r>
            <a:r>
              <a:rPr lang="pt-BR" sz="2400" dirty="0" smtClean="0"/>
              <a:t>Eldorado, </a:t>
            </a:r>
            <a:r>
              <a:rPr lang="pt-BR" sz="2400" dirty="0"/>
              <a:t>Centro-Leste e Parma </a:t>
            </a:r>
            <a:r>
              <a:rPr lang="pt-BR" sz="2400" dirty="0" smtClean="0"/>
              <a:t>I;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1.246 famílias: 3.890 </a:t>
            </a:r>
            <a:r>
              <a:rPr lang="pt-BR" sz="2400" dirty="0"/>
              <a:t>pessoas </a:t>
            </a:r>
            <a:r>
              <a:rPr lang="pt-BR" sz="2400" dirty="0" smtClean="0"/>
              <a:t>cobertas – 59 gestantes;</a:t>
            </a:r>
          </a:p>
          <a:p>
            <a:pPr algn="just"/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/>
              <a:t>P</a:t>
            </a:r>
            <a:r>
              <a:rPr lang="pt-BR" sz="2400" dirty="0" smtClean="0"/>
              <a:t>opulação </a:t>
            </a:r>
            <a:r>
              <a:rPr lang="pt-BR" sz="2400" dirty="0"/>
              <a:t>de </a:t>
            </a:r>
            <a:r>
              <a:rPr lang="pt-BR" sz="2400" dirty="0" smtClean="0"/>
              <a:t>nível socioeconômico baixo.</a:t>
            </a:r>
          </a:p>
          <a:p>
            <a:pPr algn="just"/>
            <a:endParaRPr lang="pt-BR" sz="2400" dirty="0" smtClean="0"/>
          </a:p>
          <a:p>
            <a:pPr algn="just">
              <a:buNone/>
            </a:pPr>
            <a:endParaRPr lang="pt-BR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628800"/>
            <a:ext cx="4320479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628800"/>
            <a:ext cx="4320480" cy="32403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tângulo 5"/>
          <p:cNvSpPr/>
          <p:nvPr/>
        </p:nvSpPr>
        <p:spPr>
          <a:xfrm>
            <a:off x="899592" y="5445224"/>
            <a:ext cx="756084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pt-BR" sz="2400" dirty="0" smtClean="0"/>
              <a:t> Não conta com prédio próprio </a:t>
            </a:r>
            <a:r>
              <a:rPr lang="pt-BR" sz="2400" dirty="0" smtClean="0">
                <a:sym typeface="Wingdings" pitchFamily="2" charset="2"/>
              </a:rPr>
              <a:t> </a:t>
            </a:r>
            <a:r>
              <a:rPr lang="pt-BR" sz="2400" dirty="0" smtClean="0"/>
              <a:t>inúmeras limitações estruturais. </a:t>
            </a:r>
            <a:endParaRPr lang="pt-BR" sz="2400" dirty="0"/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Introdução – ESF II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1520" y="1277888"/>
            <a:ext cx="8229600" cy="1143000"/>
          </a:xfrm>
        </p:spPr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Objetivo Geral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2924944"/>
            <a:ext cx="8229600" cy="2653755"/>
          </a:xfrm>
        </p:spPr>
        <p:txBody>
          <a:bodyPr>
            <a:normAutofit/>
          </a:bodyPr>
          <a:lstStyle/>
          <a:p>
            <a:pPr algn="ctr"/>
            <a:r>
              <a:rPr lang="pt-BR" dirty="0" smtClean="0"/>
              <a:t>Melhoria da </a:t>
            </a:r>
            <a:r>
              <a:rPr lang="pt-BR" dirty="0" smtClean="0"/>
              <a:t>Atenção ao Pré-Natal e Puerpério da Estratégia Saúde da Família II do município de Primavera do Leste/MT.</a:t>
            </a:r>
          </a:p>
        </p:txBody>
      </p:sp>
      <p:pic>
        <p:nvPicPr>
          <p:cNvPr id="5" name="Picture 6" descr="http://maracanau.ce.gov.br/site/media/k2/items/cache/b42628f79a294675b36162209f86e045_XL.jpg"/>
          <p:cNvPicPr>
            <a:picLocks noChangeAspect="1" noChangeArrowheads="1"/>
          </p:cNvPicPr>
          <p:nvPr/>
        </p:nvPicPr>
        <p:blipFill>
          <a:blip r:embed="rId4" cstate="print"/>
          <a:srcRect l="2378" t="4069" r="4874" b="6411"/>
          <a:stretch>
            <a:fillRect/>
          </a:stretch>
        </p:blipFill>
        <p:spPr bwMode="auto">
          <a:xfrm>
            <a:off x="2765254" y="4725144"/>
            <a:ext cx="3318914" cy="18722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pt-BR" sz="2400" dirty="0" smtClean="0"/>
              <a:t>Apresentação do projeto para a equipe e discussão das ações;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Reuniões com a população para divulgação do trabalho e participação da comunidade;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Monitoramento das ações: prontuário médico-odontológico, ficha espelho, Caderno de Registros da Unidade e Cartão da Gestante </a:t>
            </a:r>
            <a:r>
              <a:rPr lang="pt-BR" sz="2400" dirty="0" smtClean="0">
                <a:sym typeface="Wingdings" pitchFamily="2" charset="2"/>
              </a:rPr>
              <a:t> Planilha de coleta de dados.</a:t>
            </a:r>
            <a:endParaRPr lang="pt-BR" sz="2400" dirty="0" smtClean="0"/>
          </a:p>
          <a:p>
            <a:pPr algn="just"/>
            <a:endParaRPr lang="pt-BR" sz="2400" dirty="0" smtClean="0"/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0"/>
            <a:ext cx="10287000" cy="6858000"/>
          </a:xfrm>
          <a:prstGeom prst="rect">
            <a:avLst/>
          </a:prstGeom>
          <a:noFill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4000" dirty="0" smtClean="0">
                <a:solidFill>
                  <a:schemeClr val="accent6">
                    <a:lumMod val="75000"/>
                  </a:schemeClr>
                </a:solidFill>
              </a:rPr>
              <a:t>Metodologia</a:t>
            </a:r>
            <a:endParaRPr lang="pt-BR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endParaRPr lang="pt-BR" sz="2400" dirty="0" smtClean="0"/>
          </a:p>
          <a:p>
            <a:pPr algn="just"/>
            <a:r>
              <a:rPr lang="pt-BR" sz="2400" dirty="0" smtClean="0"/>
              <a:t>Acolhimento e atendimento clínico programático (enfermagem, médico e odontológico); 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Atividades de educação em saúde;</a:t>
            </a:r>
          </a:p>
          <a:p>
            <a:pPr algn="just"/>
            <a:endParaRPr lang="pt-BR" sz="2400" dirty="0" smtClean="0"/>
          </a:p>
          <a:p>
            <a:pPr algn="just"/>
            <a:r>
              <a:rPr lang="pt-BR" sz="2400" dirty="0" smtClean="0"/>
              <a:t>Busca ativa semanal de gestantes faltosas.</a:t>
            </a:r>
          </a:p>
          <a:p>
            <a:pPr algn="just"/>
            <a:endParaRPr lang="pt-BR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://www.saude.ba.gov.br/dab/arquivos/ufpel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-1143000" y="-27384"/>
            <a:ext cx="10287000" cy="6858000"/>
          </a:xfrm>
          <a:prstGeom prst="rect">
            <a:avLst/>
          </a:prstGeom>
          <a:noFill/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302840" y="40466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Objetivos, Metas e Resultados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3816424"/>
          </a:xfrm>
        </p:spPr>
        <p:txBody>
          <a:bodyPr>
            <a:noAutofit/>
          </a:bodyPr>
          <a:lstStyle/>
          <a:p>
            <a:pPr algn="just"/>
            <a:r>
              <a:rPr lang="pt-BR" sz="2400" dirty="0" smtClean="0"/>
              <a:t>Os resultados foram analisados em quatro meses de intervenção (20/setembro/2013 – 23/janeiro/2014), sendo registrados apenas os dados das gestantes participantes do programa em cada mês:</a:t>
            </a:r>
          </a:p>
          <a:p>
            <a:pPr algn="just"/>
            <a:endParaRPr lang="pt-BR" sz="2400" dirty="0" smtClean="0"/>
          </a:p>
        </p:txBody>
      </p:sp>
      <p:graphicFrame>
        <p:nvGraphicFramePr>
          <p:cNvPr id="7" name="Diagrama 6"/>
          <p:cNvGraphicFramePr/>
          <p:nvPr/>
        </p:nvGraphicFramePr>
        <p:xfrm>
          <a:off x="827584" y="2708920"/>
          <a:ext cx="741682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1289</TotalTime>
  <Words>3356</Words>
  <Application>Microsoft Office PowerPoint</Application>
  <PresentationFormat>Apresentação na tela (4:3)</PresentationFormat>
  <Paragraphs>271</Paragraphs>
  <Slides>37</Slides>
  <Notes>26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38" baseType="lpstr">
      <vt:lpstr>Tema do Office</vt:lpstr>
      <vt:lpstr>Melhoria da Atenção ao Pré-Natal e Puerpério da ESF II de Primavera do Leste /MT </vt:lpstr>
      <vt:lpstr>Introdução – Pré-natal e Puerpério</vt:lpstr>
      <vt:lpstr>Introdução – Primavera do Leste/MT</vt:lpstr>
      <vt:lpstr>Introdução – ESF II</vt:lpstr>
      <vt:lpstr>Introdução – ESF II</vt:lpstr>
      <vt:lpstr>Objetivo Geral</vt:lpstr>
      <vt:lpstr>Metodologia</vt:lpstr>
      <vt:lpstr>Metodologia</vt:lpstr>
      <vt:lpstr>Slide 9</vt:lpstr>
      <vt:lpstr>Objetivo 1: Ampliar a cobertura do pré-natal</vt:lpstr>
      <vt:lpstr>Slide 11</vt:lpstr>
      <vt:lpstr>Objetivo 1: Ampliar a cobertura do pré-natal</vt:lpstr>
      <vt:lpstr>Objetivo 2: Melhorar a adesão ao pré-natal</vt:lpstr>
      <vt:lpstr>Objetivo 2: Melhorar a adesão ao pré-natal</vt:lpstr>
      <vt:lpstr>Objetivo 3: Melhorar a qualidade da atenção ao pré-natal e puerpério realizado na Unidade 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3: Melhorar a qualidade da atenção ao pré-natal e puerpério realizado na Unidade </vt:lpstr>
      <vt:lpstr>Objetivo 4: Melhorar registro das informações </vt:lpstr>
      <vt:lpstr>Objetivo 5: Mapear as gestantes de risco </vt:lpstr>
      <vt:lpstr>Objetivo 5: Mapear as gestantes de risco </vt:lpstr>
      <vt:lpstr>Objetivo 6: Promover a Saúde no pré-natal </vt:lpstr>
      <vt:lpstr>Objetivo 6: Promover a Saúde no pré-natal </vt:lpstr>
      <vt:lpstr>Discussão </vt:lpstr>
      <vt:lpstr>Slide 29</vt:lpstr>
      <vt:lpstr>Slide 30</vt:lpstr>
      <vt:lpstr>Discussão</vt:lpstr>
      <vt:lpstr>Discussão</vt:lpstr>
      <vt:lpstr>Discussão</vt:lpstr>
      <vt:lpstr>Processo de Aprendizagem</vt:lpstr>
      <vt:lpstr>Processo de Aprendizagem</vt:lpstr>
      <vt:lpstr>Referências</vt:lpstr>
      <vt:lpstr>Obrigada!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Juline</dc:creator>
  <cp:lastModifiedBy>Juline</cp:lastModifiedBy>
  <cp:revision>121</cp:revision>
  <dcterms:created xsi:type="dcterms:W3CDTF">2014-03-26T00:07:56Z</dcterms:created>
  <dcterms:modified xsi:type="dcterms:W3CDTF">2014-05-22T01:08:26Z</dcterms:modified>
</cp:coreProperties>
</file>