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68" r:id="rId1"/>
  </p:sldMasterIdLst>
  <p:sldIdLst>
    <p:sldId id="256" r:id="rId2"/>
    <p:sldId id="257" r:id="rId3"/>
    <p:sldId id="274" r:id="rId4"/>
    <p:sldId id="281" r:id="rId5"/>
    <p:sldId id="282" r:id="rId6"/>
    <p:sldId id="285" r:id="rId7"/>
    <p:sldId id="284" r:id="rId8"/>
    <p:sldId id="258" r:id="rId9"/>
    <p:sldId id="286" r:id="rId10"/>
    <p:sldId id="259" r:id="rId11"/>
    <p:sldId id="276" r:id="rId12"/>
    <p:sldId id="287" r:id="rId13"/>
    <p:sldId id="277" r:id="rId14"/>
    <p:sldId id="288" r:id="rId15"/>
    <p:sldId id="265" r:id="rId16"/>
    <p:sldId id="289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624" autoAdjust="0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10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lio\Desktop\FINAL%20JULIO\PLANILHA%20DE%20COLETAS%20DE%20DADOS%20FINAL%20JULI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uiza\Desktop\unasus\JULIO\PLANILHA%20DE%20COLETAS%20DE%20DADOS%20FINAL%20JUL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0.35000000000000031</c:v>
                </c:pt>
                <c:pt idx="1">
                  <c:v>0.2</c:v>
                </c:pt>
                <c:pt idx="2">
                  <c:v>0.42500000000000032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623176"/>
        <c:axId val="211624352"/>
      </c:barChart>
      <c:catAx>
        <c:axId val="211623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1624352"/>
        <c:crosses val="autoZero"/>
        <c:auto val="1"/>
        <c:lblAlgn val="ctr"/>
        <c:lblOffset val="100"/>
        <c:noMultiLvlLbl val="0"/>
      </c:catAx>
      <c:valAx>
        <c:axId val="211624352"/>
        <c:scaling>
          <c:orientation val="minMax"/>
          <c:max val="1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1623176"/>
        <c:crosses val="autoZero"/>
        <c:crossBetween val="between"/>
        <c:maj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0.9285714285714286</c:v>
                </c:pt>
                <c:pt idx="1">
                  <c:v>0.62500000000000278</c:v>
                </c:pt>
                <c:pt idx="2">
                  <c:v>0.64705882352941779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032472"/>
        <c:axId val="211033648"/>
      </c:barChart>
      <c:catAx>
        <c:axId val="211032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1033648"/>
        <c:crosses val="autoZero"/>
        <c:auto val="1"/>
        <c:lblAlgn val="ctr"/>
        <c:lblOffset val="100"/>
        <c:noMultiLvlLbl val="0"/>
      </c:catAx>
      <c:valAx>
        <c:axId val="211033648"/>
        <c:scaling>
          <c:orientation val="minMax"/>
          <c:max val="1"/>
        </c:scaling>
        <c:delete val="0"/>
        <c:axPos val="l"/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2110324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Divisa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9/15/2015</a:t>
            </a:fld>
            <a:endParaRPr lang="en-US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964" y="2865919"/>
            <a:ext cx="9107749" cy="1151899"/>
          </a:xfrm>
        </p:spPr>
        <p:txBody>
          <a:bodyPr anchor="b">
            <a:no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ao pré natal e </a:t>
            </a:r>
            <a:r>
              <a:rPr lang="pt-BR" sz="28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na</a:t>
            </a: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ESF Castro Alves, Bagé/RS </a:t>
            </a:r>
            <a: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en-US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6764" y="221673"/>
            <a:ext cx="5181600" cy="2110666"/>
          </a:xfrm>
        </p:spPr>
        <p:txBody>
          <a:bodyPr>
            <a:normAutofit/>
          </a:bodyPr>
          <a:lstStyle/>
          <a:p>
            <a:pPr algn="ctr"/>
            <a:r>
              <a:rPr lang="pt-BR" sz="1800" b="1" dirty="0">
                <a:latin typeface="Arial" pitchFamily="34" charset="0"/>
                <a:cs typeface="Arial" pitchFamily="34" charset="0"/>
              </a:rPr>
              <a:t>UNIVERSIDADE ABERTA DO SUS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800" b="1" dirty="0">
                <a:latin typeface="Arial" pitchFamily="34" charset="0"/>
                <a:cs typeface="Arial" pitchFamily="34" charset="0"/>
              </a:rPr>
              <a:t>UNIVERSIDADE FEDERAL DE PELOTAS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800" b="1" dirty="0">
                <a:latin typeface="Arial" pitchFamily="34" charset="0"/>
                <a:cs typeface="Arial" pitchFamily="34" charset="0"/>
              </a:rPr>
              <a:t>Especialização em Saúde da Família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800" b="1" dirty="0">
                <a:latin typeface="Arial" pitchFamily="34" charset="0"/>
                <a:cs typeface="Arial" pitchFamily="34" charset="0"/>
              </a:rPr>
              <a:t>Modalidade a Distância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1800" b="1" dirty="0" smtClean="0">
                <a:latin typeface="Arial" pitchFamily="34" charset="0"/>
                <a:cs typeface="Arial" pitchFamily="34" charset="0"/>
              </a:rPr>
              <a:t>Turma 5</a:t>
            </a:r>
          </a:p>
          <a:p>
            <a:pPr algn="ctr"/>
            <a:r>
              <a:rPr lang="pt-BR" sz="1800" b="1" dirty="0">
                <a:latin typeface="Arial" pitchFamily="34" charset="0"/>
                <a:cs typeface="Arial" pitchFamily="34" charset="0"/>
              </a:rPr>
              <a:t> 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1800" dirty="0"/>
          </a:p>
        </p:txBody>
      </p:sp>
      <p:pic>
        <p:nvPicPr>
          <p:cNvPr id="4" name="Imagem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9490364" y="221673"/>
            <a:ext cx="1470431" cy="14685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5652655" y="4017818"/>
            <a:ext cx="60821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Julio Alberto Rodriguez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Seijas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Orientadora: Maria Emilia Nunes Bueno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21673"/>
            <a:ext cx="11043612" cy="617912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pt-BR" dirty="0" smtClean="0"/>
          </a:p>
          <a:p>
            <a:pPr algn="ctr"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Metas: 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2.2: Realizar pelo menos um exame ginecológico por trimestre em 100% das gestantes.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2.3: Realizar pelo menos um exame de mama em 100% das gestantes.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2.4: Realizar a solicitação a 100% das gestantes de exames laboratoriais de acordo com protocolo.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2.5: Garantir a 100% das gestantes a prescrição de sulfato ferroso e acido fólico de acordo com protocolo.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2.6: Garantir que 100% das gestantes estejam com vacina antitetânica em dia.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2.7: Garantir que 100% das gestantes estejam com vacina contra hepatite B em dia.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2.8: Realizar avaliação da necessidade de atendimento odontológico em 100% das gestantes durante o pré-natal.</a:t>
            </a: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2.9: Garantir a primeira consulta odontológica programática para 100% das gestantes cadastradas.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962400" y="6000689"/>
            <a:ext cx="7856561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Arial" pitchFamily="34" charset="0"/>
                <a:cs typeface="Arial" pitchFamily="34" charset="0"/>
              </a:rPr>
              <a:t>Metas cumpridas em 100% em todos os meses da intervenção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84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3" y="540327"/>
            <a:ext cx="11182158" cy="550103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Objetivo 3: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 Melhorar a adesão ao pré-natal.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      Meta 3.1: 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Realizar busca ativa de 100% das gestantes faltosas ao pré-natal.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pt-BR" sz="1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Gestantes  faltosas: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Mês 1:  11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Mês 2:   5    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Mês 3: 6</a:t>
            </a:r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(100% receberam busca ativa)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Objetivo 4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: Melhorar o registro do programa pré-natal.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      Meta 4.1: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 Manter registro na ficha de acompanhamento/espelho de pré-natal em 100% das gestantes.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Objetivo 5.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 Realizar avaliação do risco pré-natal. 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1900" b="1" dirty="0" smtClean="0">
                <a:latin typeface="Arial" pitchFamily="34" charset="0"/>
                <a:cs typeface="Arial" pitchFamily="34" charset="0"/>
              </a:rPr>
              <a:t>      Meta 5.1:</a:t>
            </a:r>
            <a:r>
              <a:rPr lang="pt-BR" sz="1900" dirty="0" smtClean="0">
                <a:latin typeface="Arial" pitchFamily="34" charset="0"/>
                <a:cs typeface="Arial" pitchFamily="34" charset="0"/>
              </a:rPr>
              <a:t> Avaliar risco gestacional em 100% das gestantes.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558145" y="5810529"/>
            <a:ext cx="7633855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 Cumpridas em 100% em todos os meses da intervenção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55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Meta 6.1: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Garantir a 100% das gestantes orientações nutricional durante a gestação.</a:t>
            </a:r>
          </a:p>
          <a:p>
            <a:pPr marL="8255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Meta 6.2: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Promover o aleitamento materno junto a 100% das gestantes.</a:t>
            </a:r>
          </a:p>
          <a:p>
            <a:pPr marL="8255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Meta 6.3: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Orientar 100% das gestantes sobre os cuidados com o recém-nascido.</a:t>
            </a:r>
          </a:p>
          <a:p>
            <a:pPr marL="8255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Meta 6.4: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Orientar 100% das gestantes sobre anticoncepção após o parto.</a:t>
            </a:r>
          </a:p>
          <a:p>
            <a:pPr marL="8255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Meta 6.5: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Orientar 100% das gestantes sobre os riscos do tabagismo e do uso de álcool e drogas na gestação.</a:t>
            </a:r>
          </a:p>
          <a:p>
            <a:pPr marL="82550" indent="0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Meta 6.6: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Orientar 100% das gestantes sobre higiene bucal.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 smtClean="0">
                <a:latin typeface="Arial" pitchFamily="34" charset="0"/>
                <a:cs typeface="Arial" pitchFamily="34" charset="0"/>
              </a:rPr>
              <a:t>Objetivo 6:Promover a saúde no pré-natal.</a:t>
            </a:r>
            <a:br>
              <a:rPr lang="pt-BR" sz="4400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58145" y="5810529"/>
            <a:ext cx="7633855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Metas Cumpridas em 100% em todos os meses da intervenção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77333" y="401783"/>
            <a:ext cx="10101503" cy="61791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FF0000"/>
              </a:buClr>
              <a:buNone/>
            </a:pPr>
            <a:r>
              <a:rPr lang="pt-B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Puerpério</a:t>
            </a:r>
          </a:p>
          <a:p>
            <a:pPr>
              <a:buClr>
                <a:srgbClr val="FF0000"/>
              </a:buClr>
              <a:buNone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Ampliar a cobertura ao puerpério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FF0000"/>
              </a:buClr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Meta1.1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Garantir a 100% das puérperas consulta puerperal antes dos 42 dias após o parto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buClr>
                <a:srgbClr val="FF0000"/>
              </a:buClr>
              <a:buNone/>
            </a:pPr>
            <a:r>
              <a:rPr lang="pt-BR" sz="20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 cumprida em 100%</a:t>
            </a:r>
          </a:p>
          <a:p>
            <a:pPr>
              <a:buClr>
                <a:srgbClr val="FF0000"/>
              </a:buClr>
              <a:buNone/>
            </a:pP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Melhorar a qualidade da atenção ao puerpério na unidade de saúde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FF0000"/>
              </a:buClr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2.1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Examinar as mamas em 100% das puérperas cadastradas no programa.</a:t>
            </a:r>
          </a:p>
          <a:p>
            <a:pPr>
              <a:buClr>
                <a:srgbClr val="FF0000"/>
              </a:buClr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2.2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Examinar o abdome em 100% das puérperas cadastradas no programa.</a:t>
            </a:r>
          </a:p>
          <a:p>
            <a:pPr>
              <a:buClr>
                <a:srgbClr val="FF0000"/>
              </a:buClr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2.3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Realizar exame ginecológico em 100% das puérperas cadastradas no programa.</a:t>
            </a:r>
          </a:p>
          <a:p>
            <a:pPr>
              <a:buClr>
                <a:srgbClr val="FF0000"/>
              </a:buClr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2.4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Avaliar o estado psíquico em 100% das puérperas cadastradas no programa.</a:t>
            </a:r>
          </a:p>
          <a:p>
            <a:pPr>
              <a:buClr>
                <a:srgbClr val="FF0000"/>
              </a:buClr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2.5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Avaliar intercorrência em 100% das puérperas cadastradas no programa.</a:t>
            </a:r>
          </a:p>
          <a:p>
            <a:pPr>
              <a:buClr>
                <a:srgbClr val="FF0000"/>
              </a:buClr>
              <a:buNone/>
            </a:pP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2.6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Prescrever a 100% das puérperas um método de anticoncepção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None/>
            </a:pPr>
            <a:r>
              <a:rPr lang="pt-BR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 cumpridas </a:t>
            </a:r>
            <a:r>
              <a:rPr lang="pt-BR" sz="24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100%</a:t>
            </a:r>
          </a:p>
          <a:p>
            <a:pPr>
              <a:buFont typeface="Wingdings 3" charset="2"/>
              <a:buNone/>
            </a:pPr>
            <a:endParaRPr lang="pt-BR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CaixaDeTexto 2"/>
          <p:cNvSpPr txBox="1"/>
          <p:nvPr/>
        </p:nvSpPr>
        <p:spPr>
          <a:xfrm>
            <a:off x="7092973" y="437632"/>
            <a:ext cx="48586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N total de puérperas=19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42196" y="425820"/>
            <a:ext cx="9785445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 3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Melhorar a adesão das mães ao puerpério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Clr>
                <a:srgbClr val="FF0000"/>
              </a:buClr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3.1: Realizar busca ativa de 100% das puérperas que não realizaram a consulta de puerpério até 30 dias após o parto.</a:t>
            </a:r>
          </a:p>
          <a:p>
            <a:pPr marL="342900" indent="-342900">
              <a:buClr>
                <a:srgbClr val="FF0000"/>
              </a:buClr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 4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Melhorar o registro das informações do puerpério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Clr>
                <a:srgbClr val="FF0000"/>
              </a:buClr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4.1: Manter registro na ficha de acompanhamento do programa 100% das puérperas. </a:t>
            </a:r>
          </a:p>
          <a:p>
            <a:pPr marL="342900" indent="-342900">
              <a:buClr>
                <a:srgbClr val="FF0000"/>
              </a:buClr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Objetivo 5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: Promover a saúde das puérperas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Clr>
                <a:srgbClr val="FF0000"/>
              </a:buClr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FF0000"/>
              </a:buClr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5.1: Orientar 100% das puérperas cadastradas no Programa sobre os cuidados do recém-nascido</a:t>
            </a:r>
          </a:p>
          <a:p>
            <a:pPr marL="342900" indent="-342900">
              <a:buClr>
                <a:srgbClr val="FF0000"/>
              </a:buClr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5.2: Orientar 100% das puérperas cadastradas no Programa sobre aleitamento materno exclusivo</a:t>
            </a:r>
          </a:p>
          <a:p>
            <a:pPr marL="342900" indent="-342900">
              <a:buClr>
                <a:srgbClr val="FF0000"/>
              </a:buClr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Meta 5.3: Orientar 100% das puérperas cadastradas no Programa sobre planejamento familiar.</a:t>
            </a:r>
          </a:p>
          <a:p>
            <a:pPr>
              <a:buFont typeface="Wingdings 3" charset="2"/>
              <a:buNone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5859149" y="6073520"/>
            <a:ext cx="565956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8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Metas cumpridas em 100%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Discussão</a:t>
            </a:r>
            <a:endParaRPr lang="en-US" b="1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86691" y="1371600"/>
            <a:ext cx="10052107" cy="516567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altLang="en-US" sz="3200" dirty="0" err="1">
                <a:latin typeface="Arial" charset="0"/>
                <a:ea typeface="Arial" charset="0"/>
              </a:rPr>
              <a:t>Importância</a:t>
            </a:r>
            <a:r>
              <a:rPr lang="en-US" altLang="en-US" sz="3200" dirty="0">
                <a:latin typeface="Arial" charset="0"/>
                <a:ea typeface="Arial" charset="0"/>
              </a:rPr>
              <a:t> da </a:t>
            </a:r>
            <a:r>
              <a:rPr lang="en-US" altLang="en-US" sz="3200" dirty="0" err="1">
                <a:latin typeface="Arial" charset="0"/>
                <a:ea typeface="Arial" charset="0"/>
              </a:rPr>
              <a:t>intervenção</a:t>
            </a:r>
            <a:r>
              <a:rPr lang="en-US" altLang="en-US" sz="3200" dirty="0">
                <a:latin typeface="Arial" charset="0"/>
                <a:ea typeface="Arial" charset="0"/>
              </a:rPr>
              <a:t>: </a:t>
            </a:r>
          </a:p>
          <a:p>
            <a:pPr marL="0" indent="0">
              <a:buNone/>
            </a:pPr>
            <a:r>
              <a:rPr lang="en-US" altLang="en-US" sz="2000" b="1" u="sng" dirty="0">
                <a:latin typeface="Arial" charset="0"/>
                <a:ea typeface="Arial" charset="0"/>
              </a:rPr>
              <a:t>EQUIPE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2000" dirty="0" err="1" smtClean="0">
                <a:latin typeface="Arial" charset="0"/>
                <a:ea typeface="Arial" charset="0"/>
              </a:rPr>
              <a:t>Integração</a:t>
            </a:r>
            <a:r>
              <a:rPr lang="en-US" altLang="en-US" sz="2000" dirty="0" smtClean="0">
                <a:latin typeface="Arial" charset="0"/>
                <a:ea typeface="Arial" charset="0"/>
              </a:rPr>
              <a:t> de </a:t>
            </a:r>
            <a:r>
              <a:rPr lang="en-US" altLang="en-US" sz="2000" dirty="0" err="1" smtClean="0">
                <a:latin typeface="Arial" charset="0"/>
                <a:ea typeface="Arial" charset="0"/>
              </a:rPr>
              <a:t>todos</a:t>
            </a:r>
            <a:r>
              <a:rPr lang="en-US" altLang="en-US" sz="2000" dirty="0" smtClean="0">
                <a:latin typeface="Arial" charset="0"/>
                <a:ea typeface="Arial" charset="0"/>
              </a:rPr>
              <a:t> </a:t>
            </a:r>
            <a:r>
              <a:rPr lang="en-US" altLang="en-US" sz="2000" dirty="0" err="1" smtClean="0">
                <a:latin typeface="Arial" charset="0"/>
                <a:ea typeface="Arial" charset="0"/>
              </a:rPr>
              <a:t>os</a:t>
            </a:r>
            <a:r>
              <a:rPr lang="en-US" altLang="en-US" sz="2000" dirty="0" smtClean="0">
                <a:latin typeface="Arial" charset="0"/>
                <a:ea typeface="Arial" charset="0"/>
              </a:rPr>
              <a:t> </a:t>
            </a:r>
            <a:r>
              <a:rPr lang="en-US" altLang="en-US" sz="2000" dirty="0" err="1" smtClean="0">
                <a:latin typeface="Arial" charset="0"/>
                <a:ea typeface="Arial" charset="0"/>
              </a:rPr>
              <a:t>membros</a:t>
            </a:r>
            <a:r>
              <a:rPr lang="en-US" altLang="en-US" sz="2000" dirty="0" smtClean="0">
                <a:latin typeface="Arial" charset="0"/>
                <a:ea typeface="Arial" charset="0"/>
              </a:rPr>
              <a:t> </a:t>
            </a:r>
            <a:r>
              <a:rPr lang="en-US" altLang="en-US" sz="2000" dirty="0" err="1" smtClean="0">
                <a:latin typeface="Arial" charset="0"/>
                <a:ea typeface="Arial" charset="0"/>
              </a:rPr>
              <a:t>da</a:t>
            </a:r>
            <a:r>
              <a:rPr lang="en-US" altLang="en-US" sz="2000" dirty="0" smtClean="0">
                <a:latin typeface="Arial" charset="0"/>
                <a:ea typeface="Arial" charset="0"/>
              </a:rPr>
              <a:t> </a:t>
            </a:r>
            <a:r>
              <a:rPr lang="en-US" altLang="en-US" sz="2000" dirty="0" err="1" smtClean="0">
                <a:latin typeface="Arial" charset="0"/>
                <a:ea typeface="Arial" charset="0"/>
              </a:rPr>
              <a:t>equipe</a:t>
            </a:r>
            <a:endParaRPr lang="en-US" altLang="en-US" sz="2000" dirty="0">
              <a:latin typeface="Arial" charset="0"/>
              <a:ea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en-US" sz="2000" dirty="0">
                <a:latin typeface="Arial" charset="0"/>
                <a:ea typeface="Arial" charset="0"/>
              </a:rPr>
              <a:t> </a:t>
            </a:r>
            <a:r>
              <a:rPr lang="en-US" altLang="en-US" sz="2000" dirty="0" err="1">
                <a:latin typeface="Arial" charset="0"/>
                <a:ea typeface="Arial" charset="0"/>
              </a:rPr>
              <a:t>Melhor</a:t>
            </a:r>
            <a:r>
              <a:rPr lang="en-US" altLang="en-US" sz="2000" dirty="0">
                <a:latin typeface="Arial" charset="0"/>
                <a:ea typeface="Arial" charset="0"/>
              </a:rPr>
              <a:t> </a:t>
            </a:r>
            <a:r>
              <a:rPr lang="en-US" altLang="en-US" sz="2000" dirty="0" err="1">
                <a:latin typeface="Arial" charset="0"/>
                <a:ea typeface="Arial" charset="0"/>
              </a:rPr>
              <a:t>capacitação</a:t>
            </a:r>
            <a:r>
              <a:rPr lang="en-US" altLang="en-US" sz="2000" dirty="0">
                <a:latin typeface="Arial" charset="0"/>
                <a:ea typeface="Arial" charset="0"/>
              </a:rPr>
              <a:t> </a:t>
            </a:r>
          </a:p>
          <a:p>
            <a:pPr marL="0" indent="0">
              <a:buNone/>
            </a:pPr>
            <a:r>
              <a:rPr lang="en-US" altLang="en-US" sz="2000" b="1" u="sng" dirty="0">
                <a:latin typeface="Arial" charset="0"/>
                <a:ea typeface="Arial" charset="0"/>
              </a:rPr>
              <a:t>SERVIÇO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2000" dirty="0" err="1">
                <a:latin typeface="Arial" charset="0"/>
                <a:ea typeface="Arial" charset="0"/>
              </a:rPr>
              <a:t>Melhora</a:t>
            </a:r>
            <a:r>
              <a:rPr lang="en-US" altLang="en-US" sz="2000" dirty="0">
                <a:latin typeface="Arial" charset="0"/>
                <a:ea typeface="Arial" charset="0"/>
              </a:rPr>
              <a:t> </a:t>
            </a:r>
            <a:r>
              <a:rPr lang="en-US" altLang="en-US" sz="2000" dirty="0" err="1">
                <a:latin typeface="Arial" charset="0"/>
                <a:ea typeface="Arial" charset="0"/>
              </a:rPr>
              <a:t>na</a:t>
            </a:r>
            <a:r>
              <a:rPr lang="en-US" altLang="en-US" sz="2000" dirty="0">
                <a:latin typeface="Arial" charset="0"/>
                <a:ea typeface="Arial" charset="0"/>
              </a:rPr>
              <a:t> </a:t>
            </a:r>
            <a:r>
              <a:rPr lang="en-US" altLang="en-US" sz="2000" dirty="0" err="1">
                <a:latin typeface="Arial" charset="0"/>
                <a:ea typeface="Arial" charset="0"/>
              </a:rPr>
              <a:t>rotina</a:t>
            </a:r>
            <a:r>
              <a:rPr lang="en-US" altLang="en-US" sz="2000" dirty="0">
                <a:latin typeface="Arial" charset="0"/>
                <a:ea typeface="Arial" charset="0"/>
              </a:rPr>
              <a:t> de </a:t>
            </a:r>
            <a:r>
              <a:rPr lang="en-US" altLang="en-US" sz="2000" dirty="0" err="1">
                <a:latin typeface="Arial" charset="0"/>
                <a:ea typeface="Arial" charset="0"/>
              </a:rPr>
              <a:t>trabalho</a:t>
            </a:r>
            <a:endParaRPr lang="en-US" altLang="en-US" sz="2000" dirty="0">
              <a:latin typeface="Arial" charset="0"/>
              <a:ea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en-US" sz="2000" dirty="0" err="1">
                <a:latin typeface="Arial" charset="0"/>
                <a:ea typeface="Arial" charset="0"/>
              </a:rPr>
              <a:t>Melhora</a:t>
            </a:r>
            <a:r>
              <a:rPr lang="en-US" altLang="en-US" sz="2000" dirty="0">
                <a:latin typeface="Arial" charset="0"/>
                <a:ea typeface="Arial" charset="0"/>
              </a:rPr>
              <a:t> </a:t>
            </a:r>
            <a:r>
              <a:rPr lang="en-US" altLang="en-US" sz="2000" dirty="0" err="1">
                <a:latin typeface="Arial" charset="0"/>
                <a:ea typeface="Arial" charset="0"/>
              </a:rPr>
              <a:t>na</a:t>
            </a:r>
            <a:r>
              <a:rPr lang="en-US" altLang="en-US" sz="2000" dirty="0">
                <a:latin typeface="Arial" charset="0"/>
                <a:ea typeface="Arial" charset="0"/>
              </a:rPr>
              <a:t> </a:t>
            </a:r>
            <a:r>
              <a:rPr lang="en-US" altLang="en-US" sz="2000" dirty="0" err="1">
                <a:latin typeface="Arial" charset="0"/>
                <a:ea typeface="Arial" charset="0"/>
              </a:rPr>
              <a:t>organização</a:t>
            </a:r>
            <a:r>
              <a:rPr lang="en-US" altLang="en-US" sz="2000" dirty="0">
                <a:latin typeface="Arial" charset="0"/>
                <a:ea typeface="Arial" charset="0"/>
              </a:rPr>
              <a:t> e </a:t>
            </a:r>
            <a:r>
              <a:rPr lang="en-US" altLang="en-US" sz="2000" dirty="0" err="1">
                <a:latin typeface="Arial" charset="0"/>
                <a:ea typeface="Arial" charset="0"/>
              </a:rPr>
              <a:t>registro</a:t>
            </a:r>
            <a:r>
              <a:rPr lang="en-US" altLang="en-US" sz="2000" dirty="0">
                <a:latin typeface="Arial" charset="0"/>
                <a:ea typeface="Arial" charset="0"/>
              </a:rPr>
              <a:t> de dados</a:t>
            </a:r>
          </a:p>
          <a:p>
            <a:pPr marL="0" indent="0">
              <a:buNone/>
            </a:pPr>
            <a:r>
              <a:rPr lang="en-US" altLang="en-US" sz="2000" b="1" u="sng" dirty="0">
                <a:latin typeface="Arial" charset="0"/>
                <a:ea typeface="Arial" charset="0"/>
              </a:rPr>
              <a:t>COMUNIDADE</a:t>
            </a:r>
          </a:p>
          <a:p>
            <a:pPr>
              <a:buFont typeface="Wingdings" pitchFamily="2" charset="2"/>
              <a:buChar char="ü"/>
            </a:pPr>
            <a:r>
              <a:rPr lang="en-US" altLang="en-US" sz="2000" dirty="0">
                <a:latin typeface="Arial" charset="0"/>
                <a:ea typeface="Arial" charset="0"/>
              </a:rPr>
              <a:t> </a:t>
            </a:r>
            <a:r>
              <a:rPr lang="en-US" altLang="en-US" sz="2000" dirty="0" err="1">
                <a:latin typeface="Arial" charset="0"/>
                <a:ea typeface="Arial" charset="0"/>
              </a:rPr>
              <a:t>Maior</a:t>
            </a:r>
            <a:r>
              <a:rPr lang="en-US" altLang="en-US" sz="2000" dirty="0">
                <a:latin typeface="Arial" charset="0"/>
                <a:ea typeface="Arial" charset="0"/>
              </a:rPr>
              <a:t> </a:t>
            </a:r>
            <a:r>
              <a:rPr lang="en-US" altLang="en-US" sz="2000" dirty="0" err="1">
                <a:latin typeface="Arial" charset="0"/>
                <a:ea typeface="Arial" charset="0"/>
              </a:rPr>
              <a:t>cobertura</a:t>
            </a:r>
            <a:r>
              <a:rPr lang="en-US" altLang="en-US" sz="2000" dirty="0">
                <a:latin typeface="Arial" charset="0"/>
                <a:ea typeface="Arial" charset="0"/>
              </a:rPr>
              <a:t> e </a:t>
            </a:r>
            <a:r>
              <a:rPr lang="en-US" altLang="en-US" sz="2000" dirty="0" err="1">
                <a:latin typeface="Arial" charset="0"/>
                <a:ea typeface="Arial" charset="0"/>
              </a:rPr>
              <a:t>qualidade</a:t>
            </a:r>
            <a:r>
              <a:rPr lang="en-US" altLang="en-US" sz="2000" dirty="0">
                <a:latin typeface="Arial" charset="0"/>
                <a:ea typeface="Arial" charset="0"/>
              </a:rPr>
              <a:t> do </a:t>
            </a:r>
            <a:r>
              <a:rPr lang="en-US" altLang="en-US" sz="2000" dirty="0" err="1">
                <a:latin typeface="Arial" charset="0"/>
                <a:ea typeface="Arial" charset="0"/>
              </a:rPr>
              <a:t>atendimento</a:t>
            </a:r>
            <a:r>
              <a:rPr lang="en-US" altLang="en-US" sz="2000" dirty="0">
                <a:latin typeface="Arial" charset="0"/>
                <a:ea typeface="Arial" charset="0"/>
              </a:rPr>
              <a:t>.</a:t>
            </a:r>
            <a:endParaRPr lang="en-US" altLang="en-US" sz="3200" dirty="0">
              <a:latin typeface="Arial" charset="0"/>
              <a:ea typeface="Arial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en-US" sz="2000" dirty="0" err="1">
                <a:latin typeface="Arial" charset="0"/>
                <a:ea typeface="Arial" charset="0"/>
              </a:rPr>
              <a:t>Ações</a:t>
            </a:r>
            <a:r>
              <a:rPr lang="en-US" altLang="en-US" sz="2000" dirty="0">
                <a:latin typeface="Arial" charset="0"/>
                <a:ea typeface="Arial" charset="0"/>
              </a:rPr>
              <a:t> da </a:t>
            </a:r>
            <a:r>
              <a:rPr lang="en-US" altLang="en-US" sz="2000" dirty="0" err="1">
                <a:latin typeface="Arial" charset="0"/>
                <a:ea typeface="Arial" charset="0"/>
              </a:rPr>
              <a:t>intervenção</a:t>
            </a:r>
            <a:r>
              <a:rPr lang="en-US" altLang="en-US" sz="2000" dirty="0">
                <a:latin typeface="Arial" charset="0"/>
                <a:ea typeface="Arial" charset="0"/>
              </a:rPr>
              <a:t>  </a:t>
            </a:r>
            <a:r>
              <a:rPr lang="en-US" altLang="en-US" sz="2000" dirty="0" err="1">
                <a:latin typeface="Arial" charset="0"/>
                <a:ea typeface="Arial" charset="0"/>
              </a:rPr>
              <a:t>incorporadas</a:t>
            </a:r>
            <a:r>
              <a:rPr lang="en-US" altLang="en-US" sz="2000" dirty="0">
                <a:latin typeface="Arial" charset="0"/>
                <a:ea typeface="Arial" charset="0"/>
              </a:rPr>
              <a:t> a </a:t>
            </a:r>
            <a:r>
              <a:rPr lang="en-US" altLang="en-US" sz="2000" dirty="0" err="1">
                <a:latin typeface="Arial" charset="0"/>
                <a:ea typeface="Arial" charset="0"/>
              </a:rPr>
              <a:t>rotina</a:t>
            </a:r>
            <a:r>
              <a:rPr lang="en-US" altLang="en-US" sz="2000" dirty="0">
                <a:latin typeface="Arial" charset="0"/>
                <a:ea typeface="Arial" charset="0"/>
              </a:rPr>
              <a:t> de </a:t>
            </a:r>
            <a:r>
              <a:rPr lang="en-US" altLang="en-US" sz="2000" dirty="0" err="1">
                <a:latin typeface="Arial" charset="0"/>
                <a:ea typeface="Arial" charset="0"/>
              </a:rPr>
              <a:t>trabalho</a:t>
            </a:r>
            <a:r>
              <a:rPr lang="en-US" altLang="en-US" sz="2000" dirty="0">
                <a:latin typeface="Arial" charset="0"/>
                <a:ea typeface="Arial" charset="0"/>
              </a:rPr>
              <a:t>.</a:t>
            </a:r>
          </a:p>
          <a:p>
            <a:pPr marL="0" indent="0">
              <a:buNone/>
            </a:pPr>
            <a:endParaRPr lang="en-US" altLang="en-US" sz="2000" dirty="0">
              <a:latin typeface="Arial" charset="0"/>
              <a:ea typeface="Arial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25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09600" y="2332037"/>
            <a:ext cx="109728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/>
              <a:t>Dificuldades com o idioma;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/>
              <a:t>Dificuldades pessoais e profissionais;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/>
              <a:t>Familiarização com a modalidade de ensino;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/>
              <a:t>Trocas de </a:t>
            </a:r>
            <a:r>
              <a:rPr lang="pt-BR" dirty="0" err="1" smtClean="0"/>
              <a:t>experiencias</a:t>
            </a:r>
            <a:r>
              <a:rPr lang="pt-BR" dirty="0" smtClean="0"/>
              <a:t> e conhecimentos;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dirty="0" smtClean="0"/>
              <a:t>Conhecimento a respeito da atenção primária em saúde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4400" dirty="0" smtClean="0">
                <a:latin typeface="Arial" pitchFamily="34" charset="0"/>
                <a:cs typeface="Arial" pitchFamily="34" charset="0"/>
              </a:rPr>
            </a:br>
            <a:r>
              <a:rPr lang="pt-BR" sz="4400" dirty="0" smtClean="0"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latin typeface="Arial" pitchFamily="34" charset="0"/>
                <a:cs typeface="Arial" pitchFamily="34" charset="0"/>
              </a:rPr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2327"/>
            <a:ext cx="8596668" cy="4739035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endParaRPr lang="en-US" b="1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2727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Referencias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tângulo 3"/>
          <p:cNvSpPr/>
          <p:nvPr/>
        </p:nvSpPr>
        <p:spPr>
          <a:xfrm>
            <a:off x="983673" y="1717964"/>
            <a:ext cx="10390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400" dirty="0" smtClean="0">
                <a:latin typeface="Arial" pitchFamily="34" charset="0"/>
                <a:cs typeface="Arial" pitchFamily="34" charset="0"/>
              </a:rPr>
              <a:t>BRASIL. Ministério da Saúde.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ATENÇAO AO PRE-NATAL DE BAIXO RISCO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. 1. ed. 2 reimpressão. Brasília: Ministério da Saúde, 2013. (Cadernos de Atenção Básica, 32).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70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0498"/>
            <a:ext cx="10905066" cy="469086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assistência ao pré-natal adequada é um dos determinantes na diminuição da mortalidade materna e neonatal, à medida que favorece a detecção e a intervenção precoce das situações de risco. Apesar da redução importante da mortalidade materna e neonatal nas últimas décadas, contraditoriamente mantém-se elevada a incidência de sífilis congênita, assim como da hipertensão arterial sistêmica, que é a causa mais freqüente de morbimortalidade materna e Peri natal no Brasil. </a:t>
            </a:r>
          </a:p>
          <a:p>
            <a:pPr algn="just">
              <a:lnSpc>
                <a:spcPct val="15000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Situação semelhante encontra-se no município de Bagé em relação as altas taxas de mortes por sífilis congênitas e por outras causas que podem ser prevenidas com a realização de um pré-natal de qualidade. </a:t>
            </a:r>
            <a:endParaRPr lang="pt-BR" sz="2000" dirty="0" smtClean="0"/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algn="r">
              <a:lnSpc>
                <a:spcPct val="150000"/>
              </a:lnSpc>
              <a:buNone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(BRASIL, 2012)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effectLst/>
              </a:rPr>
              <a:t>Introdução – importância do foco da intervenção</a:t>
            </a:r>
            <a:r>
              <a:rPr lang="en-US" sz="3600" dirty="0" smtClean="0">
                <a:effectLst/>
              </a:rPr>
              <a:t> 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5912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066800"/>
            <a:ext cx="11209866" cy="554259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Bagé/RS está localizado na região da campanha, com uma população de quase 120000 habitantes (IBGE, 2010);</a:t>
            </a:r>
          </a:p>
          <a:p>
            <a:pPr algn="just">
              <a:lnSpc>
                <a:spcPct val="150000"/>
              </a:lnSpc>
            </a:pPr>
            <a:r>
              <a:rPr lang="pt-BR" sz="23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3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300" dirty="0" smtClean="0">
                <a:latin typeface="Arial" pitchFamily="34" charset="0"/>
                <a:cs typeface="Arial" pitchFamily="34" charset="0"/>
              </a:rPr>
              <a:t>ESF Castro Alves conta com uma população total de quase 8000 habitantes dividida em duas áreas com aproximadamente 4000 habitantes para cada uma.</a:t>
            </a:r>
          </a:p>
          <a:p>
            <a:pPr algn="just">
              <a:lnSpc>
                <a:spcPct val="150000"/>
              </a:lnSpc>
            </a:pPr>
            <a:r>
              <a:rPr lang="pt-BR" sz="2300" dirty="0" smtClean="0">
                <a:latin typeface="Arial" pitchFamily="34" charset="0"/>
                <a:cs typeface="Arial" pitchFamily="34" charset="0"/>
              </a:rPr>
              <a:t>Cada equipe conta com: uma enfermeira, um agente comunitário de saúde (ACS), uma técnica de enfermagem e um médico para cada área (sendo um deles com carga horária de 20h/semanais). Contamos também com uma dentista e sua auxiliar, uma recepcionista, um encarregado da farmácia e uma auxiliar de limpeza.</a:t>
            </a:r>
            <a:endParaRPr lang="pt-BR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>
            <a:normAutofit/>
          </a:bodyPr>
          <a:lstStyle/>
          <a:p>
            <a:r>
              <a:rPr lang="pt-BR" sz="3600" dirty="0" smtClean="0">
                <a:effectLst/>
              </a:rPr>
              <a:t>Introdução – </a:t>
            </a:r>
            <a:r>
              <a:rPr lang="en-US" sz="3600" dirty="0" smtClean="0">
                <a:effectLst/>
              </a:rPr>
              <a:t> </a:t>
            </a:r>
            <a:r>
              <a:rPr lang="en-US" sz="3600" dirty="0" err="1" smtClean="0">
                <a:effectLst/>
              </a:rPr>
              <a:t>Município</a:t>
            </a:r>
            <a:r>
              <a:rPr lang="en-US" sz="3600" dirty="0" smtClean="0">
                <a:effectLst/>
              </a:rPr>
              <a:t> - UBS</a:t>
            </a:r>
            <a:endParaRPr lang="en-US" sz="360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Captação tardia das gestantes;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Falta de agentes comunitários para realizar a captação na área de abrangência;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Falta de registros;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Falta de organização da equipe;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Introdução – Situação da ação programática antes da intervenção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600" dirty="0" smtClean="0">
                <a:latin typeface="Arial" pitchFamily="34" charset="0"/>
                <a:cs typeface="Arial" pitchFamily="34" charset="0"/>
              </a:rPr>
              <a:t>Melhorar a atenção ao </a:t>
            </a:r>
            <a:r>
              <a:rPr lang="pt-BR" sz="3600" dirty="0" err="1" smtClean="0">
                <a:latin typeface="Arial" pitchFamily="34" charset="0"/>
                <a:cs typeface="Arial" pitchFamily="34" charset="0"/>
              </a:rPr>
              <a:t>Pré-natal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3600" dirty="0" err="1" smtClean="0">
                <a:latin typeface="Arial" pitchFamily="34" charset="0"/>
                <a:cs typeface="Arial" pitchFamily="34" charset="0"/>
              </a:rPr>
              <a:t>Puerperio</a:t>
            </a:r>
            <a:r>
              <a:rPr lang="pt-BR" sz="3600" dirty="0" smtClean="0">
                <a:latin typeface="Arial" pitchFamily="34" charset="0"/>
                <a:cs typeface="Arial" pitchFamily="34" charset="0"/>
              </a:rPr>
              <a:t> na ESF Castro Alves, Bagé/RS.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5" name="Conten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r>
              <a:rPr lang="en-US" altLang="en-US" sz="2400" b="1" dirty="0" err="1" smtClean="0">
                <a:latin typeface="Arial" charset="0"/>
                <a:ea typeface="Arial" charset="0"/>
              </a:rPr>
              <a:t>Ações</a:t>
            </a:r>
            <a:endParaRPr lang="en-US" altLang="en-US" sz="2400" b="1" dirty="0" smtClean="0">
              <a:latin typeface="Arial" charset="0"/>
              <a:ea typeface="Arial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altLang="en-US" sz="2400" dirty="0" err="1" smtClean="0">
                <a:latin typeface="Arial" charset="0"/>
                <a:ea typeface="Arial" charset="0"/>
              </a:rPr>
              <a:t>Monitoramento</a:t>
            </a:r>
            <a:r>
              <a:rPr lang="en-US" altLang="en-US" sz="2400" dirty="0" smtClean="0">
                <a:latin typeface="Arial" charset="0"/>
                <a:ea typeface="Arial" charset="0"/>
              </a:rPr>
              <a:t> e </a:t>
            </a:r>
            <a:r>
              <a:rPr lang="en-US" altLang="en-US" sz="2400" dirty="0" err="1" smtClean="0">
                <a:latin typeface="Arial" charset="0"/>
                <a:ea typeface="Arial" charset="0"/>
              </a:rPr>
              <a:t>avaliação</a:t>
            </a:r>
            <a:r>
              <a:rPr lang="en-US" altLang="en-US" sz="2400" dirty="0" smtClean="0">
                <a:latin typeface="Arial" charset="0"/>
                <a:ea typeface="Arial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altLang="en-US" sz="2400" dirty="0" err="1" smtClean="0">
                <a:latin typeface="Arial" charset="0"/>
                <a:ea typeface="Arial" charset="0"/>
              </a:rPr>
              <a:t>Organização</a:t>
            </a:r>
            <a:r>
              <a:rPr lang="en-US" altLang="en-US" sz="2400" dirty="0" smtClean="0">
                <a:latin typeface="Arial" charset="0"/>
                <a:ea typeface="Arial" charset="0"/>
              </a:rPr>
              <a:t> e </a:t>
            </a:r>
            <a:r>
              <a:rPr lang="en-US" altLang="en-US" sz="2400" dirty="0" err="1" smtClean="0">
                <a:latin typeface="Arial" charset="0"/>
                <a:ea typeface="Arial" charset="0"/>
              </a:rPr>
              <a:t>gestão</a:t>
            </a:r>
            <a:r>
              <a:rPr lang="en-US" altLang="en-US" sz="2400" dirty="0" smtClean="0">
                <a:latin typeface="Arial" charset="0"/>
                <a:ea typeface="Arial" charset="0"/>
              </a:rPr>
              <a:t> do </a:t>
            </a:r>
            <a:r>
              <a:rPr lang="en-US" altLang="en-US" sz="2400" dirty="0" err="1" smtClean="0">
                <a:latin typeface="Arial" charset="0"/>
                <a:ea typeface="Arial" charset="0"/>
              </a:rPr>
              <a:t>serviço</a:t>
            </a:r>
            <a:r>
              <a:rPr lang="en-US" altLang="en-US" sz="2400" dirty="0" smtClean="0">
                <a:latin typeface="Arial" charset="0"/>
                <a:ea typeface="Arial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altLang="en-US" sz="2400" dirty="0" err="1" smtClean="0">
                <a:latin typeface="Arial" charset="0"/>
                <a:ea typeface="Arial" charset="0"/>
              </a:rPr>
              <a:t>Engajamento</a:t>
            </a:r>
            <a:r>
              <a:rPr lang="en-US" altLang="en-US" sz="2400" dirty="0" smtClean="0">
                <a:latin typeface="Arial" charset="0"/>
                <a:ea typeface="Arial" charset="0"/>
              </a:rPr>
              <a:t> </a:t>
            </a:r>
            <a:r>
              <a:rPr lang="en-US" altLang="en-US" sz="2400" dirty="0" err="1" smtClean="0">
                <a:latin typeface="Arial" charset="0"/>
                <a:ea typeface="Arial" charset="0"/>
              </a:rPr>
              <a:t>público</a:t>
            </a:r>
            <a:r>
              <a:rPr lang="en-US" altLang="en-US" sz="2400" dirty="0" smtClean="0">
                <a:latin typeface="Arial" charset="0"/>
                <a:ea typeface="Arial" charset="0"/>
              </a:rPr>
              <a:t>;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en-US" altLang="en-US" sz="2400" dirty="0" err="1" smtClean="0">
                <a:latin typeface="Arial" charset="0"/>
                <a:ea typeface="Arial" charset="0"/>
              </a:rPr>
              <a:t>Qualificação</a:t>
            </a:r>
            <a:r>
              <a:rPr lang="en-US" altLang="en-US" sz="2400" dirty="0" smtClean="0">
                <a:latin typeface="Arial" charset="0"/>
                <a:ea typeface="Arial" charset="0"/>
              </a:rPr>
              <a:t> </a:t>
            </a:r>
            <a:r>
              <a:rPr lang="en-US" altLang="en-US" sz="2400" dirty="0" err="1" smtClean="0">
                <a:latin typeface="Arial" charset="0"/>
                <a:ea typeface="Arial" charset="0"/>
              </a:rPr>
              <a:t>na</a:t>
            </a:r>
            <a:r>
              <a:rPr lang="en-US" altLang="en-US" sz="2400" dirty="0" smtClean="0">
                <a:latin typeface="Arial" charset="0"/>
                <a:ea typeface="Arial" charset="0"/>
              </a:rPr>
              <a:t> </a:t>
            </a:r>
            <a:r>
              <a:rPr lang="en-US" altLang="en-US" sz="2400" dirty="0" err="1" smtClean="0">
                <a:latin typeface="Arial" charset="0"/>
                <a:ea typeface="Arial" charset="0"/>
              </a:rPr>
              <a:t>prática</a:t>
            </a:r>
            <a:r>
              <a:rPr lang="en-US" altLang="en-US" sz="2400" dirty="0" smtClean="0">
                <a:latin typeface="Arial" charset="0"/>
                <a:ea typeface="Arial" charset="0"/>
              </a:rPr>
              <a:t> </a:t>
            </a:r>
            <a:r>
              <a:rPr lang="en-US" altLang="en-US" sz="2400" dirty="0" err="1" smtClean="0">
                <a:latin typeface="Arial" charset="0"/>
                <a:ea typeface="Arial" charset="0"/>
              </a:rPr>
              <a:t>clínica</a:t>
            </a:r>
            <a:r>
              <a:rPr lang="en-US" altLang="en-US" sz="2400" dirty="0" smtClean="0">
                <a:latin typeface="Arial" charset="0"/>
                <a:ea typeface="Arial" charset="0"/>
              </a:rPr>
              <a:t>.</a:t>
            </a: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Manual Técnico de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Pré-natal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do Ministério da Saúde, 2012 (BRASIL, 2012).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Fichas de gestantes e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puérperas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disponibilizadas pelo curso e impressas  pelo gestor.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Cartão da gestante disponível no município.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Planilhas eletrônicas de coleta de dados.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Livros de agendamentos.</a:t>
            </a: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03909"/>
            <a:ext cx="10972800" cy="1143000"/>
          </a:xfrm>
        </p:spPr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Objetivos Específicos,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Metas e Resultados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77334" y="1025236"/>
            <a:ext cx="11141627" cy="130935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68000"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Objetivo 1. Ampliar a cobertura da atenção pré-natal.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68000"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Meta 1.1. Alcançar 60% de cobertura das gestantes cadastradas no Programa de </a:t>
            </a:r>
            <a:r>
              <a:rPr kumimoji="0" lang="pt-B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Pré-natal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da unidade de saúde.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anose="05000000000000000000" pitchFamily="2" charset="2"/>
              <a:buChar char="Ø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" pitchFamily="2" charset="2"/>
              <a:buChar char="Ø"/>
              <a:tabLst/>
              <a:defRPr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pt-BR" sz="27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Espaço Reservado para Conteú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166193"/>
              </p:ext>
            </p:extLst>
          </p:nvPr>
        </p:nvGraphicFramePr>
        <p:xfrm>
          <a:off x="2438400" y="2980924"/>
          <a:ext cx="7883237" cy="2462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2438400" y="2334593"/>
            <a:ext cx="78832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Proporção de gestantes cadastradas no programa de Pré-natal, na UBS 	Carlos Alves, dados coletados ano de 2014-2015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105935" y="3837709"/>
            <a:ext cx="2332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Mês 1: n= 14 </a:t>
            </a: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Mês 2: n= 08</a:t>
            </a: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Mês 3: n= 17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979790" y="5949841"/>
            <a:ext cx="4858682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FF0000"/>
                </a:solidFill>
              </a:rPr>
              <a:t>N total de gestantes=40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9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609600" y="387927"/>
            <a:ext cx="10522424" cy="1620982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65760" marR="0" lvl="0" indent="-256032" algn="just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68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BR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Objetivo 2. Melhorar a qualidade da atenção ao pré-natal na unidade de saúde.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pt-B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Meta 2.1: Garantir a 100% das gestantes o ingresso no Programa de Pré-Natal no primeiro trimestre de gestação.</a:t>
            </a:r>
          </a:p>
          <a:p>
            <a:pPr marL="365760" marR="0" lvl="0" indent="-256032" algn="just" defTabSz="914400" rtl="0" eaLnBrk="1" fontAlgn="auto" latinLnBrk="0" hangingPunct="1">
              <a:lnSpc>
                <a:spcPct val="12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pt-BR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992582" y="3103417"/>
          <a:ext cx="6400799" cy="2297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992582" y="2318586"/>
            <a:ext cx="64007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Proporção de gestantes captadas no primeiro trimestre de gestação na UBS Castro Alves, 2014-2015.</a:t>
            </a:r>
            <a:endPara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09600" y="3408218"/>
            <a:ext cx="23324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Mês 1: n= 13 </a:t>
            </a: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Mês 2: n= 05</a:t>
            </a: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Mês 3: n= 11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495</TotalTime>
  <Words>1266</Words>
  <Application>Microsoft Office PowerPoint</Application>
  <PresentationFormat>Widescreen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5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Concurso</vt:lpstr>
      <vt:lpstr>           Melhoria da atenção ao pré natal e puerpério na  ESF Castro Alves, Bagé/RS  </vt:lpstr>
      <vt:lpstr>Introdução – importância do foco da intervenção </vt:lpstr>
      <vt:lpstr>Introdução –  Município - UBS</vt:lpstr>
      <vt:lpstr>Introdução – Situação da ação programática antes da intervenção</vt:lpstr>
      <vt:lpstr>Objetivo Geral</vt:lpstr>
      <vt:lpstr>Metodologia</vt:lpstr>
      <vt:lpstr>Logística</vt:lpstr>
      <vt:lpstr>Objetivos Específicos, Metas e Resultados</vt:lpstr>
      <vt:lpstr>Apresentação do PowerPoint</vt:lpstr>
      <vt:lpstr>Apresentação do PowerPoint</vt:lpstr>
      <vt:lpstr>Apresentação do PowerPoint</vt:lpstr>
      <vt:lpstr>Objetivo 6:Promover a saúde no pré-natal. </vt:lpstr>
      <vt:lpstr>Apresentação do PowerPoint</vt:lpstr>
      <vt:lpstr>Apresentação do PowerPoint</vt:lpstr>
      <vt:lpstr>Discussão</vt:lpstr>
      <vt:lpstr> Reflexão crítica sobre o processo pessoal de aprendizagem </vt:lpstr>
      <vt:lpstr>Referencias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Tiulo: Ampliar a cobertura da atenção pré-natal e atenção às puérperas UBS Vila Gaúcha. Bagé. RS Jenny Reyes Fines</dc:title>
  <dc:creator>Valerie</dc:creator>
  <cp:lastModifiedBy>julio</cp:lastModifiedBy>
  <cp:revision>101</cp:revision>
  <dcterms:created xsi:type="dcterms:W3CDTF">2015-08-09T10:12:14Z</dcterms:created>
  <dcterms:modified xsi:type="dcterms:W3CDTF">2015-09-15T22:16:42Z</dcterms:modified>
</cp:coreProperties>
</file>