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342" r:id="rId4"/>
    <p:sldId id="344" r:id="rId5"/>
    <p:sldId id="369" r:id="rId6"/>
    <p:sldId id="260" r:id="rId7"/>
    <p:sldId id="261" r:id="rId8"/>
    <p:sldId id="357" r:id="rId9"/>
    <p:sldId id="346" r:id="rId10"/>
    <p:sldId id="347" r:id="rId11"/>
    <p:sldId id="359" r:id="rId12"/>
    <p:sldId id="356" r:id="rId13"/>
    <p:sldId id="349" r:id="rId14"/>
    <p:sldId id="350" r:id="rId15"/>
    <p:sldId id="361" r:id="rId16"/>
    <p:sldId id="362" r:id="rId17"/>
    <p:sldId id="364" r:id="rId18"/>
    <p:sldId id="365" r:id="rId19"/>
    <p:sldId id="366" r:id="rId20"/>
    <p:sldId id="367" r:id="rId21"/>
    <p:sldId id="329" r:id="rId22"/>
    <p:sldId id="368" r:id="rId23"/>
    <p:sldId id="333" r:id="rId24"/>
    <p:sldId id="271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15" autoAdjust="0"/>
    <p:restoredTop sz="94660"/>
  </p:normalViewPr>
  <p:slideViewPr>
    <p:cSldViewPr>
      <p:cViewPr>
        <p:scale>
          <a:sx n="76" d="100"/>
          <a:sy n="76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CARINE%20UFPEL\_JULIO%20ANTONIO%20GONZALEZ%20CUTINO\UNIDADE%203\JULIO%20ANTONIO-U3S15T2-TAREFA%20ENVIADA-planilhafinalPN-110615gr&#225;ficos%20corrigido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RINE%20UFPEL\_JULIO%20ANTONIO%20GONZALEZ%20CUTINO\UNIDADE%203\JULIO%20ANTONIO-U3S15T2-TAREFA%20ENVIADA-planilhafinalPN-110615gr&#225;ficos%20corrigido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ARINE%20UFPEL\_JULIO%20ANTONIO%20GONZALEZ%20CUTINO\UNIDADE%203\JULIO%20ANTONIO-U3S15T2-TAREFA%20ENVIADA-planilhafinalPN-110615gr&#225;ficos%20corrigido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ARINE%20UFPEL\_JULIO%20ANTONIO%20GONZALEZ%20CUTINO\UNIDADE%203\JULIO%20ANTONIO-U3S15T2-TAREFA%20ENVIADA-planilhafinalPN-110615gr&#225;ficos%20corrigidos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CARINE%20UFPEL\_JULIO%20ANTONIO%20GONZALEZ%20CUTINO\UNIDADE%203\JULIO%20ANTONIO-U3S15T2-TAREFA%20ENVIADA-planilhafinalPUERPERIO-1106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1"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800" dirty="0"/>
              <a:t>Proporção de gestantes cadastradas no Programa de Pré-natal. </a:t>
            </a:r>
          </a:p>
        </c:rich>
      </c:tx>
      <c:layout>
        <c:manualLayout>
          <c:xMode val="edge"/>
          <c:yMode val="edge"/>
          <c:x val="0.16219916537051438"/>
          <c:y val="4.38765269105379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09690915695599"/>
          <c:y val="0.24014420973415707"/>
          <c:w val="0.83266211002680623"/>
          <c:h val="0.59856840336722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invertIfNegative val="0"/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0.9</c:v>
                </c:pt>
                <c:pt idx="1">
                  <c:v>1</c:v>
                </c:pt>
                <c:pt idx="2">
                  <c:v>0.96666666666666667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43104"/>
        <c:axId val="21744640"/>
      </c:barChart>
      <c:catAx>
        <c:axId val="2174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744640"/>
        <c:crosses val="autoZero"/>
        <c:auto val="1"/>
        <c:lblAlgn val="ctr"/>
        <c:lblOffset val="100"/>
        <c:tickMarkSkip val="1"/>
        <c:noMultiLvlLbl val="0"/>
      </c:catAx>
      <c:valAx>
        <c:axId val="217446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743104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6362561022631472"/>
          <c:y val="2.407799842570683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1"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709690915695599"/>
          <c:y val="0.17314517506552124"/>
          <c:w val="0.83266211002680623"/>
          <c:h val="0.66784567525272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0.85185185185185186</c:v>
                </c:pt>
                <c:pt idx="1">
                  <c:v>0.8666666666666667</c:v>
                </c:pt>
                <c:pt idx="2">
                  <c:v>0.86206896551724133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233792"/>
        <c:axId val="59235328"/>
      </c:barChart>
      <c:catAx>
        <c:axId val="5923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235328"/>
        <c:crosses val="autoZero"/>
        <c:auto val="1"/>
        <c:lblAlgn val="ctr"/>
        <c:lblOffset val="100"/>
        <c:tickMarkSkip val="1"/>
        <c:noMultiLvlLbl val="0"/>
      </c:catAx>
      <c:valAx>
        <c:axId val="592353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233792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684659220870885"/>
          <c:y val="3.597111669446614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1">
            <a:defRPr sz="1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663379547667415"/>
          <c:y val="0.19784172661870503"/>
          <c:w val="0.83366417240115676"/>
          <c:h val="0.64028776978417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Indicadores!$D$16:$F$16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Indicadores!$D$17:$F$17</c:f>
              <c:numCache>
                <c:formatCode>0.0%</c:formatCode>
                <c:ptCount val="3"/>
                <c:pt idx="0">
                  <c:v>0.96296296296296291</c:v>
                </c:pt>
                <c:pt idx="1">
                  <c:v>0.96666666666666667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39552"/>
        <c:axId val="34441088"/>
      </c:barChart>
      <c:catAx>
        <c:axId val="3443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441088"/>
        <c:crosses val="autoZero"/>
        <c:auto val="1"/>
        <c:lblAlgn val="ctr"/>
        <c:lblOffset val="100"/>
        <c:tickMarkSkip val="1"/>
        <c:noMultiLvlLbl val="0"/>
      </c:catAx>
      <c:valAx>
        <c:axId val="3444108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439552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25000083446503"/>
          <c:y val="0.15999999642372131"/>
          <c:w val="0.85224997997283936"/>
          <c:h val="0.69099998474121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invertIfNegative val="0"/>
          <c:cat>
            <c:strRef>
              <c:f>Indicadores!$D$55:$F$55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Indicadores!$D$56:$F$56</c:f>
              <c:numCache>
                <c:formatCode>0.0%</c:formatCode>
                <c:ptCount val="3"/>
                <c:pt idx="0">
                  <c:v>0.85185185185185186</c:v>
                </c:pt>
                <c:pt idx="1">
                  <c:v>0.93333333333333335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32288"/>
        <c:axId val="21938176"/>
      </c:barChart>
      <c:catAx>
        <c:axId val="2193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938176"/>
        <c:crosses val="autoZero"/>
        <c:auto val="1"/>
        <c:lblAlgn val="ctr"/>
        <c:lblOffset val="100"/>
        <c:tickMarkSkip val="1"/>
        <c:noMultiLvlLbl val="0"/>
      </c:catAx>
      <c:valAx>
        <c:axId val="219381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932288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5253273140591217"/>
          <c:y val="2.381711375503732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471775642420263"/>
          <c:y val="0.18279633875286583"/>
          <c:w val="0.81250079985666568"/>
          <c:h val="0.66308475822117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invertIfNegative val="0"/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29280"/>
        <c:axId val="34530816"/>
      </c:barChart>
      <c:catAx>
        <c:axId val="3452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530816"/>
        <c:crosses val="autoZero"/>
        <c:auto val="1"/>
        <c:lblAlgn val="ctr"/>
        <c:lblOffset val="100"/>
        <c:tickMarkSkip val="1"/>
        <c:noMultiLvlLbl val="0"/>
      </c:catAx>
      <c:valAx>
        <c:axId val="345308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529280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0.2375</cdr:x>
      <cdr:y>0.20499</cdr:y>
    </cdr:from>
    <cdr:to>
      <cdr:x>0.325</cdr:x>
      <cdr:y>0.29609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68152" y="648072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0.19767</cdr:x>
      <cdr:y>0.35417</cdr:y>
    </cdr:from>
    <cdr:to>
      <cdr:x>0.33079</cdr:x>
      <cdr:y>0.53336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224136" y="1224136"/>
          <a:ext cx="824324" cy="6193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600" b="1" dirty="0" smtClean="0"/>
            <a:t>90%</a:t>
          </a:r>
        </a:p>
        <a:p xmlns:a="http://schemas.openxmlformats.org/drawingml/2006/main">
          <a:pPr algn="ctr"/>
          <a:r>
            <a:rPr lang="pt-BR" sz="1600" b="1" dirty="0" smtClean="0"/>
            <a:t>27</a:t>
          </a:r>
          <a:endParaRPr lang="pt-BR" sz="1600" b="1" dirty="0"/>
        </a:p>
      </cdr:txBody>
    </cdr:sp>
  </cdr:relSizeAnchor>
  <cdr:relSizeAnchor xmlns:cdr="http://schemas.openxmlformats.org/drawingml/2006/chartDrawing">
    <cdr:from>
      <cdr:x>0.5</cdr:x>
      <cdr:y>0.27332</cdr:y>
    </cdr:from>
    <cdr:to>
      <cdr:x>0.62791</cdr:x>
      <cdr:y>0.4375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3096344" y="944699"/>
          <a:ext cx="792088" cy="567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600" b="1" dirty="0" smtClean="0"/>
            <a:t>100%</a:t>
          </a:r>
        </a:p>
        <a:p xmlns:a="http://schemas.openxmlformats.org/drawingml/2006/main">
          <a:pPr algn="ctr"/>
          <a:r>
            <a:rPr lang="pt-BR" sz="1600" b="1" dirty="0" smtClean="0"/>
            <a:t>30</a:t>
          </a:r>
          <a:endParaRPr lang="pt-BR" sz="1600" b="1" dirty="0"/>
        </a:p>
      </cdr:txBody>
    </cdr:sp>
  </cdr:relSizeAnchor>
  <cdr:relSizeAnchor xmlns:cdr="http://schemas.openxmlformats.org/drawingml/2006/chartDrawing">
    <cdr:from>
      <cdr:x>0.775</cdr:x>
      <cdr:y>0.29609</cdr:y>
    </cdr:from>
    <cdr:to>
      <cdr:x>0.9189</cdr:x>
      <cdr:y>0.46027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4799332" y="1023401"/>
          <a:ext cx="891099" cy="567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600" b="1" dirty="0" smtClean="0"/>
            <a:t>96,7%</a:t>
          </a:r>
        </a:p>
        <a:p xmlns:a="http://schemas.openxmlformats.org/drawingml/2006/main">
          <a:pPr algn="ctr"/>
          <a:r>
            <a:rPr lang="pt-BR" sz="1600" b="1" dirty="0" smtClean="0"/>
            <a:t>29</a:t>
          </a:r>
          <a:endParaRPr lang="pt-BR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0.20513</cdr:x>
      <cdr:y>0.38636</cdr:y>
    </cdr:from>
    <cdr:to>
      <cdr:x>0.28205</cdr:x>
      <cdr:y>0.56818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152128" y="1224136"/>
          <a:ext cx="43204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2000" b="1" dirty="0" smtClean="0"/>
            <a:t>7</a:t>
          </a:r>
          <a:endParaRPr lang="pt-BR" sz="2000" b="1" dirty="0"/>
        </a:p>
      </cdr:txBody>
    </cdr:sp>
  </cdr:relSizeAnchor>
  <cdr:relSizeAnchor xmlns:cdr="http://schemas.openxmlformats.org/drawingml/2006/chartDrawing">
    <cdr:from>
      <cdr:x>0.61538</cdr:x>
      <cdr:y>0.38636</cdr:y>
    </cdr:from>
    <cdr:to>
      <cdr:x>0.69231</cdr:x>
      <cdr:y>0.56818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3456384" y="1224136"/>
          <a:ext cx="43204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000" b="1" dirty="0" smtClean="0"/>
            <a:t>4</a:t>
          </a:r>
          <a:endParaRPr lang="pt-BR" sz="2000" b="1" dirty="0"/>
        </a:p>
      </cdr:txBody>
    </cdr:sp>
  </cdr:relSizeAnchor>
  <cdr:relSizeAnchor xmlns:cdr="http://schemas.openxmlformats.org/drawingml/2006/chartDrawing">
    <cdr:from>
      <cdr:x>0.41026</cdr:x>
      <cdr:y>0.38636</cdr:y>
    </cdr:from>
    <cdr:to>
      <cdr:x>0.48718</cdr:x>
      <cdr:y>0.56818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2304256" y="1224136"/>
          <a:ext cx="43204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000" b="1" dirty="0" smtClean="0"/>
            <a:t>5</a:t>
          </a:r>
          <a:endParaRPr lang="pt-BR" sz="20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D2173-5D38-4C78-9F36-2C055A62C206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417AEF-BE3B-4C56-B62B-8DA72E5BFF1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D2173-5D38-4C78-9F36-2C055A62C206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417AEF-BE3B-4C56-B62B-8DA72E5BFF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D2173-5D38-4C78-9F36-2C055A62C206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417AEF-BE3B-4C56-B62B-8DA72E5BFF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D2173-5D38-4C78-9F36-2C055A62C206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417AEF-BE3B-4C56-B62B-8DA72E5BFF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D2173-5D38-4C78-9F36-2C055A62C206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417AEF-BE3B-4C56-B62B-8DA72E5BFF1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c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D2173-5D38-4C78-9F36-2C055A62C206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417AEF-BE3B-4C56-B62B-8DA72E5BFF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D2173-5D38-4C78-9F36-2C055A62C206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417AEF-BE3B-4C56-B62B-8DA72E5BFF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D2173-5D38-4C78-9F36-2C055A62C206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417AEF-BE3B-4C56-B62B-8DA72E5BFF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D2173-5D38-4C78-9F36-2C055A62C206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417AEF-BE3B-4C56-B62B-8DA72E5BFF1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c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D2173-5D38-4C78-9F36-2C055A62C206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417AEF-BE3B-4C56-B62B-8DA72E5BFF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D2173-5D38-4C78-9F36-2C055A62C206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417AEF-BE3B-4C56-B62B-8DA72E5BFF1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c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D0D2173-5D38-4C78-9F36-2C055A62C206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8417AEF-BE3B-4C56-B62B-8DA72E5BFF1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c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pull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2060848"/>
            <a:ext cx="7272808" cy="1288734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MELHORIA DA ATENÇÃO AO PRÉ-NATAL E PUERPÉRIO NA UNIDADE BÁSICA DE SAÚDE 004 – BAIRRO DA ESPERANÇA, MONTE ALEGRE - RN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5730105"/>
            <a:ext cx="5200696" cy="107157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Aluno: Júlio Antônio Gonzalez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Cutino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pt-BR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Orientadora: Ana Carine Ferreira de Araújo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85241" y="359142"/>
            <a:ext cx="4934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Universidade Aberta do SUS</a:t>
            </a:r>
          </a:p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Universidade Federal de Pelotas</a:t>
            </a:r>
          </a:p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Especialização em Saúde da Família</a:t>
            </a:r>
          </a:p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Modalidade à Distância.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Resultado de imagem para PRENA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81" y="3410965"/>
            <a:ext cx="3485046" cy="231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0200"/>
            <a:ext cx="9361040" cy="2188839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Objetivo 2: </a:t>
            </a:r>
            <a:r>
              <a:rPr lang="pt-BR" sz="2400" b="1" dirty="0"/>
              <a:t>Melhorar a qualidade da atenção ao pré-natal realizado na Unidade.</a:t>
            </a:r>
            <a:endParaRPr lang="pt-BR" sz="2400" dirty="0"/>
          </a:p>
          <a:p>
            <a:r>
              <a:rPr lang="pt-BR" sz="2400" b="1" dirty="0" smtClean="0"/>
              <a:t>Meta 2.1</a:t>
            </a:r>
            <a:r>
              <a:rPr lang="pt-BR" sz="2400" dirty="0" smtClean="0"/>
              <a:t>: </a:t>
            </a:r>
            <a:r>
              <a:rPr lang="pt-BR" sz="2400" dirty="0"/>
              <a:t>Garantir a 100% das gestantes o ingresso no Programa de Pré-Natal no primeiro trimestre de gestação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716316"/>
              </p:ext>
            </p:extLst>
          </p:nvPr>
        </p:nvGraphicFramePr>
        <p:xfrm>
          <a:off x="1763688" y="3465901"/>
          <a:ext cx="612068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1"/>
          <p:cNvSpPr txBox="1"/>
          <p:nvPr/>
        </p:nvSpPr>
        <p:spPr>
          <a:xfrm>
            <a:off x="2987824" y="4509120"/>
            <a:ext cx="936104" cy="6193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/>
              <a:t>85,2%</a:t>
            </a:r>
          </a:p>
          <a:p>
            <a:pPr algn="ctr"/>
            <a:r>
              <a:rPr lang="pt-BR" sz="1600" b="1" dirty="0" smtClean="0"/>
              <a:t>23</a:t>
            </a:r>
            <a:endParaRPr lang="pt-BR" sz="1600" b="1" dirty="0"/>
          </a:p>
        </p:txBody>
      </p:sp>
      <p:sp>
        <p:nvSpPr>
          <p:cNvPr id="8" name="CaixaDeTexto 1"/>
          <p:cNvSpPr txBox="1"/>
          <p:nvPr/>
        </p:nvSpPr>
        <p:spPr>
          <a:xfrm>
            <a:off x="4744820" y="4373699"/>
            <a:ext cx="763284" cy="5674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/>
              <a:t>86,7%</a:t>
            </a:r>
          </a:p>
          <a:p>
            <a:pPr algn="ctr"/>
            <a:r>
              <a:rPr lang="pt-BR" sz="1600" b="1" dirty="0" smtClean="0"/>
              <a:t>26</a:t>
            </a:r>
            <a:endParaRPr lang="pt-BR" sz="1600" b="1" dirty="0"/>
          </a:p>
        </p:txBody>
      </p:sp>
      <p:sp>
        <p:nvSpPr>
          <p:cNvPr id="9" name="CaixaDeTexto 1"/>
          <p:cNvSpPr txBox="1"/>
          <p:nvPr/>
        </p:nvSpPr>
        <p:spPr>
          <a:xfrm>
            <a:off x="6444208" y="4452401"/>
            <a:ext cx="815490" cy="5674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/>
              <a:t>86,2%</a:t>
            </a:r>
          </a:p>
          <a:p>
            <a:pPr algn="ctr"/>
            <a:r>
              <a:rPr lang="pt-BR" sz="1600" b="1" dirty="0" smtClean="0"/>
              <a:t>25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94610227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386960"/>
              </p:ext>
            </p:extLst>
          </p:nvPr>
        </p:nvGraphicFramePr>
        <p:xfrm>
          <a:off x="1324440" y="3068960"/>
          <a:ext cx="6120680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2116831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 smtClean="0"/>
              <a:t>Objetivo 2: </a:t>
            </a:r>
            <a:r>
              <a:rPr lang="pt-BR" sz="2400" b="1" dirty="0"/>
              <a:t>Melhorar a qualidade da atenção ao pré-natal realizado na Unidade.</a:t>
            </a:r>
            <a:endParaRPr lang="pt-BR" sz="2400" dirty="0"/>
          </a:p>
          <a:p>
            <a:pPr algn="just"/>
            <a:r>
              <a:rPr lang="pt-BR" sz="2400" b="1" dirty="0" smtClean="0"/>
              <a:t>Meta 2.2</a:t>
            </a:r>
            <a:r>
              <a:rPr lang="pt-BR" sz="2400" dirty="0" smtClean="0"/>
              <a:t>: </a:t>
            </a:r>
            <a:r>
              <a:rPr lang="pt-BR" sz="2400" dirty="0"/>
              <a:t>Realizar pelo menos um exame ginecológico por trimestre em 100% das gestantes.</a:t>
            </a:r>
          </a:p>
        </p:txBody>
      </p:sp>
      <p:sp>
        <p:nvSpPr>
          <p:cNvPr id="7" name="CaixaDeTexto 1"/>
          <p:cNvSpPr txBox="1"/>
          <p:nvPr/>
        </p:nvSpPr>
        <p:spPr>
          <a:xfrm>
            <a:off x="2555776" y="4068477"/>
            <a:ext cx="936104" cy="6193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/>
              <a:t>96,3%</a:t>
            </a:r>
          </a:p>
          <a:p>
            <a:pPr algn="ctr"/>
            <a:r>
              <a:rPr lang="pt-BR" sz="1600" b="1" dirty="0" smtClean="0"/>
              <a:t>26</a:t>
            </a:r>
            <a:endParaRPr lang="pt-BR" sz="1600" b="1" dirty="0"/>
          </a:p>
        </p:txBody>
      </p:sp>
      <p:sp>
        <p:nvSpPr>
          <p:cNvPr id="8" name="CaixaDeTexto 1"/>
          <p:cNvSpPr txBox="1"/>
          <p:nvPr/>
        </p:nvSpPr>
        <p:spPr>
          <a:xfrm>
            <a:off x="4384780" y="3933056"/>
            <a:ext cx="763284" cy="5674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9</a:t>
            </a:r>
            <a:r>
              <a:rPr lang="pt-BR" sz="1600" b="1" dirty="0" smtClean="0"/>
              <a:t>6,7%</a:t>
            </a:r>
          </a:p>
          <a:p>
            <a:pPr algn="ctr"/>
            <a:r>
              <a:rPr lang="pt-BR" sz="1600" b="1" dirty="0" smtClean="0"/>
              <a:t>29</a:t>
            </a:r>
            <a:endParaRPr lang="pt-BR" sz="1600" b="1" dirty="0"/>
          </a:p>
        </p:txBody>
      </p:sp>
      <p:sp>
        <p:nvSpPr>
          <p:cNvPr id="9" name="CaixaDeTexto 1"/>
          <p:cNvSpPr txBox="1"/>
          <p:nvPr/>
        </p:nvSpPr>
        <p:spPr>
          <a:xfrm>
            <a:off x="6012160" y="3933056"/>
            <a:ext cx="815490" cy="5674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/>
              <a:t>100%</a:t>
            </a:r>
          </a:p>
          <a:p>
            <a:pPr algn="ctr"/>
            <a:r>
              <a:rPr lang="pt-BR" sz="1600" b="1" dirty="0" smtClean="0"/>
              <a:t>29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53670839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r="10204"/>
          <a:stretch/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5"/>
            <a:ext cx="9361040" cy="936104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Objetivo 2: </a:t>
            </a:r>
            <a:r>
              <a:rPr lang="pt-BR" sz="2400" b="1" dirty="0"/>
              <a:t>Melhorar a qualidade da atenção ao pré-natal realizado na Unidade</a:t>
            </a:r>
            <a:r>
              <a:rPr lang="pt-BR" sz="2400" b="1" dirty="0" smtClean="0"/>
              <a:t>.</a:t>
            </a:r>
            <a:endParaRPr lang="pt-BR" sz="2400" dirty="0"/>
          </a:p>
        </p:txBody>
      </p:sp>
      <p:sp>
        <p:nvSpPr>
          <p:cNvPr id="4" name="Rectângulo 3"/>
          <p:cNvSpPr/>
          <p:nvPr/>
        </p:nvSpPr>
        <p:spPr>
          <a:xfrm>
            <a:off x="251520" y="2060848"/>
            <a:ext cx="57606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TODAS AS GESTANTES TIVERAM: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pelo </a:t>
            </a:r>
            <a:r>
              <a:rPr lang="pt-BR" sz="2400" dirty="0"/>
              <a:t>menos um exame das mamas durante o </a:t>
            </a:r>
            <a:r>
              <a:rPr lang="pt-BR" sz="2400" dirty="0" smtClean="0"/>
              <a:t>pré-natal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solicitação </a:t>
            </a:r>
            <a:r>
              <a:rPr lang="pt-BR" sz="2400" dirty="0"/>
              <a:t>de todos os exames laboratoriais de acordo com o </a:t>
            </a:r>
            <a:r>
              <a:rPr lang="pt-BR" sz="2400" dirty="0" smtClean="0"/>
              <a:t>protocolo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prescrição </a:t>
            </a:r>
            <a:r>
              <a:rPr lang="pt-BR" sz="2400" dirty="0"/>
              <a:t>de </a:t>
            </a:r>
            <a:r>
              <a:rPr lang="pt-BR" sz="2400" dirty="0" smtClean="0"/>
              <a:t>suplementação </a:t>
            </a:r>
            <a:r>
              <a:rPr lang="pt-BR" sz="2400" dirty="0"/>
              <a:t>de sulfato ferroso e ácido fólico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vacina </a:t>
            </a:r>
            <a:r>
              <a:rPr lang="pt-BR" sz="2400" dirty="0"/>
              <a:t>antitetânica em </a:t>
            </a:r>
            <a:r>
              <a:rPr lang="pt-BR" sz="2400" dirty="0" smtClean="0"/>
              <a:t>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vacina </a:t>
            </a:r>
            <a:r>
              <a:rPr lang="pt-BR" sz="2400" dirty="0"/>
              <a:t>contra hepatite B em 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avaliação </a:t>
            </a:r>
            <a:r>
              <a:rPr lang="pt-BR" sz="2400" dirty="0"/>
              <a:t>de necessidade de atendimento odontológico 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1712912" y="5733256"/>
            <a:ext cx="74676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Alcançada: 100%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423734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064" y="1268760"/>
            <a:ext cx="9111936" cy="1728192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Objetivo 2: </a:t>
            </a:r>
            <a:r>
              <a:rPr lang="pt-BR" sz="2400" b="1" dirty="0"/>
              <a:t>Melhorar a qualidade da atenção ao pré-natal realizado na Unidade.</a:t>
            </a:r>
          </a:p>
          <a:p>
            <a:r>
              <a:rPr lang="pt-BR" sz="2400" b="1" dirty="0" smtClean="0"/>
              <a:t>Meta 2.9: </a:t>
            </a:r>
            <a:r>
              <a:rPr lang="pt-BR" sz="2400" b="1" dirty="0"/>
              <a:t>Garantir a primeira consulta odontológica programática para 100% das gestantes cadastradas.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197939"/>
              </p:ext>
            </p:extLst>
          </p:nvPr>
        </p:nvGraphicFramePr>
        <p:xfrm>
          <a:off x="1187624" y="2996952"/>
          <a:ext cx="590465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1"/>
          <p:cNvSpPr txBox="1"/>
          <p:nvPr/>
        </p:nvSpPr>
        <p:spPr>
          <a:xfrm>
            <a:off x="2339752" y="3889758"/>
            <a:ext cx="936104" cy="6193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/>
              <a:t>85,2%</a:t>
            </a:r>
          </a:p>
          <a:p>
            <a:pPr algn="ctr"/>
            <a:r>
              <a:rPr lang="pt-BR" sz="1600" b="1" dirty="0" smtClean="0"/>
              <a:t>23</a:t>
            </a:r>
            <a:endParaRPr lang="pt-BR" sz="1600" b="1" dirty="0"/>
          </a:p>
        </p:txBody>
      </p:sp>
      <p:sp>
        <p:nvSpPr>
          <p:cNvPr id="10" name="CaixaDeTexto 1"/>
          <p:cNvSpPr txBox="1"/>
          <p:nvPr/>
        </p:nvSpPr>
        <p:spPr>
          <a:xfrm>
            <a:off x="4067944" y="3754337"/>
            <a:ext cx="763284" cy="5674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/>
              <a:t>93,3%</a:t>
            </a:r>
          </a:p>
          <a:p>
            <a:pPr algn="ctr"/>
            <a:r>
              <a:rPr lang="pt-BR" sz="1600" b="1" dirty="0" smtClean="0"/>
              <a:t>28</a:t>
            </a:r>
            <a:endParaRPr lang="pt-BR" sz="1600" b="1" dirty="0"/>
          </a:p>
        </p:txBody>
      </p:sp>
      <p:sp>
        <p:nvSpPr>
          <p:cNvPr id="11" name="CaixaDeTexto 1"/>
          <p:cNvSpPr txBox="1"/>
          <p:nvPr/>
        </p:nvSpPr>
        <p:spPr>
          <a:xfrm>
            <a:off x="5796136" y="3581611"/>
            <a:ext cx="815490" cy="5674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/>
              <a:t>100%</a:t>
            </a:r>
          </a:p>
          <a:p>
            <a:pPr algn="ctr"/>
            <a:r>
              <a:rPr lang="pt-BR" sz="1600" b="1" dirty="0" smtClean="0"/>
              <a:t>29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27997259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616624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Objetivo 3: </a:t>
            </a:r>
            <a:r>
              <a:rPr lang="pt-BR" sz="2400" b="1" dirty="0"/>
              <a:t>Melhorar a adesão ao pré-natal.</a:t>
            </a:r>
          </a:p>
          <a:p>
            <a:r>
              <a:rPr lang="pt-BR" sz="2400" b="1" dirty="0" smtClean="0"/>
              <a:t>Meta 3.1: </a:t>
            </a:r>
            <a:r>
              <a:rPr lang="pt-BR" sz="2400" b="1" dirty="0"/>
              <a:t>Realizar busca ativa de 100% das gestantes faltosas às consultas de pré-natal</a:t>
            </a:r>
            <a:r>
              <a:rPr lang="pt-BR" sz="2400" b="1" dirty="0" smtClean="0"/>
              <a:t>.</a:t>
            </a:r>
          </a:p>
          <a:p>
            <a:pPr marL="36576" indent="0">
              <a:buNone/>
            </a:pPr>
            <a:r>
              <a:rPr lang="pt-BR" sz="2400" b="1" dirty="0" smtClean="0"/>
              <a:t>	</a:t>
            </a:r>
            <a:r>
              <a:rPr lang="pt-BR" sz="2400" b="1" dirty="0" smtClean="0">
                <a:solidFill>
                  <a:srgbClr val="FF0000"/>
                </a:solidFill>
                <a:sym typeface="Wingdings" pitchFamily="2" charset="2"/>
              </a:rPr>
              <a:t> Não tivemos gestantes faltosas.</a:t>
            </a:r>
            <a:endParaRPr lang="pt-BR" sz="2400" b="1" dirty="0" smtClean="0">
              <a:solidFill>
                <a:srgbClr val="FF0000"/>
              </a:solidFill>
            </a:endParaRPr>
          </a:p>
          <a:p>
            <a:endParaRPr lang="pt-BR" sz="1050" b="1" dirty="0" smtClean="0"/>
          </a:p>
          <a:p>
            <a:r>
              <a:rPr lang="pt-BR" sz="2400" b="1" dirty="0"/>
              <a:t>Objetivo 4: Melhorar o Registro do programa de pré-natal.</a:t>
            </a:r>
          </a:p>
          <a:p>
            <a:r>
              <a:rPr lang="pt-BR" sz="2400" b="1" dirty="0"/>
              <a:t>Meta 4.1: Manter registro na ficha </a:t>
            </a:r>
            <a:r>
              <a:rPr lang="pt-BR" sz="2400" b="1" dirty="0" smtClean="0"/>
              <a:t>espelho </a:t>
            </a:r>
            <a:r>
              <a:rPr lang="pt-BR" sz="2400" b="1" dirty="0"/>
              <a:t>de pré-natal em 100% das gestantes.</a:t>
            </a:r>
          </a:p>
          <a:p>
            <a:pPr marL="36576" indent="0">
              <a:buNone/>
            </a:pPr>
            <a:r>
              <a:rPr lang="pt-BR" sz="2400" b="1" dirty="0" smtClean="0"/>
              <a:t>	</a:t>
            </a:r>
            <a:r>
              <a:rPr lang="pt-BR" sz="24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pt-BR" sz="2400" b="1" dirty="0" smtClean="0">
                <a:solidFill>
                  <a:srgbClr val="FF0000"/>
                </a:solidFill>
                <a:sym typeface="Wingdings" pitchFamily="2" charset="2"/>
              </a:rPr>
              <a:t>100% das gestantes.</a:t>
            </a:r>
            <a:endParaRPr lang="pt-BR" sz="2400" b="1" dirty="0">
              <a:solidFill>
                <a:srgbClr val="FF0000"/>
              </a:solidFill>
            </a:endParaRPr>
          </a:p>
          <a:p>
            <a:pPr marL="36576" indent="0">
              <a:buNone/>
            </a:pPr>
            <a:endParaRPr lang="pt-BR" sz="1050" b="1" dirty="0" smtClean="0"/>
          </a:p>
          <a:p>
            <a:r>
              <a:rPr lang="pt-BR" sz="2400" b="1" dirty="0"/>
              <a:t>Objetivo 5: Realizar avaliação de riscos.</a:t>
            </a:r>
          </a:p>
          <a:p>
            <a:r>
              <a:rPr lang="pt-BR" sz="2400" b="1" dirty="0"/>
              <a:t>Meta 5.1: Avaliar riscos em 100% das gestantes</a:t>
            </a:r>
            <a:r>
              <a:rPr lang="pt-BR" sz="2400" b="1" dirty="0" smtClean="0"/>
              <a:t>.</a:t>
            </a:r>
          </a:p>
          <a:p>
            <a:pPr marL="36576" indent="0">
              <a:buNone/>
            </a:pPr>
            <a:r>
              <a:rPr lang="pt-BR" sz="2400" b="1" dirty="0"/>
              <a:t>	</a:t>
            </a:r>
            <a:r>
              <a:rPr lang="pt-BR" sz="2400" b="1" dirty="0">
                <a:solidFill>
                  <a:srgbClr val="FF0000"/>
                </a:solidFill>
                <a:sym typeface="Wingdings" pitchFamily="2" charset="2"/>
              </a:rPr>
              <a:t> 100% das gestantes.</a:t>
            </a:r>
            <a:endParaRPr lang="pt-BR" sz="2400" b="1" dirty="0">
              <a:solidFill>
                <a:srgbClr val="FF0000"/>
              </a:solidFill>
            </a:endParaRPr>
          </a:p>
          <a:p>
            <a:pPr marL="36576" indent="0">
              <a:buNone/>
            </a:pPr>
            <a:endParaRPr lang="pt-BR" sz="2400" dirty="0"/>
          </a:p>
          <a:p>
            <a:pPr marL="36576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0961707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720080"/>
          </a:xfrm>
        </p:spPr>
        <p:txBody>
          <a:bodyPr>
            <a:noAutofit/>
          </a:bodyPr>
          <a:lstStyle/>
          <a:p>
            <a:r>
              <a:rPr lang="pt-BR" sz="2400" b="1" dirty="0"/>
              <a:t>Objetivo 6: Promover a saúde no pré-natal</a:t>
            </a:r>
            <a:r>
              <a:rPr lang="pt-BR" sz="2400" b="1" dirty="0" smtClean="0"/>
              <a:t>.</a:t>
            </a:r>
          </a:p>
        </p:txBody>
      </p:sp>
      <p:pic>
        <p:nvPicPr>
          <p:cNvPr id="1026" name="Picture 2" descr="https://encrypted-tbn0.gstatic.com/images?q=tbn:ANd9GcTG6gUzM1EPmqzHmco5AxCM8fYC2tQ1jntuwMXYljxflPfkTVKu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81" b="11740"/>
          <a:stretch/>
        </p:blipFill>
        <p:spPr bwMode="auto">
          <a:xfrm>
            <a:off x="0" y="1862794"/>
            <a:ext cx="2763514" cy="499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979538" y="2132856"/>
            <a:ext cx="252856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orientação nutricional </a:t>
            </a:r>
          </a:p>
        </p:txBody>
      </p:sp>
      <p:sp>
        <p:nvSpPr>
          <p:cNvPr id="6" name="Oval 5"/>
          <p:cNvSpPr/>
          <p:nvPr/>
        </p:nvSpPr>
        <p:spPr>
          <a:xfrm>
            <a:off x="5819047" y="5105887"/>
            <a:ext cx="310147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anticoncepção após o parto</a:t>
            </a:r>
          </a:p>
        </p:txBody>
      </p:sp>
      <p:sp>
        <p:nvSpPr>
          <p:cNvPr id="7" name="Oval 6"/>
          <p:cNvSpPr/>
          <p:nvPr/>
        </p:nvSpPr>
        <p:spPr>
          <a:xfrm>
            <a:off x="3228802" y="3665727"/>
            <a:ext cx="2600573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aleitamento materno </a:t>
            </a:r>
          </a:p>
        </p:txBody>
      </p:sp>
      <p:sp>
        <p:nvSpPr>
          <p:cNvPr id="8" name="Oval 7"/>
          <p:cNvSpPr/>
          <p:nvPr/>
        </p:nvSpPr>
        <p:spPr>
          <a:xfrm>
            <a:off x="6233311" y="3429000"/>
            <a:ext cx="2803185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riscos do tabagismo, álcool e drogas na gestação</a:t>
            </a:r>
          </a:p>
        </p:txBody>
      </p:sp>
      <p:sp>
        <p:nvSpPr>
          <p:cNvPr id="9" name="Oval 8"/>
          <p:cNvSpPr/>
          <p:nvPr/>
        </p:nvSpPr>
        <p:spPr>
          <a:xfrm>
            <a:off x="5829375" y="1772816"/>
            <a:ext cx="2240533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higiene bucal</a:t>
            </a:r>
          </a:p>
        </p:txBody>
      </p:sp>
      <p:sp>
        <p:nvSpPr>
          <p:cNvPr id="10" name="Oval 9"/>
          <p:cNvSpPr/>
          <p:nvPr/>
        </p:nvSpPr>
        <p:spPr>
          <a:xfrm>
            <a:off x="3254001" y="5229200"/>
            <a:ext cx="231254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cuidados </a:t>
            </a:r>
            <a:r>
              <a:rPr lang="pt-BR" sz="2400" dirty="0" smtClean="0"/>
              <a:t>com o RN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26587" y="5718824"/>
            <a:ext cx="5734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</a:t>
            </a:r>
          </a:p>
          <a:p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foram orientadas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566603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467600" cy="2016224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 smtClean="0">
                <a:latin typeface="Times New Roman" pitchFamily="18" charset="0"/>
                <a:cs typeface="Times New Roman" pitchFamily="18" charset="0"/>
              </a:rPr>
              <a:t>RESULTADOS </a:t>
            </a:r>
            <a:br>
              <a:rPr lang="pt-BR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5400" b="1" dirty="0" smtClean="0">
                <a:latin typeface="Times New Roman" pitchFamily="18" charset="0"/>
                <a:cs typeface="Times New Roman" pitchFamily="18" charset="0"/>
              </a:rPr>
              <a:t>PUERPÉRIO</a:t>
            </a:r>
            <a:endParaRPr lang="pt-BR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5257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2044823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Objetivo 1: </a:t>
            </a:r>
            <a:r>
              <a:rPr lang="pt-BR" sz="2400" b="1" dirty="0"/>
              <a:t>Ampliar a cobertura da atenção às puérperas.</a:t>
            </a:r>
            <a:endParaRPr lang="pt-BR" sz="2400" dirty="0"/>
          </a:p>
          <a:p>
            <a:r>
              <a:rPr lang="pt-BR" sz="2400" b="1" dirty="0" smtClean="0"/>
              <a:t>Meta 1.1</a:t>
            </a:r>
            <a:r>
              <a:rPr lang="pt-BR" sz="2400" dirty="0"/>
              <a:t>: Garantir a 95% das puérperas cadastradas no programa de Pré-Natal e Puerpério da Unidade de Saúde consulta puerperal antes dos 42 dias após o parto. 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745457"/>
              </p:ext>
            </p:extLst>
          </p:nvPr>
        </p:nvGraphicFramePr>
        <p:xfrm>
          <a:off x="1907704" y="3284984"/>
          <a:ext cx="561662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090872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5"/>
            <a:ext cx="9361040" cy="936104"/>
          </a:xfrm>
        </p:spPr>
        <p:txBody>
          <a:bodyPr>
            <a:noAutofit/>
          </a:bodyPr>
          <a:lstStyle/>
          <a:p>
            <a:r>
              <a:rPr lang="pt-BR" sz="2400" b="1" dirty="0"/>
              <a:t>Objetivo 2: Melhorar a qualidade de atenção às puérperas na unidade de saúde.</a:t>
            </a:r>
            <a:endParaRPr lang="pt-BR" sz="2400" dirty="0"/>
          </a:p>
        </p:txBody>
      </p:sp>
      <p:sp>
        <p:nvSpPr>
          <p:cNvPr id="4" name="Rectângulo 3"/>
          <p:cNvSpPr/>
          <p:nvPr/>
        </p:nvSpPr>
        <p:spPr>
          <a:xfrm>
            <a:off x="899592" y="2348880"/>
            <a:ext cx="54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TODAS AS PUÉRPERAS TIVERAM: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/>
              <a:t>E</a:t>
            </a:r>
            <a:r>
              <a:rPr lang="pt-BR" sz="2400" dirty="0" smtClean="0"/>
              <a:t>xame </a:t>
            </a:r>
            <a:r>
              <a:rPr lang="pt-BR" sz="2400" dirty="0"/>
              <a:t>das mamas </a:t>
            </a:r>
            <a:endParaRPr lang="pt-BR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/>
              <a:t>E</a:t>
            </a:r>
            <a:r>
              <a:rPr lang="pt-BR" sz="2400" dirty="0" smtClean="0"/>
              <a:t>xame do abdôme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Exame ginecológico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Avaliação do estado </a:t>
            </a:r>
            <a:r>
              <a:rPr lang="pt-BR" sz="2400" dirty="0"/>
              <a:t>psíquico </a:t>
            </a:r>
            <a:endParaRPr lang="pt-BR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Avaliação de </a:t>
            </a:r>
            <a:r>
              <a:rPr lang="pt-BR" sz="2400" dirty="0"/>
              <a:t>intercorrências </a:t>
            </a:r>
            <a:endParaRPr lang="pt-BR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Prescrição de um do métodos contraceptivos.</a:t>
            </a:r>
            <a:endParaRPr lang="pt-BR" sz="2400" dirty="0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1653598" y="5733256"/>
            <a:ext cx="74676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Alcançada: 100%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4.bp.blogspot.com/-OcHItBQh5eU/VV5G7_cQU7I/AAAAAAAAC0k/dDW6ron06rI/s1600/grupo_gestante_menor%2B%25281%252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8" t="11765" r="15585"/>
          <a:stretch/>
        </p:blipFill>
        <p:spPr bwMode="auto">
          <a:xfrm>
            <a:off x="5292080" y="1556792"/>
            <a:ext cx="302455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906652" y="1526764"/>
            <a:ext cx="961492" cy="3900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ângulo 8"/>
          <p:cNvSpPr/>
          <p:nvPr/>
        </p:nvSpPr>
        <p:spPr>
          <a:xfrm>
            <a:off x="7714964" y="1542017"/>
            <a:ext cx="961492" cy="3900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70016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0433" y="1245713"/>
            <a:ext cx="8424936" cy="5207623"/>
          </a:xfrm>
        </p:spPr>
        <p:txBody>
          <a:bodyPr>
            <a:noAutofit/>
          </a:bodyPr>
          <a:lstStyle/>
          <a:p>
            <a:r>
              <a:rPr lang="pt-BR" sz="2400" b="1" dirty="0"/>
              <a:t>Objetivo 3: Melhorar a adesão das mães ao puerpério</a:t>
            </a:r>
            <a:r>
              <a:rPr lang="pt-BR" sz="2400" b="1" dirty="0" smtClean="0"/>
              <a:t>.</a:t>
            </a:r>
          </a:p>
          <a:p>
            <a:r>
              <a:rPr lang="pt-BR" sz="2400" b="1" dirty="0" smtClean="0"/>
              <a:t>Meta </a:t>
            </a:r>
            <a:r>
              <a:rPr lang="pt-BR" sz="2400" b="1" dirty="0"/>
              <a:t>3.1: Realizar busca ativa em 100% das puérperas que não realizaram a consulta de puerpério até 30 dias após o parto</a:t>
            </a:r>
            <a:r>
              <a:rPr lang="pt-BR" sz="2400" b="1" dirty="0" smtClean="0"/>
              <a:t>.</a:t>
            </a:r>
            <a:endParaRPr lang="pt-BR" sz="2400" b="1" dirty="0"/>
          </a:p>
          <a:p>
            <a:pPr marL="36576" indent="0">
              <a:buNone/>
            </a:pPr>
            <a:r>
              <a:rPr lang="pt-BR" sz="2400" b="1" dirty="0" smtClean="0"/>
              <a:t>	</a:t>
            </a:r>
            <a:r>
              <a:rPr lang="pt-BR" sz="2400" b="1" dirty="0" smtClean="0">
                <a:solidFill>
                  <a:srgbClr val="FF0000"/>
                </a:solidFill>
                <a:sym typeface="Wingdings" pitchFamily="2" charset="2"/>
              </a:rPr>
              <a:t> Não tivemos puérperas faltosas.</a:t>
            </a:r>
            <a:endParaRPr lang="pt-BR" sz="2400" b="1" dirty="0" smtClean="0">
              <a:solidFill>
                <a:srgbClr val="FF0000"/>
              </a:solidFill>
            </a:endParaRPr>
          </a:p>
          <a:p>
            <a:endParaRPr lang="pt-BR" sz="1050" b="1" dirty="0" smtClean="0"/>
          </a:p>
          <a:p>
            <a:r>
              <a:rPr lang="pt-BR" sz="2400" b="1" dirty="0"/>
              <a:t>Objetivo 4: Melhorar o Registro </a:t>
            </a:r>
            <a:r>
              <a:rPr lang="pt-BR" sz="2400" b="1" dirty="0" smtClean="0"/>
              <a:t>informações.</a:t>
            </a:r>
            <a:endParaRPr lang="pt-BR" sz="2400" b="1" dirty="0"/>
          </a:p>
          <a:p>
            <a:r>
              <a:rPr lang="pt-BR" sz="2400" b="1" dirty="0"/>
              <a:t>Meta 4.1: Manter Registro na ficha de acompanhamento do programa de 100% das puérperas</a:t>
            </a:r>
            <a:r>
              <a:rPr lang="pt-BR" sz="2400" b="1" dirty="0" smtClean="0"/>
              <a:t>.</a:t>
            </a:r>
          </a:p>
          <a:p>
            <a:pPr marL="82296" indent="0">
              <a:buNone/>
            </a:pPr>
            <a:r>
              <a:rPr lang="pt-BR" sz="2400" b="1" dirty="0" smtClean="0"/>
              <a:t>	</a:t>
            </a:r>
            <a:r>
              <a:rPr lang="pt-BR" sz="24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pt-BR" sz="2400" b="1" dirty="0" smtClean="0">
                <a:solidFill>
                  <a:srgbClr val="FF0000"/>
                </a:solidFill>
                <a:sym typeface="Wingdings" pitchFamily="2" charset="2"/>
              </a:rPr>
              <a:t>100% das puérperas.</a:t>
            </a:r>
            <a:endParaRPr lang="pt-BR" sz="2400" b="1" dirty="0">
              <a:solidFill>
                <a:srgbClr val="FF0000"/>
              </a:solidFill>
            </a:endParaRPr>
          </a:p>
          <a:p>
            <a:pPr marL="36576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440309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12776"/>
            <a:ext cx="8822214" cy="52565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A atenção no pré-natal é importante no contexto na Atenção Básica para assegurar o bom desenvolvimento da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gestação;</a:t>
            </a:r>
          </a:p>
          <a:p>
            <a:pPr marL="36576" indent="0" algn="just">
              <a:buNone/>
            </a:pPr>
            <a:endParaRPr lang="pt-BR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No puerpério podem surgir problemas de saúde responsáveis por muitas sequelas e até mesmo morte de mulheres. Por isso preconiza-se a atenção puerperal na primeira semana após o parto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endParaRPr lang="pt-BR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Uma estratégia na qual são realizadas atividades na atenção à saúde de puérperas e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recém-nascidos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contribuem para a redução da mortalidade materno infantil (BRASIL, 2012);</a:t>
            </a:r>
          </a:p>
          <a:p>
            <a:pPr lvl="0" algn="just"/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 atenção Básica é um bom cenário/espaço para isso.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marL="36576" lvl="0" indent="0" algn="just">
              <a:buNone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720080"/>
          </a:xfrm>
        </p:spPr>
        <p:txBody>
          <a:bodyPr>
            <a:noAutofit/>
          </a:bodyPr>
          <a:lstStyle/>
          <a:p>
            <a:r>
              <a:rPr lang="pt-BR" sz="2400" b="1" dirty="0"/>
              <a:t>Objetivo </a:t>
            </a:r>
            <a:r>
              <a:rPr lang="pt-BR" sz="2400" b="1" dirty="0" smtClean="0"/>
              <a:t>5: </a:t>
            </a:r>
            <a:r>
              <a:rPr lang="pt-BR" sz="2400" b="1" dirty="0"/>
              <a:t>Promover a saúde das </a:t>
            </a:r>
            <a:r>
              <a:rPr lang="pt-BR" sz="2400" b="1" dirty="0" smtClean="0"/>
              <a:t>puérperas.</a:t>
            </a:r>
          </a:p>
        </p:txBody>
      </p:sp>
      <p:sp>
        <p:nvSpPr>
          <p:cNvPr id="6" name="Oval 5"/>
          <p:cNvSpPr/>
          <p:nvPr/>
        </p:nvSpPr>
        <p:spPr>
          <a:xfrm>
            <a:off x="4573576" y="4905777"/>
            <a:ext cx="310147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Planejamento familiar</a:t>
            </a:r>
            <a:endParaRPr lang="pt-BR" sz="2400" dirty="0"/>
          </a:p>
        </p:txBody>
      </p:sp>
      <p:sp>
        <p:nvSpPr>
          <p:cNvPr id="8" name="Oval 7"/>
          <p:cNvSpPr/>
          <p:nvPr/>
        </p:nvSpPr>
        <p:spPr>
          <a:xfrm>
            <a:off x="6117334" y="3480018"/>
            <a:ext cx="2803185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Aleitamento materno exclusivo</a:t>
            </a:r>
            <a:endParaRPr lang="pt-BR" sz="2400" dirty="0"/>
          </a:p>
        </p:txBody>
      </p:sp>
      <p:sp>
        <p:nvSpPr>
          <p:cNvPr id="9" name="Oval 8"/>
          <p:cNvSpPr/>
          <p:nvPr/>
        </p:nvSpPr>
        <p:spPr>
          <a:xfrm>
            <a:off x="4573576" y="2039858"/>
            <a:ext cx="2240533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Cuidados com o RN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45655" y="6160008"/>
            <a:ext cx="551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foram orientadas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http://4.bp.blogspot.com/-OcHItBQh5eU/VV5G7_cQU7I/AAAAAAAAC0k/dDW6ron06rI/s1600/grupo_gestante_menor%2B%25281%252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8" t="11765" r="15585"/>
          <a:stretch/>
        </p:blipFill>
        <p:spPr bwMode="auto">
          <a:xfrm>
            <a:off x="1171269" y="1833832"/>
            <a:ext cx="302455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ângulo 12"/>
          <p:cNvSpPr/>
          <p:nvPr/>
        </p:nvSpPr>
        <p:spPr>
          <a:xfrm>
            <a:off x="1043607" y="1803804"/>
            <a:ext cx="703725" cy="3900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ângulo 13"/>
          <p:cNvSpPr/>
          <p:nvPr/>
        </p:nvSpPr>
        <p:spPr>
          <a:xfrm>
            <a:off x="3610508" y="1844824"/>
            <a:ext cx="961492" cy="3900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rot="20226769">
            <a:off x="3874096" y="3208486"/>
            <a:ext cx="576064" cy="258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4020298" y="3941953"/>
            <a:ext cx="1347098" cy="258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 rot="935787">
            <a:off x="4283967" y="4624896"/>
            <a:ext cx="576064" cy="258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55678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49808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DISCUSSÃO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600" y="1916832"/>
            <a:ext cx="7488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F0"/>
              </a:buClr>
            </a:pPr>
            <a:r>
              <a:rPr lang="pt-BR" sz="2400" dirty="0">
                <a:cs typeface="Times New Roman" pitchFamily="18" charset="0"/>
              </a:rPr>
              <a:t>A importância da </a:t>
            </a:r>
            <a:r>
              <a:rPr lang="pt-BR" sz="2400" dirty="0" smtClean="0">
                <a:cs typeface="Times New Roman" pitchFamily="18" charset="0"/>
              </a:rPr>
              <a:t>intervenção:</a:t>
            </a:r>
          </a:p>
          <a:p>
            <a:pPr marL="285750" indent="-285750" algn="just">
              <a:buClr>
                <a:srgbClr val="00B0F0"/>
              </a:buClr>
              <a:buFont typeface="Courier New" pitchFamily="49" charset="0"/>
              <a:buChar char="o"/>
            </a:pPr>
            <a:endParaRPr lang="pt-BR" sz="2400" dirty="0" smtClean="0">
              <a:cs typeface="Times New Roman" pitchFamily="18" charset="0"/>
            </a:endParaRPr>
          </a:p>
          <a:p>
            <a:pPr marL="285750" indent="-285750" algn="just">
              <a:buClr>
                <a:srgbClr val="00B0F0"/>
              </a:buClr>
              <a:buFont typeface="Courier New" pitchFamily="49" charset="0"/>
              <a:buChar char="o"/>
            </a:pPr>
            <a:r>
              <a:rPr lang="pt-BR" sz="2400" dirty="0" smtClean="0">
                <a:cs typeface="Times New Roman" pitchFamily="18" charset="0"/>
              </a:rPr>
              <a:t>Para </a:t>
            </a:r>
            <a:r>
              <a:rPr lang="pt-BR" sz="2400" dirty="0">
                <a:cs typeface="Times New Roman" pitchFamily="18" charset="0"/>
              </a:rPr>
              <a:t>a equipe</a:t>
            </a:r>
            <a:r>
              <a:rPr lang="pt-BR" sz="2400" dirty="0" smtClean="0">
                <a:cs typeface="Times New Roman" pitchFamily="18" charset="0"/>
              </a:rPr>
              <a:t>: o trabalho em equipe foi reforçado, com todo cumprindo suas funções, e a equipe foi qualificada para a atenção pré-natal e ao puerpério.</a:t>
            </a:r>
          </a:p>
          <a:p>
            <a:pPr marL="285750" indent="-285750" algn="just">
              <a:buClr>
                <a:srgbClr val="00B0F0"/>
              </a:buClr>
              <a:buFont typeface="Courier New" pitchFamily="49" charset="0"/>
              <a:buChar char="o"/>
            </a:pPr>
            <a:r>
              <a:rPr lang="pt-BR" sz="2400" dirty="0" smtClean="0">
                <a:cs typeface="Times New Roman" pitchFamily="18" charset="0"/>
              </a:rPr>
              <a:t>Para o serviço: o </a:t>
            </a:r>
            <a:r>
              <a:rPr lang="pt-BR" sz="2400" dirty="0">
                <a:cs typeface="Times New Roman" pitchFamily="18" charset="0"/>
              </a:rPr>
              <a:t>serviço ganhou qualidade e eficiência, pois o monitoramento mais organizado e exposto de forma esquematizada viabilizou a realização das ações em tempo </a:t>
            </a:r>
            <a:r>
              <a:rPr lang="pt-BR" sz="2400" dirty="0" smtClean="0">
                <a:cs typeface="Times New Roman" pitchFamily="18" charset="0"/>
              </a:rPr>
              <a:t>oportuno.</a:t>
            </a:r>
          </a:p>
          <a:p>
            <a:pPr marL="285750" indent="-285750" algn="just">
              <a:buClr>
                <a:srgbClr val="00B0F0"/>
              </a:buClr>
              <a:buFont typeface="Courier New" pitchFamily="49" charset="0"/>
              <a:buChar char="o"/>
            </a:pPr>
            <a:r>
              <a:rPr lang="pt-BR" sz="2400" dirty="0" smtClean="0">
                <a:cs typeface="Times New Roman" pitchFamily="18" charset="0"/>
              </a:rPr>
              <a:t>Para a comunidade: parte da </a:t>
            </a:r>
            <a:r>
              <a:rPr lang="pt-BR" sz="2400" dirty="0">
                <a:cs typeface="Times New Roman" pitchFamily="18" charset="0"/>
              </a:rPr>
              <a:t>comunidade demonstrou satisfação com a prioridade no atendimento de pré-natal e </a:t>
            </a:r>
            <a:r>
              <a:rPr lang="pt-BR" sz="2400" dirty="0" smtClean="0">
                <a:cs typeface="Times New Roman" pitchFamily="18" charset="0"/>
              </a:rPr>
              <a:t>puerpério.</a:t>
            </a:r>
            <a:endParaRPr lang="pt-BR" sz="2400" dirty="0">
              <a:cs typeface="Times New Roman" pitchFamily="18" charset="0"/>
            </a:endParaRPr>
          </a:p>
          <a:p>
            <a:pPr marL="285750" indent="-285750" algn="just">
              <a:buClr>
                <a:srgbClr val="00B0F0"/>
              </a:buClr>
              <a:buFont typeface="Courier New" pitchFamily="49" charset="0"/>
              <a:buChar char="o"/>
            </a:pPr>
            <a:endParaRPr lang="pt-BR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6950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276872"/>
            <a:ext cx="7776864" cy="1296144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 smtClean="0"/>
              <a:t>Como está a ação programática na UBS hoje?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19628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REFLEXÃO CRÍTICA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12776"/>
            <a:ext cx="7467600" cy="50006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+mj-lt"/>
                <a:cs typeface="Times New Roman" pitchFamily="18" charset="0"/>
              </a:rPr>
              <a:t>O curso é muito completo e </a:t>
            </a:r>
            <a:r>
              <a:rPr lang="pt-BR" sz="2400" dirty="0" smtClean="0">
                <a:latin typeface="+mj-lt"/>
                <a:cs typeface="Times New Roman" pitchFamily="18" charset="0"/>
              </a:rPr>
              <a:t>interessante;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Experiências </a:t>
            </a:r>
            <a:r>
              <a:rPr lang="pt-BR" sz="2400" dirty="0"/>
              <a:t>e conhecimentos </a:t>
            </a:r>
            <a:r>
              <a:rPr lang="pt-BR" sz="2400" dirty="0" smtClean="0"/>
              <a:t>adquiridos;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+mj-lt"/>
                <a:cs typeface="Times New Roman" pitchFamily="18" charset="0"/>
              </a:rPr>
              <a:t>O curso dá </a:t>
            </a:r>
            <a:r>
              <a:rPr lang="pt-BR" sz="2400" dirty="0" smtClean="0">
                <a:latin typeface="+mj-lt"/>
                <a:cs typeface="Times New Roman" pitchFamily="18" charset="0"/>
              </a:rPr>
              <a:t>preparo científico e qualificação </a:t>
            </a:r>
            <a:r>
              <a:rPr lang="pt-BR" sz="2400" dirty="0">
                <a:latin typeface="+mj-lt"/>
                <a:cs typeface="Times New Roman" pitchFamily="18" charset="0"/>
              </a:rPr>
              <a:t>para atuar de forma mais segura e produtiva na Atenção </a:t>
            </a:r>
            <a:r>
              <a:rPr lang="pt-BR" sz="2400" dirty="0" smtClean="0">
                <a:latin typeface="+mj-lt"/>
                <a:cs typeface="Times New Roman" pitchFamily="18" charset="0"/>
              </a:rPr>
              <a:t>Básica; </a:t>
            </a:r>
            <a:endParaRPr lang="pt-BR" sz="2400" dirty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+mj-lt"/>
                <a:cs typeface="Times New Roman" pitchFamily="18" charset="0"/>
              </a:rPr>
              <a:t>Dos </a:t>
            </a:r>
            <a:r>
              <a:rPr lang="pt-BR" sz="2400" dirty="0" smtClean="0">
                <a:latin typeface="+mj-lt"/>
                <a:cs typeface="Times New Roman" pitchFamily="18" charset="0"/>
              </a:rPr>
              <a:t>proveitos, </a:t>
            </a:r>
            <a:r>
              <a:rPr lang="pt-BR" sz="2400" dirty="0">
                <a:latin typeface="+mj-lt"/>
                <a:cs typeface="Times New Roman" pitchFamily="18" charset="0"/>
              </a:rPr>
              <a:t>os mais importantes foram o trabalho em equipe, a organização do trabalho, a qualidade na preparação da equipe da UBS, orientação das gestantes para o período gestacional e sua preparação para o parto e puerpério.</a:t>
            </a:r>
          </a:p>
        </p:txBody>
      </p:sp>
    </p:spTree>
    <p:extLst>
      <p:ext uri="{BB962C8B-B14F-4D97-AF65-F5344CB8AC3E}">
        <p14:creationId xmlns:p14="http://schemas.microsoft.com/office/powerpoint/2010/main" val="283856056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57752" y="4429132"/>
            <a:ext cx="3628996" cy="969959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PERGUNTAS???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14348" y="2214554"/>
            <a:ext cx="7772400" cy="1470025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Obrigado!</a:t>
            </a:r>
            <a:endParaRPr kumimoji="0" lang="pt-BR" sz="4400" b="1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MONTE ALEGRE-RN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5417840"/>
            <a:ext cx="8280920" cy="14401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População: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20.685 habitantes,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estimada em 21.996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em 2014 (IBGE, 2010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Rede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de saúde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municipal: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um Hospital de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urgência, 9 equipes de ESF, policlínica com diversas especialidades, e uma equipe do NASF.</a:t>
            </a:r>
          </a:p>
          <a:p>
            <a:pPr marL="36576" indent="0" algn="just">
              <a:lnSpc>
                <a:spcPct val="150000"/>
              </a:lnSpc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3" t="29117" r="17409" b="15881"/>
          <a:stretch>
            <a:fillRect/>
          </a:stretch>
        </p:blipFill>
        <p:spPr bwMode="auto">
          <a:xfrm>
            <a:off x="1403648" y="1124744"/>
            <a:ext cx="6700192" cy="424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757593" y="500285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Fonte: Google </a:t>
            </a:r>
            <a:r>
              <a:rPr lang="pt-B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(2015)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9360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4696004"/>
            <a:ext cx="8136904" cy="2066162"/>
          </a:xfrm>
        </p:spPr>
        <p:txBody>
          <a:bodyPr>
            <a:noAutofit/>
          </a:bodyPr>
          <a:lstStyle/>
          <a:p>
            <a:pPr lvl="0"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Localização: periferia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da área urbana (Bairro da Esperança), e em parte na área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rural;</a:t>
            </a:r>
          </a:p>
          <a:p>
            <a:pPr lvl="0"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Equipe: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uma enfermeira, um médico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generalista,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uma cirurgiã dentista, uma Auxiliar de Saúde Bucal, um técnico de enfermagem, uma Auxiliar de Serviços Gerais, uma arquivista/recepcionista, e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5 ACS;</a:t>
            </a:r>
          </a:p>
          <a:p>
            <a:pPr lvl="0"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População: 4.116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pessoas,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 160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domicílios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sem cobertura de ACS.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20150902_142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1"/>
            <a:ext cx="6878911" cy="386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1115616" y="-8628"/>
            <a:ext cx="747064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ESF 004 – BAIRRO DA ESPERANÇA</a:t>
            </a:r>
            <a:endParaRPr lang="pt-BR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1231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200800" cy="1143000"/>
          </a:xfrm>
        </p:spPr>
        <p:txBody>
          <a:bodyPr>
            <a:noAutofit/>
          </a:bodyPr>
          <a:lstStyle/>
          <a:p>
            <a:pPr algn="ctr"/>
            <a:r>
              <a:rPr lang="pt-BR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EQUIPE 004 – BAIRRO DA ESPERANÇA</a:t>
            </a:r>
            <a:endParaRPr lang="pt-BR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32448"/>
            <a:ext cx="7488832" cy="421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02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467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OBJETIVO GERAL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276872"/>
            <a:ext cx="8136904" cy="279178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Melhorar a atenção ao pré-natal e puerpério na Unidade Básica de Saúde 004 - Bairro da Esperança, Monte Alegre-RN.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METODOLOGIA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469017"/>
            <a:ext cx="7758138" cy="48403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Ações Realizadas: </a:t>
            </a:r>
          </a:p>
          <a:p>
            <a:pPr lvl="0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Reunião de capacitação para Equipe de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saúde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Implantação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de novas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rotinas de cadastramento, acolhimento e atendimento;</a:t>
            </a:r>
          </a:p>
          <a:p>
            <a:pPr lvl="0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Implantação de fichas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espelho e arquivos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específicos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Monitoramento periódico dos registros;</a:t>
            </a:r>
          </a:p>
          <a:p>
            <a:pPr lvl="0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Reunião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com grupo de gestantes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Reunião aberta à Comunidade para esclarecimentos sobre o trabalho;</a:t>
            </a:r>
          </a:p>
          <a:p>
            <a:pPr lvl="0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Reunião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com o gestor;</a:t>
            </a:r>
          </a:p>
          <a:p>
            <a:pPr lvl="0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467600" cy="2016224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 smtClean="0">
                <a:latin typeface="Times New Roman" pitchFamily="18" charset="0"/>
                <a:cs typeface="Times New Roman" pitchFamily="18" charset="0"/>
              </a:rPr>
              <a:t>RESULTADOS </a:t>
            </a:r>
            <a:br>
              <a:rPr lang="pt-BR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5400" b="1" dirty="0" smtClean="0">
                <a:latin typeface="Times New Roman" pitchFamily="18" charset="0"/>
                <a:cs typeface="Times New Roman" pitchFamily="18" charset="0"/>
              </a:rPr>
              <a:t>PRÉ-NATAL</a:t>
            </a:r>
            <a:endParaRPr lang="pt-BR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5815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2044823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Objetivo 1: </a:t>
            </a:r>
            <a:r>
              <a:rPr lang="pt-BR" sz="2400" b="1" dirty="0"/>
              <a:t>Ampliar a cobertura de pré-natal.</a:t>
            </a:r>
            <a:endParaRPr lang="pt-BR" sz="2400" dirty="0"/>
          </a:p>
          <a:p>
            <a:r>
              <a:rPr lang="pt-BR" sz="2400" b="1" dirty="0" smtClean="0"/>
              <a:t>Meta 1.1</a:t>
            </a:r>
            <a:r>
              <a:rPr lang="pt-BR" sz="2400" dirty="0" smtClean="0"/>
              <a:t>: </a:t>
            </a:r>
            <a:r>
              <a:rPr lang="pt-BR" sz="2400" dirty="0"/>
              <a:t>Alcançar 95% de cobertura das gestantes cadastradas no Programa de Pré-natal da unidade de saúde.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453728"/>
              </p:ext>
            </p:extLst>
          </p:nvPr>
        </p:nvGraphicFramePr>
        <p:xfrm>
          <a:off x="1331640" y="3284984"/>
          <a:ext cx="61926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1145</TotalTime>
  <Words>997</Words>
  <Application>Microsoft Office PowerPoint</Application>
  <PresentationFormat>Apresentação na tela (4:3)</PresentationFormat>
  <Paragraphs>156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Solstício</vt:lpstr>
      <vt:lpstr>MELHORIA DA ATENÇÃO AO PRÉ-NATAL E PUERPÉRIO NA UNIDADE BÁSICA DE SAÚDE 004 – BAIRRO DA ESPERANÇA, MONTE ALEGRE - RN</vt:lpstr>
      <vt:lpstr>INTRODUÇÃO</vt:lpstr>
      <vt:lpstr>MONTE ALEGRE-RN</vt:lpstr>
      <vt:lpstr>Apresentação do PowerPoint</vt:lpstr>
      <vt:lpstr>EQUIPE 004 – BAIRRO DA ESPERANÇA</vt:lpstr>
      <vt:lpstr>OBJETIVO GERAL</vt:lpstr>
      <vt:lpstr>METODOLOGIA</vt:lpstr>
      <vt:lpstr>RESULTADOS  PRÉ-NATAL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  PUERPÉRIO</vt:lpstr>
      <vt:lpstr>RESULTADOS</vt:lpstr>
      <vt:lpstr>RESULTADOS</vt:lpstr>
      <vt:lpstr>RESULTADOS</vt:lpstr>
      <vt:lpstr>RESULTADOS</vt:lpstr>
      <vt:lpstr>DISCUSSÃO</vt:lpstr>
      <vt:lpstr>Como está a ação programática na UBS hoje?</vt:lpstr>
      <vt:lpstr>REFLEXÃO CRÍTICA</vt:lpstr>
      <vt:lpstr>PERGUNTAS???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Título: MODELAGEM DO SISTEMA ANDROID PARA REGISTRO DA FICHA DE VISITA DOMICILIAR ESUS</dc:title>
  <dc:creator>KLEBER</dc:creator>
  <cp:lastModifiedBy>Sec. Saude</cp:lastModifiedBy>
  <cp:revision>80</cp:revision>
  <dcterms:created xsi:type="dcterms:W3CDTF">2014-05-26T21:20:37Z</dcterms:created>
  <dcterms:modified xsi:type="dcterms:W3CDTF">2015-09-15T14:51:45Z</dcterms:modified>
</cp:coreProperties>
</file>