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36"/>
  </p:notesMasterIdLst>
  <p:sldIdLst>
    <p:sldId id="256" r:id="rId2"/>
    <p:sldId id="258" r:id="rId3"/>
    <p:sldId id="341" r:id="rId4"/>
    <p:sldId id="260" r:id="rId5"/>
    <p:sldId id="261" r:id="rId6"/>
    <p:sldId id="343" r:id="rId7"/>
    <p:sldId id="265" r:id="rId8"/>
    <p:sldId id="362" r:id="rId9"/>
    <p:sldId id="270" r:id="rId10"/>
    <p:sldId id="271" r:id="rId11"/>
    <p:sldId id="273" r:id="rId12"/>
    <p:sldId id="327" r:id="rId13"/>
    <p:sldId id="329" r:id="rId14"/>
    <p:sldId id="333" r:id="rId15"/>
    <p:sldId id="281" r:id="rId16"/>
    <p:sldId id="344" r:id="rId17"/>
    <p:sldId id="282" r:id="rId18"/>
    <p:sldId id="346" r:id="rId19"/>
    <p:sldId id="347" r:id="rId20"/>
    <p:sldId id="348" r:id="rId21"/>
    <p:sldId id="285" r:id="rId22"/>
    <p:sldId id="349" r:id="rId23"/>
    <p:sldId id="325" r:id="rId24"/>
    <p:sldId id="350" r:id="rId25"/>
    <p:sldId id="287" r:id="rId26"/>
    <p:sldId id="291" r:id="rId27"/>
    <p:sldId id="353" r:id="rId28"/>
    <p:sldId id="355" r:id="rId29"/>
    <p:sldId id="357" r:id="rId30"/>
    <p:sldId id="358" r:id="rId31"/>
    <p:sldId id="359" r:id="rId32"/>
    <p:sldId id="360" r:id="rId33"/>
    <p:sldId id="361" r:id="rId34"/>
    <p:sldId id="363" r:id="rId3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1" autoAdjust="0"/>
    <p:restoredTop sz="91023" autoAdjust="0"/>
  </p:normalViewPr>
  <p:slideViewPr>
    <p:cSldViewPr snapToGrid="0">
      <p:cViewPr>
        <p:scale>
          <a:sx n="70" d="100"/>
          <a:sy n="70" d="100"/>
        </p:scale>
        <p:origin x="-46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&#250;lio!\Documents\curso%20julio\unidad%203\semana%2015\Coleta%20de%20dados%20HAS%20e%20DM.Julio.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&#250;lio!\Documents\curso%20julio\unidad%204\semana%201\Coleta%20de%20dados%20HAS%20e%20DM.Julio.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&#250;lio!\Documents\curso%20julio\unidad%204\semana%201\Coleta%20de%20dados%20HAS%20e%20DM.Julio.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&#250;lio!\Documents\curso%20julio\unidad%204\Coleta%20de%20dados%20HAS%20e%20DM.Julio.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&#250;lio!\Documents\curso%20julio\unidad%203\semana%2015\Coleta%20de%20dados%20HAS%20e%20DM.Julio.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&#250;lio!\Documents\curso%20julio\unidad%204\semana%201\Coleta%20de%20dados%20HAS%20e%20DM.Julio.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&#250;lio!\Documents\curso%20julio\unidad%204\Coleta%20de%20dados%20HAS%20e%20DM.Julio.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39784370168241E-2"/>
          <c:y val="6.1831741785000276E-2"/>
          <c:w val="0.89399223885280565"/>
          <c:h val="0.86789804426916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0.2981132075471698</c:v>
                </c:pt>
                <c:pt idx="1">
                  <c:v>0.43962264150943448</c:v>
                </c:pt>
                <c:pt idx="2">
                  <c:v>0.5226415094339627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691520"/>
        <c:axId val="57726080"/>
      </c:barChart>
      <c:catAx>
        <c:axId val="5769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7726080"/>
        <c:crosses val="autoZero"/>
        <c:auto val="1"/>
        <c:lblAlgn val="ctr"/>
        <c:lblOffset val="100"/>
        <c:noMultiLvlLbl val="0"/>
      </c:catAx>
      <c:valAx>
        <c:axId val="57726080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7691520"/>
        <c:crosses val="autoZero"/>
        <c:crossBetween val="between"/>
        <c:majorUnit val="0.1"/>
        <c:minorUnit val="0.1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0.98101265822784756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70624"/>
        <c:axId val="58572160"/>
      </c:barChart>
      <c:catAx>
        <c:axId val="5857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572160"/>
        <c:crosses val="autoZero"/>
        <c:auto val="1"/>
        <c:lblAlgn val="ctr"/>
        <c:lblOffset val="100"/>
        <c:noMultiLvlLbl val="0"/>
      </c:catAx>
      <c:valAx>
        <c:axId val="585721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57062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1</c:v>
                </c:pt>
                <c:pt idx="1">
                  <c:v>0.99563318777292376</c:v>
                </c:pt>
                <c:pt idx="2">
                  <c:v>0.99633699633699557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78976"/>
        <c:axId val="58480512"/>
      </c:barChart>
      <c:catAx>
        <c:axId val="5847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480512"/>
        <c:crossesAt val="0"/>
        <c:auto val="1"/>
        <c:lblAlgn val="ctr"/>
        <c:lblOffset val="100"/>
        <c:noMultiLvlLbl val="0"/>
      </c:catAx>
      <c:valAx>
        <c:axId val="584805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47897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5232941958196"/>
          <c:y val="2.9224984718555575E-2"/>
          <c:w val="0.87807909687824892"/>
          <c:h val="0.79127903710119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22240"/>
        <c:axId val="58589568"/>
      </c:barChart>
      <c:catAx>
        <c:axId val="5852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589568"/>
        <c:crosses val="autoZero"/>
        <c:auto val="1"/>
        <c:lblAlgn val="ctr"/>
        <c:lblOffset val="100"/>
        <c:noMultiLvlLbl val="0"/>
      </c:catAx>
      <c:valAx>
        <c:axId val="585895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52224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Indicadores!$T$4:$V$4</c:f>
              <c:numCache>
                <c:formatCode>0.0%</c:formatCode>
                <c:ptCount val="3"/>
                <c:pt idx="0">
                  <c:v>0.48854961832061111</c:v>
                </c:pt>
                <c:pt idx="1">
                  <c:v>0.63358778625954193</c:v>
                </c:pt>
                <c:pt idx="2">
                  <c:v>0.76335877862595425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651776"/>
        <c:axId val="58653312"/>
      </c:barChart>
      <c:catAx>
        <c:axId val="5865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653312"/>
        <c:crosses val="autoZero"/>
        <c:auto val="1"/>
        <c:lblAlgn val="ctr"/>
        <c:lblOffset val="100"/>
        <c:noMultiLvlLbl val="0"/>
      </c:catAx>
      <c:valAx>
        <c:axId val="586533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6517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Indicadores!$T$15:$V$15</c:f>
              <c:numCache>
                <c:formatCode>0.0%</c:formatCode>
                <c:ptCount val="3"/>
                <c:pt idx="0">
                  <c:v>0.984375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703872"/>
        <c:axId val="58705408"/>
      </c:barChart>
      <c:catAx>
        <c:axId val="5870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705408"/>
        <c:crosses val="autoZero"/>
        <c:auto val="1"/>
        <c:lblAlgn val="ctr"/>
        <c:lblOffset val="100"/>
        <c:noMultiLvlLbl val="0"/>
      </c:catAx>
      <c:valAx>
        <c:axId val="587054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70387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Indicadores!$T$31:$W$31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Indicadores!$T$32:$V$32</c:f>
              <c:numCache>
                <c:formatCode>0.0%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001088"/>
        <c:axId val="59002880"/>
      </c:barChart>
      <c:catAx>
        <c:axId val="5900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002880"/>
        <c:crosses val="autoZero"/>
        <c:auto val="1"/>
        <c:lblAlgn val="ctr"/>
        <c:lblOffset val="100"/>
        <c:noMultiLvlLbl val="0"/>
      </c:catAx>
      <c:valAx>
        <c:axId val="590028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00108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02D655-037F-4AFC-85CB-049846E06E9F}" type="datetimeFigureOut">
              <a:rPr lang="pt-BR"/>
              <a:pPr>
                <a:defRPr/>
              </a:pPr>
              <a:t>17/09/2015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4870C5-E462-4C8C-A2CA-5B61B2EDFA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007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D6F542-0D7E-4156-9122-F7358AA16CB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0C592CF-6F62-4039-916B-166E9EFC9170}" type="datetimeFigureOut">
              <a:rPr lang="en-US" smtClean="0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F06590-BA9F-422C-B824-DDC7BC43E24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53B54F-488E-4BA5-9771-322251853ADF}" type="datetimeFigureOut">
              <a:rPr lang="en-US" smtClean="0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BA7237-4CB9-474D-958A-91401700493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F4D6DB-D8B3-48B2-8D1C-41E39A6335CD}" type="datetimeFigureOut">
              <a:rPr lang="en-US" smtClean="0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F802AF-815D-4A3C-B4D5-84750FA85B0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85C05F-0FD9-4197-A451-3F20403978E3}" type="datetimeFigureOut">
              <a:rPr lang="en-US" smtClean="0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0CD23C-0884-4079-B0CC-A5090B1A5F9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5720B6-1457-41AF-80D7-C3B20AF035E7}" type="datetimeFigureOut">
              <a:rPr lang="en-US" smtClean="0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60D059-BE39-4CE3-86A1-B9C12DCE99B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Divis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4CB0EF-7D1D-438B-8BB2-41F5FC5573AB}" type="datetimeFigureOut">
              <a:rPr lang="en-US" smtClean="0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98D914-959F-491E-9447-44CCEE1C4F9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9B0BE7-35B6-4ED6-A751-416B122EF8A8}" type="datetimeFigureOut">
              <a:rPr lang="en-US" smtClean="0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DB7CB1-7BBB-4CC1-B0A6-39187B2CEF6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EE36A3-DC91-4B96-8D31-DC4CAC8ABAC0}" type="datetimeFigureOut">
              <a:rPr lang="en-US" smtClean="0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7C557B-A1B1-4BAA-B571-2280C43885D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41852E-7062-4B57-8649-FB1DF2EC6F20}" type="datetimeFigureOut">
              <a:rPr lang="en-US" smtClean="0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4B47FB-9C14-4D5A-B325-F7E25343FCA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pPr>
              <a:defRPr/>
            </a:pPr>
            <a:fld id="{CEF58B3E-DFAF-480B-B269-E3B0A6DC587E}" type="datetimeFigureOut">
              <a:rPr lang="en-US" smtClean="0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A8CD59-A19A-4136-9DB3-77C44840FCA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8804D69-2261-40EF-A3D5-8FC6DECB51BA}" type="datetimeFigureOut">
              <a:rPr lang="en-US" smtClean="0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C737881-6A89-4B0F-85E0-34F1AD57343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643FCA6-5EDC-4C3B-B99F-315600B9D15B}" type="datetimeFigureOut">
              <a:rPr lang="en-US" smtClean="0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8247502-4F50-49F5-9BF9-BF54B1E1C28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3079750" y="5462588"/>
            <a:ext cx="8915400" cy="1127125"/>
          </a:xfrm>
        </p:spPr>
        <p:txBody>
          <a:bodyPr/>
          <a:lstStyle/>
          <a:p>
            <a:r>
              <a:rPr lang="pt-BR" sz="2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Julio Lozano Díaz</a:t>
            </a:r>
          </a:p>
          <a:p>
            <a:r>
              <a:rPr lang="pt-BR" sz="2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Orientador: Aline Gomes de Oliveira Nascimento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452813" y="442913"/>
            <a:ext cx="61150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defTabSz="914400" eaLnBrk="0" hangingPunct="0"/>
            <a:r>
              <a:rPr lang="pt-BR" altLang="pt-BR" sz="2000" b="1">
                <a:solidFill>
                  <a:srgbClr val="000000"/>
                </a:solidFill>
                <a:ea typeface="Calibri" pitchFamily="34" charset="0"/>
              </a:rPr>
              <a:t>UNIVERSIDADE ABERTA DO SUS</a:t>
            </a:r>
            <a:endParaRPr lang="pt-BR" altLang="pt-BR" sz="2000">
              <a:ea typeface="Calibri" pitchFamily="34" charset="0"/>
            </a:endParaRPr>
          </a:p>
          <a:p>
            <a:pPr indent="539750" defTabSz="914400" eaLnBrk="0" hangingPunct="0"/>
            <a:r>
              <a:rPr lang="pt-BR" altLang="pt-BR" sz="2000" b="1">
                <a:solidFill>
                  <a:srgbClr val="000000"/>
                </a:solidFill>
                <a:ea typeface="Calibri" pitchFamily="34" charset="0"/>
              </a:rPr>
              <a:t>UNIVERSIDADE FEDERAL DE PELOTAS</a:t>
            </a:r>
            <a:endParaRPr lang="pt-BR" altLang="pt-BR" sz="2000"/>
          </a:p>
          <a:p>
            <a:pPr indent="539750" defTabSz="914400" eaLnBrk="0" hangingPunct="0"/>
            <a:r>
              <a:rPr lang="pt-BR" altLang="pt-BR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Especialização em Saúde da Família</a:t>
            </a:r>
            <a:endParaRPr lang="pt-BR" altLang="pt-BR" sz="2000"/>
          </a:p>
          <a:p>
            <a:pPr indent="539750" defTabSz="914400" eaLnBrk="0" hangingPunct="0"/>
            <a:r>
              <a:rPr lang="pt-BR" altLang="pt-BR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Modalidade a Distância</a:t>
            </a:r>
            <a:endParaRPr lang="pt-BR" altLang="pt-BR" sz="2000"/>
          </a:p>
          <a:p>
            <a:pPr indent="539750" defTabSz="914400" eaLnBrk="0" hangingPunct="0"/>
            <a:endParaRPr lang="pt-BR" altLang="pt-BR" sz="1100"/>
          </a:p>
          <a:p>
            <a:pPr indent="539750" defTabSz="914400" eaLnBrk="0" hangingPunct="0"/>
            <a:endParaRPr lang="pt-BR" altLang="pt-BR"/>
          </a:p>
        </p:txBody>
      </p:sp>
      <p:pic>
        <p:nvPicPr>
          <p:cNvPr id="18436" name="Imagem 8"/>
          <p:cNvPicPr>
            <a:picLocks noChangeAspect="1" noChangeArrowheads="1"/>
          </p:cNvPicPr>
          <p:nvPr/>
        </p:nvPicPr>
        <p:blipFill>
          <a:blip r:embed="rId2"/>
          <a:srcRect l="19225" t="18695" r="19223" b="18871"/>
          <a:stretch>
            <a:fillRect/>
          </a:stretch>
        </p:blipFill>
        <p:spPr bwMode="auto">
          <a:xfrm>
            <a:off x="777875" y="479425"/>
            <a:ext cx="1104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1882775" y="1628775"/>
            <a:ext cx="8885238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defTabSz="914400" eaLnBrk="0" hangingPunct="0"/>
            <a:endParaRPr lang="pt-BR" altLang="pt-BR" sz="1100" dirty="0"/>
          </a:p>
          <a:p>
            <a:pPr indent="539750" algn="just" defTabSz="914400" eaLnBrk="0" hangingPunct="0"/>
            <a:endParaRPr lang="pt-BR" altLang="pt-BR" sz="3200" b="1" dirty="0">
              <a:solidFill>
                <a:srgbClr val="0070C0"/>
              </a:solidFill>
              <a:ea typeface="Calibri" pitchFamily="34" charset="0"/>
            </a:endParaRPr>
          </a:p>
          <a:p>
            <a:pPr indent="539750" algn="ctr" defTabSz="914400" eaLnBrk="0" hangingPunct="0"/>
            <a:r>
              <a:rPr lang="pt-BR" sz="3200" b="1" dirty="0"/>
              <a:t>MELHORIA DA ATENÇÃO AOS HIPERTENSOS E DIABÉTICOS NA UBS-ESF NUMERO 2 DE COBÉ, VERA </a:t>
            </a:r>
            <a:r>
              <a:rPr lang="pt-BR" sz="3200" b="1" dirty="0" smtClean="0"/>
              <a:t>CRUZ/RN</a:t>
            </a:r>
            <a:endParaRPr lang="pt-BR" sz="3200" dirty="0"/>
          </a:p>
          <a:p>
            <a:pPr indent="539750" algn="ctr" defTabSz="914400" eaLnBrk="0" hangingPunct="0"/>
            <a:r>
              <a:rPr lang="pt-BR" sz="3200" b="1" dirty="0"/>
              <a:t> </a:t>
            </a:r>
          </a:p>
          <a:p>
            <a:pPr indent="539750" algn="just" defTabSz="914400" eaLnBrk="0" hangingPunct="0"/>
            <a:endParaRPr lang="pt-BR" altLang="pt-BR" sz="3200" dirty="0">
              <a:solidFill>
                <a:srgbClr val="0070C0"/>
              </a:solidFill>
            </a:endParaRPr>
          </a:p>
          <a:p>
            <a:pPr indent="539750" defTabSz="914400" eaLnBrk="0" hangingPunct="0"/>
            <a:endParaRPr lang="pt-BR" altLang="pt-B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Conteúdo 2"/>
          <p:cNvSpPr>
            <a:spLocks noGrp="1"/>
          </p:cNvSpPr>
          <p:nvPr>
            <p:ph idx="1"/>
          </p:nvPr>
        </p:nvSpPr>
        <p:spPr>
          <a:xfrm>
            <a:off x="1570038" y="177800"/>
            <a:ext cx="10239375" cy="6276975"/>
          </a:xfrm>
        </p:spPr>
        <p:txBody>
          <a:bodyPr/>
          <a:lstStyle/>
          <a:p>
            <a:pPr algn="just">
              <a:buClr>
                <a:srgbClr val="E78712"/>
              </a:buClr>
            </a:pPr>
            <a:r>
              <a:rPr lang="pt-BR" sz="2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Objetivos, Metas e Resultados</a:t>
            </a:r>
          </a:p>
          <a:p>
            <a:r>
              <a:rPr lang="pt-B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Objetivo 2</a:t>
            </a:r>
            <a:r>
              <a:rPr lang="pt-BR" sz="2400" i="1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r>
              <a:rPr lang="pt-BR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Melhorar a qualidade da atenção aos hipertensos </a:t>
            </a:r>
          </a:p>
          <a:p>
            <a:r>
              <a:rPr lang="pt-B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Meta 2.5</a:t>
            </a:r>
            <a:r>
              <a:rPr lang="pt-BR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. Priorizar a prescrição de medicamentos da farmácia popular para 100% dos hipertensos cadastrados na unidade de saúde. </a:t>
            </a:r>
          </a:p>
          <a:p>
            <a:pPr algn="just">
              <a:buClr>
                <a:srgbClr val="E78712"/>
              </a:buClr>
            </a:pPr>
            <a:endParaRPr lang="pt-BR" sz="2800" b="1" smtClean="0">
              <a:latin typeface="Arial" charset="0"/>
              <a:cs typeface="Arial" charset="0"/>
            </a:endParaRPr>
          </a:p>
          <a:p>
            <a:pPr algn="just">
              <a:buClr>
                <a:srgbClr val="E78712"/>
              </a:buClr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>
              <a:buClr>
                <a:srgbClr val="E78712"/>
              </a:buClr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>
              <a:buClr>
                <a:srgbClr val="E78712"/>
              </a:buClr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>
              <a:buClr>
                <a:srgbClr val="E78712"/>
              </a:buClr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>
              <a:buClr>
                <a:srgbClr val="E78712"/>
              </a:buClr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>
              <a:buClr>
                <a:srgbClr val="E78712"/>
              </a:buClr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>
              <a:buClr>
                <a:srgbClr val="E78712"/>
              </a:buClr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>
              <a:buClr>
                <a:srgbClr val="E78712"/>
              </a:buClr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>
              <a:buClr>
                <a:srgbClr val="E78712"/>
              </a:buClr>
            </a:pPr>
            <a:endParaRPr lang="pt-BR" sz="2800" b="1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2156758" y="3338710"/>
          <a:ext cx="8098098" cy="326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6" name="CaixaDeTexto 3"/>
          <p:cNvSpPr txBox="1">
            <a:spLocks noChangeArrowheads="1"/>
          </p:cNvSpPr>
          <p:nvPr/>
        </p:nvSpPr>
        <p:spPr bwMode="auto">
          <a:xfrm>
            <a:off x="832513" y="2127890"/>
            <a:ext cx="109864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ctr" defTabSz="914400" eaLnBrk="0" hangingPunct="0"/>
            <a:r>
              <a:rPr lang="en-US" sz="2400" b="1" dirty="0" err="1" smtClean="0">
                <a:ea typeface="Calibri" pitchFamily="34" charset="0"/>
              </a:rPr>
              <a:t>Proporção</a:t>
            </a:r>
            <a:r>
              <a:rPr lang="en-US" sz="2400" b="1" dirty="0" smtClean="0">
                <a:ea typeface="Calibri" pitchFamily="34" charset="0"/>
              </a:rPr>
              <a:t> </a:t>
            </a:r>
            <a:r>
              <a:rPr lang="en-US" sz="2400" b="1" dirty="0">
                <a:ea typeface="Calibri" pitchFamily="34" charset="0"/>
              </a:rPr>
              <a:t>de </a:t>
            </a:r>
            <a:r>
              <a:rPr lang="en-US" sz="2400" b="1" dirty="0" err="1">
                <a:ea typeface="Calibri" pitchFamily="34" charset="0"/>
              </a:rPr>
              <a:t>hipertensos</a:t>
            </a:r>
            <a:r>
              <a:rPr lang="en-US" sz="2400" b="1" dirty="0">
                <a:ea typeface="Calibri" pitchFamily="34" charset="0"/>
              </a:rPr>
              <a:t> com </a:t>
            </a:r>
            <a:r>
              <a:rPr lang="en-US" sz="2400" b="1" dirty="0" err="1">
                <a:ea typeface="Calibri" pitchFamily="34" charset="0"/>
              </a:rPr>
              <a:t>prescrição</a:t>
            </a:r>
            <a:r>
              <a:rPr lang="en-US" sz="2400" b="1" dirty="0">
                <a:ea typeface="Calibri" pitchFamily="34" charset="0"/>
              </a:rPr>
              <a:t> de </a:t>
            </a:r>
            <a:r>
              <a:rPr lang="en-US" sz="2400" b="1" dirty="0" err="1">
                <a:ea typeface="Calibri" pitchFamily="34" charset="0"/>
              </a:rPr>
              <a:t>medicamentos</a:t>
            </a:r>
            <a:r>
              <a:rPr lang="en-US" sz="2400" b="1" dirty="0">
                <a:ea typeface="Calibri" pitchFamily="34" charset="0"/>
              </a:rPr>
              <a:t> </a:t>
            </a:r>
            <a:r>
              <a:rPr lang="en-US" sz="2400" b="1" dirty="0" err="1">
                <a:ea typeface="Calibri" pitchFamily="34" charset="0"/>
              </a:rPr>
              <a:t>da</a:t>
            </a:r>
            <a:r>
              <a:rPr lang="en-US" sz="2400" b="1" dirty="0">
                <a:ea typeface="Calibri" pitchFamily="34" charset="0"/>
              </a:rPr>
              <a:t> </a:t>
            </a:r>
            <a:r>
              <a:rPr lang="en-US" sz="2400" b="1" dirty="0" err="1">
                <a:ea typeface="Calibri" pitchFamily="34" charset="0"/>
              </a:rPr>
              <a:t>Farmácia</a:t>
            </a:r>
            <a:r>
              <a:rPr lang="en-US" sz="2400" b="1" dirty="0">
                <a:ea typeface="Calibri" pitchFamily="34" charset="0"/>
              </a:rPr>
              <a:t> Popular/Hiperdia </a:t>
            </a:r>
            <a:r>
              <a:rPr lang="en-US" sz="2400" b="1" dirty="0" err="1">
                <a:ea typeface="Calibri" pitchFamily="34" charset="0"/>
              </a:rPr>
              <a:t>priorizada</a:t>
            </a:r>
            <a:r>
              <a:rPr lang="en-US" sz="2400" b="1" dirty="0">
                <a:ea typeface="Calibri" pitchFamily="34" charset="0"/>
              </a:rPr>
              <a:t>. </a:t>
            </a:r>
            <a:endParaRPr lang="pt-BR" altLang="pt-BR" sz="2400" b="1" dirty="0">
              <a:solidFill>
                <a:srgbClr val="000000"/>
              </a:solidFill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9050" y="327025"/>
            <a:ext cx="10161588" cy="63611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sz="2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Objetivos, Metas e Resultados</a:t>
            </a:r>
          </a:p>
          <a:p>
            <a:pPr algn="just"/>
            <a:r>
              <a:rPr lang="pt-BR" sz="2400" b="1" smtClean="0">
                <a:latin typeface="Arial" charset="0"/>
                <a:cs typeface="Arial" charset="0"/>
              </a:rPr>
              <a:t> </a:t>
            </a:r>
            <a:r>
              <a:rPr lang="pt-BR" sz="2400" b="1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Objetivo 3</a:t>
            </a:r>
            <a:r>
              <a:rPr lang="pt-BR" sz="240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pt-BR" sz="240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Melhorar a adesão de hipertensos ao programa </a:t>
            </a:r>
            <a:endParaRPr lang="pt-BR" sz="2400" smtClean="0">
              <a:solidFill>
                <a:srgbClr val="00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pt-BR" sz="2400" b="1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Meta </a:t>
            </a:r>
            <a:r>
              <a:rPr lang="pt-BR" sz="2400" b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3.1</a:t>
            </a:r>
            <a:r>
              <a:rPr lang="pt-BR" sz="240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 Buscar 100% dos hipertensos faltosos às consultas na unidade de saúde conforme a periodicidade recomendada.</a:t>
            </a:r>
            <a:endParaRPr lang="pt-BR" sz="2400" smtClean="0">
              <a:solidFill>
                <a:srgbClr val="00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pt-BR" sz="24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pt-BR" sz="24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pt-BR" sz="15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pt-BR" sz="15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pt-BR" sz="15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pt-BR" sz="15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pt-BR" sz="15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pt-BR" sz="600" smtClean="0">
              <a:latin typeface="Arial" charset="0"/>
              <a:cs typeface="Arial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Font typeface="Wingdings 3" pitchFamily="18" charset="2"/>
              <a:buNone/>
            </a:pPr>
            <a:endParaRPr lang="pt-BR" altLang="pt-BR" sz="800" smtClean="0">
              <a:solidFill>
                <a:srgbClr val="000000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Font typeface="Wingdings 3" pitchFamily="18" charset="2"/>
              <a:buNone/>
            </a:pPr>
            <a:endParaRPr lang="pt-BR" altLang="pt-BR" sz="800" smtClean="0">
              <a:solidFill>
                <a:srgbClr val="000000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Font typeface="Wingdings 3" pitchFamily="18" charset="2"/>
              <a:buNone/>
            </a:pPr>
            <a:endParaRPr lang="pt-BR" altLang="pt-BR" sz="800" smtClean="0">
              <a:solidFill>
                <a:srgbClr val="000000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30000"/>
              </a:lnSpc>
              <a:buFont typeface="Wingdings 3" pitchFamily="18" charset="2"/>
              <a:buNone/>
            </a:pPr>
            <a:r>
              <a:rPr lang="pt-BR" altLang="pt-BR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just">
              <a:buFont typeface="Wingdings 3" pitchFamily="18" charset="2"/>
              <a:buNone/>
            </a:pPr>
            <a:r>
              <a:rPr lang="pt-BR" altLang="pt-BR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    </a:t>
            </a:r>
          </a:p>
          <a:p>
            <a:pPr algn="just">
              <a:buFont typeface="Wingdings 3" pitchFamily="18" charset="2"/>
              <a:buNone/>
            </a:pPr>
            <a:endParaRPr lang="pt-BR" altLang="pt-BR" smtClean="0">
              <a:solidFill>
                <a:srgbClr val="000000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pt-BR" sz="8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pt-BR" sz="600" b="1" smtClean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pt-BR" sz="500" smtClean="0"/>
          </a:p>
        </p:txBody>
      </p:sp>
      <p:graphicFrame>
        <p:nvGraphicFramePr>
          <p:cNvPr id="6" name="Gráfico 5"/>
          <p:cNvGraphicFramePr/>
          <p:nvPr/>
        </p:nvGraphicFramePr>
        <p:xfrm>
          <a:off x="2389436" y="2961564"/>
          <a:ext cx="7546134" cy="371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CaixaDeTexto 3"/>
          <p:cNvSpPr txBox="1">
            <a:spLocks noChangeArrowheads="1"/>
          </p:cNvSpPr>
          <p:nvPr/>
        </p:nvSpPr>
        <p:spPr bwMode="auto">
          <a:xfrm>
            <a:off x="805218" y="2359902"/>
            <a:ext cx="10372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ctr" defTabSz="914400" eaLnBrk="0" hangingPunct="0"/>
            <a:r>
              <a:rPr lang="pt-BR" altLang="pt-BR" dirty="0">
                <a:solidFill>
                  <a:srgbClr val="000000"/>
                </a:solidFill>
                <a:ea typeface="Calibri" pitchFamily="34" charset="0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ea typeface="Calibri" pitchFamily="34" charset="0"/>
              </a:rPr>
              <a:t> </a:t>
            </a:r>
            <a:r>
              <a:rPr lang="pt-BR" sz="2400" b="1" dirty="0">
                <a:solidFill>
                  <a:srgbClr val="000000"/>
                </a:solidFill>
                <a:ea typeface="Calibri" pitchFamily="34" charset="0"/>
              </a:rPr>
              <a:t>Proporção de hipertensos faltosos às consultas com busca ativa</a:t>
            </a:r>
            <a:endParaRPr lang="pt-BR" altLang="pt-BR" sz="2400" b="1" dirty="0">
              <a:solidFill>
                <a:srgbClr val="000000"/>
              </a:solidFill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5750" y="95250"/>
            <a:ext cx="10280650" cy="65119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</a:t>
            </a:r>
            <a:r>
              <a:rPr lang="pt-B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1: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Ampliar a cobertura a diabéticos.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1.2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Cadastrar 35% dos diabéticos da área de abrangência no Programa de Atenção à Hipertensão Arterial e à Diabetes Mellitus da UBS.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2115403" y="3084394"/>
          <a:ext cx="7929349" cy="340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4" name="CaixaDeTexto 4"/>
          <p:cNvSpPr txBox="1">
            <a:spLocks noChangeArrowheads="1"/>
          </p:cNvSpPr>
          <p:nvPr/>
        </p:nvSpPr>
        <p:spPr bwMode="auto">
          <a:xfrm>
            <a:off x="0" y="32242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0725" name="CaixaDeTexto 5"/>
          <p:cNvSpPr txBox="1">
            <a:spLocks noChangeArrowheads="1"/>
          </p:cNvSpPr>
          <p:nvPr/>
        </p:nvSpPr>
        <p:spPr bwMode="auto">
          <a:xfrm>
            <a:off x="1173708" y="2213259"/>
            <a:ext cx="97717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dirty="0">
                <a:solidFill>
                  <a:srgbClr val="000000"/>
                </a:solidFill>
                <a:ea typeface="Calibri" pitchFamily="34" charset="0"/>
              </a:rPr>
              <a:t> </a:t>
            </a:r>
            <a:r>
              <a:rPr lang="pt-BR" dirty="0" smtClean="0">
                <a:ea typeface="Calibri" pitchFamily="34" charset="0"/>
              </a:rPr>
              <a:t> </a:t>
            </a:r>
            <a:r>
              <a:rPr lang="en-US" sz="2400" b="1" dirty="0" err="1">
                <a:ea typeface="Calibri" pitchFamily="34" charset="0"/>
              </a:rPr>
              <a:t>Cobertura</a:t>
            </a:r>
            <a:r>
              <a:rPr lang="en-US" sz="2400" b="1" dirty="0">
                <a:ea typeface="Calibri" pitchFamily="34" charset="0"/>
              </a:rPr>
              <a:t> do </a:t>
            </a:r>
            <a:r>
              <a:rPr lang="en-US" sz="2400" b="1" dirty="0" err="1">
                <a:ea typeface="Calibri" pitchFamily="34" charset="0"/>
              </a:rPr>
              <a:t>programa</a:t>
            </a:r>
            <a:r>
              <a:rPr lang="en-US" sz="2400" b="1" dirty="0">
                <a:ea typeface="Calibri" pitchFamily="34" charset="0"/>
              </a:rPr>
              <a:t> de </a:t>
            </a:r>
            <a:r>
              <a:rPr lang="en-US" sz="2400" b="1" dirty="0" err="1">
                <a:ea typeface="Calibri" pitchFamily="34" charset="0"/>
              </a:rPr>
              <a:t>atenção</a:t>
            </a:r>
            <a:r>
              <a:rPr lang="en-US" sz="2400" b="1" dirty="0">
                <a:ea typeface="Calibri" pitchFamily="34" charset="0"/>
              </a:rPr>
              <a:t> </a:t>
            </a:r>
            <a:r>
              <a:rPr lang="en-US" sz="2400" b="1" dirty="0" err="1">
                <a:ea typeface="Calibri" pitchFamily="34" charset="0"/>
              </a:rPr>
              <a:t>ao</a:t>
            </a:r>
            <a:r>
              <a:rPr lang="en-US" sz="2400" b="1" dirty="0">
                <a:ea typeface="Calibri" pitchFamily="34" charset="0"/>
              </a:rPr>
              <a:t>  </a:t>
            </a:r>
            <a:r>
              <a:rPr lang="en-US" sz="2400" b="1" dirty="0" err="1">
                <a:ea typeface="Calibri" pitchFamily="34" charset="0"/>
              </a:rPr>
              <a:t>diabético</a:t>
            </a:r>
            <a:r>
              <a:rPr lang="en-US" sz="2400" b="1" dirty="0">
                <a:ea typeface="Calibri" pitchFamily="34" charset="0"/>
              </a:rPr>
              <a:t> </a:t>
            </a:r>
            <a:r>
              <a:rPr lang="en-US" sz="2400" b="1" dirty="0" err="1" smtClean="0">
                <a:ea typeface="Calibri" pitchFamily="34" charset="0"/>
              </a:rPr>
              <a:t>na</a:t>
            </a:r>
            <a:r>
              <a:rPr lang="en-US" sz="2400" b="1" dirty="0" smtClean="0">
                <a:ea typeface="Calibri" pitchFamily="34" charset="0"/>
              </a:rPr>
              <a:t>                  </a:t>
            </a:r>
            <a:r>
              <a:rPr lang="en-US" sz="2400" b="1" dirty="0" err="1">
                <a:ea typeface="Calibri" pitchFamily="34" charset="0"/>
              </a:rPr>
              <a:t>unidade</a:t>
            </a:r>
            <a:r>
              <a:rPr lang="en-US" sz="2400" b="1" dirty="0">
                <a:ea typeface="Calibri" pitchFamily="34" charset="0"/>
              </a:rPr>
              <a:t> de </a:t>
            </a:r>
            <a:r>
              <a:rPr lang="en-US" sz="2400" b="1" dirty="0" err="1">
                <a:ea typeface="Calibri" pitchFamily="34" charset="0"/>
              </a:rPr>
              <a:t>saúde</a:t>
            </a:r>
            <a:endParaRPr lang="pt-BR" sz="2400" b="1" dirty="0">
              <a:latin typeface="Century Gothic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5750" y="95250"/>
            <a:ext cx="10280650" cy="6511925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pt-BR" sz="2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Objetivos, Metas e Resultados</a:t>
            </a:r>
          </a:p>
          <a:p>
            <a:pPr algn="just"/>
            <a:r>
              <a:rPr lang="pt-B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Objetivo 2</a:t>
            </a:r>
            <a:r>
              <a:rPr lang="pt-BR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: Melhorar a qualidade da atenção aos diabéticos </a:t>
            </a:r>
          </a:p>
          <a:p>
            <a:pPr algn="just"/>
            <a:r>
              <a:rPr lang="pt-B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Meta 2.4. </a:t>
            </a:r>
            <a:r>
              <a:rPr lang="pt-BR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Garantir a 100% dos diabéticos a realização de exames complementares em dia de acordo com o protocolo.</a:t>
            </a: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  <a:buFont typeface="Wingdings 3" pitchFamily="18" charset="2"/>
              <a:buNone/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buFont typeface="Wingdings 3" pitchFamily="18" charset="2"/>
              <a:buNone/>
            </a:pPr>
            <a:endParaRPr lang="pt-BR" altLang="pt-BR" sz="2100" smtClean="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just" eaLnBrk="0" hangingPunct="0">
              <a:spcBef>
                <a:spcPct val="0"/>
              </a:spcBef>
              <a:buClrTx/>
              <a:buFont typeface="Wingdings 3" pitchFamily="18" charset="2"/>
              <a:buNone/>
            </a:pPr>
            <a:r>
              <a:rPr lang="pt-BR" altLang="pt-BR" sz="210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                     </a:t>
            </a:r>
            <a:endParaRPr lang="pt-BR" sz="17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  <a:buFont typeface="Wingdings 3" pitchFamily="18" charset="2"/>
              <a:buNone/>
            </a:pPr>
            <a:endParaRPr lang="pt-BR" sz="2200" smtClean="0"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pt-BR" sz="2200" b="1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1637732" y="2888988"/>
          <a:ext cx="8311486" cy="3620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8" name="CaixaDeTexto 3"/>
          <p:cNvSpPr txBox="1">
            <a:spLocks noChangeArrowheads="1"/>
          </p:cNvSpPr>
          <p:nvPr/>
        </p:nvSpPr>
        <p:spPr bwMode="auto">
          <a:xfrm>
            <a:off x="1023582" y="1775512"/>
            <a:ext cx="9935570" cy="93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1313" algn="ctr">
              <a:lnSpc>
                <a:spcPct val="120000"/>
              </a:lnSpc>
            </a:pPr>
            <a:r>
              <a:rPr lang="pt-BR" altLang="pt-BR" dirty="0">
                <a:solidFill>
                  <a:srgbClr val="000000"/>
                </a:solidFill>
                <a:ea typeface="Calibri" pitchFamily="34" charset="0"/>
              </a:rPr>
              <a:t>  </a:t>
            </a:r>
            <a:r>
              <a:rPr lang="pt-BR" sz="2400" b="1" dirty="0" smtClean="0">
                <a:ea typeface="Calibri" pitchFamily="34" charset="0"/>
              </a:rPr>
              <a:t> </a:t>
            </a:r>
            <a:r>
              <a:rPr lang="en-US" sz="2400" b="1" dirty="0" err="1">
                <a:ea typeface="Calibri" pitchFamily="34" charset="0"/>
              </a:rPr>
              <a:t>Proporção</a:t>
            </a:r>
            <a:r>
              <a:rPr lang="en-US" sz="2400" b="1" dirty="0">
                <a:ea typeface="Calibri" pitchFamily="34" charset="0"/>
              </a:rPr>
              <a:t> de </a:t>
            </a:r>
            <a:r>
              <a:rPr lang="en-US" sz="2400" b="1" dirty="0" err="1">
                <a:ea typeface="Calibri" pitchFamily="34" charset="0"/>
              </a:rPr>
              <a:t>diabéticos</a:t>
            </a:r>
            <a:r>
              <a:rPr lang="en-US" sz="2400" b="1" dirty="0">
                <a:ea typeface="Calibri" pitchFamily="34" charset="0"/>
              </a:rPr>
              <a:t> com </a:t>
            </a:r>
            <a:r>
              <a:rPr lang="en-US" sz="2400" b="1" dirty="0" err="1">
                <a:ea typeface="Calibri" pitchFamily="34" charset="0"/>
              </a:rPr>
              <a:t>os</a:t>
            </a:r>
            <a:r>
              <a:rPr lang="en-US" sz="2400" b="1" dirty="0">
                <a:ea typeface="Calibri" pitchFamily="34" charset="0"/>
              </a:rPr>
              <a:t> </a:t>
            </a:r>
            <a:r>
              <a:rPr lang="en-US" sz="2400" b="1" dirty="0" err="1">
                <a:ea typeface="Calibri" pitchFamily="34" charset="0"/>
              </a:rPr>
              <a:t>exames</a:t>
            </a:r>
            <a:r>
              <a:rPr lang="en-US" sz="2400" b="1" dirty="0">
                <a:ea typeface="Calibri" pitchFamily="34" charset="0"/>
              </a:rPr>
              <a:t> </a:t>
            </a:r>
            <a:r>
              <a:rPr lang="en-US" sz="2400" b="1" dirty="0" err="1">
                <a:ea typeface="Calibri" pitchFamily="34" charset="0"/>
              </a:rPr>
              <a:t>complementares</a:t>
            </a:r>
            <a:r>
              <a:rPr lang="en-US" sz="2400" b="1" dirty="0">
                <a:ea typeface="Calibri" pitchFamily="34" charset="0"/>
              </a:rPr>
              <a:t>  </a:t>
            </a:r>
            <a:r>
              <a:rPr lang="en-US" sz="2400" b="1" dirty="0" err="1">
                <a:ea typeface="Calibri" pitchFamily="34" charset="0"/>
              </a:rPr>
              <a:t>em</a:t>
            </a:r>
            <a:r>
              <a:rPr lang="en-US" sz="2400" b="1" dirty="0">
                <a:ea typeface="Calibri" pitchFamily="34" charset="0"/>
              </a:rPr>
              <a:t> </a:t>
            </a:r>
            <a:r>
              <a:rPr lang="en-US" sz="2400" b="1" dirty="0" err="1">
                <a:ea typeface="Calibri" pitchFamily="34" charset="0"/>
              </a:rPr>
              <a:t>dia</a:t>
            </a:r>
            <a:r>
              <a:rPr lang="en-US" sz="2400" b="1" dirty="0">
                <a:ea typeface="Calibri" pitchFamily="34" charset="0"/>
              </a:rPr>
              <a:t> de </a:t>
            </a:r>
            <a:r>
              <a:rPr lang="en-US" sz="2400" b="1" dirty="0" err="1">
                <a:ea typeface="Calibri" pitchFamily="34" charset="0"/>
              </a:rPr>
              <a:t>acordo</a:t>
            </a:r>
            <a:r>
              <a:rPr lang="en-US" sz="2400" b="1" dirty="0">
                <a:ea typeface="Calibri" pitchFamily="34" charset="0"/>
              </a:rPr>
              <a:t> com o </a:t>
            </a:r>
            <a:r>
              <a:rPr lang="en-US" sz="2400" b="1" dirty="0" err="1">
                <a:ea typeface="Calibri" pitchFamily="34" charset="0"/>
              </a:rPr>
              <a:t>protocolo</a:t>
            </a:r>
            <a:endParaRPr lang="pt-BR" sz="2400" b="1" dirty="0">
              <a:latin typeface="Century Gothic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5750" y="95250"/>
            <a:ext cx="10280650" cy="651192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BR" sz="2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Objetivos, Metas e Resultados</a:t>
            </a:r>
          </a:p>
          <a:p>
            <a:pPr algn="just">
              <a:lnSpc>
                <a:spcPct val="110000"/>
              </a:lnSpc>
            </a:pPr>
            <a:r>
              <a:rPr 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Objetivo 3</a:t>
            </a:r>
            <a:r>
              <a:rPr lang="pt-BR" sz="24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r>
              <a:rPr lang="pt-BR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Melhorar a adesão de diabéticos ao programa </a:t>
            </a:r>
          </a:p>
          <a:p>
            <a:pPr algn="just">
              <a:lnSpc>
                <a:spcPct val="110000"/>
              </a:lnSpc>
            </a:pPr>
            <a:r>
              <a:rPr 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Meta 3.2</a:t>
            </a:r>
            <a:r>
              <a:rPr lang="pt-BR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 Buscar 100% dos diabéticos faltosos às consultas na unidade de saúde conforme a periodicidade recomendada.</a:t>
            </a: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pt-BR" altLang="pt-BR" sz="17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                      </a:t>
            </a:r>
            <a:endParaRPr lang="pt-BR" sz="1900" dirty="0" smtClean="0"/>
          </a:p>
          <a:p>
            <a:pPr algn="just" eaLnBrk="0" hangingPunct="0">
              <a:lnSpc>
                <a:spcPct val="90000"/>
              </a:lnSpc>
              <a:spcBef>
                <a:spcPct val="0"/>
              </a:spcBef>
              <a:buClrTx/>
              <a:buFont typeface="Wingdings 3" pitchFamily="18" charset="2"/>
              <a:buNone/>
            </a:pPr>
            <a:endParaRPr lang="pt-BR" altLang="pt-BR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17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pt-BR" sz="22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2693446" y="2620370"/>
          <a:ext cx="7596966" cy="3764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2" name="CaixaDeTexto 4"/>
          <p:cNvSpPr txBox="1">
            <a:spLocks noChangeArrowheads="1"/>
          </p:cNvSpPr>
          <p:nvPr/>
        </p:nvSpPr>
        <p:spPr bwMode="auto">
          <a:xfrm>
            <a:off x="736978" y="2083463"/>
            <a:ext cx="10112991" cy="49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1313" algn="ctr">
              <a:lnSpc>
                <a:spcPct val="120000"/>
              </a:lnSpc>
            </a:pPr>
            <a:r>
              <a:rPr lang="pt-BR" altLang="pt-BR" dirty="0">
                <a:solidFill>
                  <a:srgbClr val="000000"/>
                </a:solidFill>
                <a:ea typeface="Calibri" pitchFamily="34" charset="0"/>
              </a:rPr>
              <a:t> </a:t>
            </a:r>
            <a:r>
              <a:rPr lang="pt-BR" sz="2400" b="1" dirty="0" smtClean="0">
                <a:latin typeface="Century Gothic" pitchFamily="34" charset="0"/>
                <a:ea typeface="Calibri" pitchFamily="34" charset="0"/>
              </a:rPr>
              <a:t>Proporção </a:t>
            </a:r>
            <a:r>
              <a:rPr lang="pt-BR" sz="2400" b="1" dirty="0">
                <a:latin typeface="Century Gothic" pitchFamily="34" charset="0"/>
                <a:ea typeface="Calibri" pitchFamily="34" charset="0"/>
              </a:rPr>
              <a:t>de diabéticos faltosos às consultas com busca ativa</a:t>
            </a:r>
            <a:endParaRPr lang="pt-BR" sz="2400" dirty="0">
              <a:latin typeface="Century Gothic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5293" y="310274"/>
            <a:ext cx="9939338" cy="6329362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intervenção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propiciou: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ampliação da cobertura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melhoria da atenção à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saúde dos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usuários com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DM.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organizou os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serviços para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acolhimento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garantindo um atendimento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qualidade com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exame físico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completo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identificando-se os fatores de risco de cada usuário avaliado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4475" y="528638"/>
            <a:ext cx="9818688" cy="6329362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orientações de promoção e prevenção de saúde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novos cadastramentos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preenchimento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Ficha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Espelho com maior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qualidade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acompanhamento dos usuários faltosos a consulta.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7150" y="0"/>
            <a:ext cx="10126663" cy="68580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Clr>
                <a:srgbClr val="E78712"/>
              </a:buClr>
              <a:buFont typeface="Wingdings 3" charset="2"/>
              <a:buChar char=""/>
              <a:defRPr/>
            </a:pPr>
            <a:endParaRPr lang="pt-BR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Clr>
                <a:srgbClr val="E78712"/>
              </a:buClr>
              <a:buFont typeface="Wingdings 3" charset="2"/>
              <a:buChar char=""/>
              <a:defRPr/>
            </a:pP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algn="just" fontAlgn="auto">
              <a:spcAft>
                <a:spcPts val="0"/>
              </a:spcAft>
              <a:buClr>
                <a:srgbClr val="E78712"/>
              </a:buClr>
              <a:buFont typeface="Wingdings 3" charset="2"/>
              <a:buChar char=""/>
              <a:defRPr/>
            </a:pPr>
            <a:endParaRPr lang="pt-BR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Importância 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intervenção para as equipes e o 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serviço</a:t>
            </a: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Clr>
                <a:srgbClr val="E78712"/>
              </a:buClr>
              <a:buFont typeface="Wingdings 3" charset="2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capacitação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sobre os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protocolos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preconiza o Ministério da Saúde,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Caderno de Atenção Básica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 CAB-15 e DM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CAB-16, relativas ao rastreamento,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diagnostico, fatores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risco, tratamento e monitoramento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destes usuários,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que ajudou a uma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 compressão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programa que era feito de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uma forma diferente na unidade, toda a equipe integrou-se ao trabalho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58950" y="0"/>
            <a:ext cx="9478963" cy="68580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Clr>
                <a:srgbClr val="E78712"/>
              </a:buClr>
              <a:buFont typeface="Wingdings 3" charset="2"/>
              <a:buChar char=""/>
              <a:defRPr/>
            </a:pPr>
            <a:endParaRPr lang="pt-BR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Clr>
                <a:srgbClr val="E78712"/>
              </a:buClr>
              <a:buFont typeface="Wingdings 3" charset="2"/>
              <a:buChar char=""/>
              <a:defRPr/>
            </a:pP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Clr>
                <a:srgbClr val="E78712"/>
              </a:buClr>
              <a:buFont typeface="Wingdings 3" charset="2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Todos os profissionais desempenharam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suas atribuições,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estabelecendo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vínculos de compromisso do trabalho na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equipe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de corresponsabilidade entre os profissionais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comunidade.</a:t>
            </a: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Clr>
                <a:srgbClr val="E78712"/>
              </a:buClr>
              <a:buFont typeface="Wingdings 3" charset="2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Antes da intervenção as atividades eram concentradas no médico. </a:t>
            </a: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Clr>
                <a:srgbClr val="E78712"/>
              </a:buClr>
              <a:buFont typeface="Wingdings 3" charset="2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intervenção reviu as atribuições dos membros da equipe organizando e viabilizando a atenção a um maior número de usuários do programa e da população geral. </a:t>
            </a: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Clr>
                <a:srgbClr val="E78712"/>
              </a:buClr>
              <a:buFont typeface="Wingdings 3" charset="2"/>
              <a:buNone/>
              <a:defRPr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>
                <a:srgbClr val="E78712"/>
              </a:buClr>
              <a:buFont typeface="Wingdings 3" charset="2"/>
              <a:buChar char=""/>
              <a:defRPr/>
            </a:pPr>
            <a:endParaRPr lang="pt-BR" sz="32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2875" y="150813"/>
            <a:ext cx="9945688" cy="63658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Clr>
                <a:srgbClr val="E78712"/>
              </a:buClr>
              <a:buFont typeface="Wingdings 3" charset="2"/>
              <a:buChar char=""/>
              <a:defRPr/>
            </a:pP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atendimentos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clínicos realizados por parte da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equipe têm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sido de forma integral, conseguindo convencer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aos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usuários atendidos a fazer seus exames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complementares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os quais se fizeram de forma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organizada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hospital do município e os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usuários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ficaram satisfeitos com o atendimento que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 recebido pela equipe.</a:t>
            </a:r>
          </a:p>
          <a:p>
            <a:pPr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a melhoria no registro e agendamento dos usuários com HAS e DM foi possível uma otimização da agenda para a atenção à demanda espontânea.  </a:t>
            </a:r>
          </a:p>
          <a:p>
            <a:pPr indent="0" algn="just" fontAlgn="auto">
              <a:lnSpc>
                <a:spcPct val="11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rgbClr val="E78712"/>
              </a:buClr>
              <a:buFont typeface="Wingdings 3" charset="2"/>
              <a:buChar char=""/>
              <a:defRPr/>
            </a:pPr>
            <a:endParaRPr lang="pt-BR" sz="32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2842" y="433137"/>
            <a:ext cx="10380496" cy="5942263"/>
          </a:xfrm>
        </p:spPr>
        <p:txBody>
          <a:bodyPr rtlCol="0">
            <a:norm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ações da Atenção Básica são diversas no controle dos usuários com Hipertensão Arterial Sistêmica e Diabetes Mellitus e vão desde o cadastro e identificação da população prioritária ao acompanhamento dos usuários.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pt-BR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2738" y="457200"/>
            <a:ext cx="9921875" cy="59436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Clr>
                <a:srgbClr val="E78712"/>
              </a:buClr>
              <a:buFont typeface="Wingdings 3" charset="2"/>
              <a:buChar char=""/>
              <a:defRPr/>
            </a:pP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algn="just" fontAlgn="auto">
              <a:spcAft>
                <a:spcPts val="0"/>
              </a:spcAft>
              <a:buClr>
                <a:srgbClr val="E78712"/>
              </a:buClr>
              <a:buFont typeface="Wingdings 3" charset="2"/>
              <a:buChar char=""/>
              <a:defRPr/>
            </a:pPr>
            <a:endParaRPr lang="pt-BR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Foi identificado os fatores de risco dos usuários</a:t>
            </a:r>
          </a:p>
          <a:p>
            <a:pPr indent="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Priorização do atendimento dos casos agudos</a:t>
            </a:r>
          </a:p>
          <a:p>
            <a:pPr indent="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Encaminhamento de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consultas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a equipe NASF (nutricionista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psicólogos, terapêutico ocupacional e consulta antitabagismo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7488" y="769938"/>
            <a:ext cx="10134600" cy="5776912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Clr>
                <a:srgbClr val="E78712"/>
              </a:buClr>
              <a:buFont typeface="Wingdings 3" charset="2"/>
              <a:buChar char=""/>
              <a:defRPr/>
            </a:pPr>
            <a:r>
              <a:rPr lang="pt-BR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algn="just" fontAlgn="auto">
              <a:spcAft>
                <a:spcPts val="0"/>
              </a:spcAft>
              <a:buClr>
                <a:srgbClr val="E78712"/>
              </a:buClr>
              <a:buFont typeface="Wingdings 3" charset="2"/>
              <a:buChar char=""/>
              <a:defRPr/>
            </a:pPr>
            <a:endParaRPr lang="pt-BR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a comunidade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Clr>
                <a:srgbClr val="E78712"/>
              </a:buClr>
              <a:buFont typeface="Wingdings 3" charset="2"/>
              <a:buNone/>
              <a:defRPr/>
            </a:pPr>
            <a:r>
              <a:rPr lang="pt-BR" sz="3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intervenção teve impacto na comunidade, pois </a:t>
            </a:r>
            <a:r>
              <a:rPr lang="pt-BR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</a:t>
            </a:r>
            <a:r>
              <a:rPr lang="pt-BR" sz="3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atividades educativas e palestras realizadas </a:t>
            </a:r>
            <a:r>
              <a:rPr lang="pt-BR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pt-BR" sz="3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pessoas conheceram os fatores de riscos </a:t>
            </a:r>
            <a:r>
              <a:rPr lang="pt-BR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modificáveis </a:t>
            </a:r>
            <a:r>
              <a:rPr lang="pt-BR" sz="3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propiciam o aumento da pressão </a:t>
            </a:r>
            <a:r>
              <a:rPr lang="pt-BR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arterial </a:t>
            </a:r>
            <a:r>
              <a:rPr lang="pt-BR" sz="3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a glicose no sangue os quais </a:t>
            </a:r>
            <a:r>
              <a:rPr lang="pt-BR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são </a:t>
            </a:r>
            <a:r>
              <a:rPr lang="pt-BR" sz="3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não manter uma alimentação saudável, não </a:t>
            </a:r>
            <a:r>
              <a:rPr lang="pt-BR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 </a:t>
            </a:r>
            <a:r>
              <a:rPr lang="pt-BR" sz="3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atividades físicas, o habito de fumar</a:t>
            </a:r>
            <a:r>
              <a:rPr lang="pt-BR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sz="3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ingesta</a:t>
            </a:r>
            <a:r>
              <a:rPr lang="pt-BR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bebidas alcoólicas entre outros.</a:t>
            </a: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Clr>
                <a:srgbClr val="E78712"/>
              </a:buClr>
              <a:buFont typeface="Wingdings 3" charset="2"/>
              <a:buNone/>
              <a:defRPr/>
            </a:pPr>
            <a:r>
              <a:rPr lang="pt-BR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Clr>
                <a:srgbClr val="E78712"/>
              </a:buClr>
              <a:buFont typeface="Wingdings 3" charset="2"/>
              <a:buNone/>
              <a:defRPr/>
            </a:pPr>
            <a:endParaRPr lang="pt-BR" sz="33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7488" y="722313"/>
            <a:ext cx="10333037" cy="582453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Clr>
                <a:srgbClr val="E78712"/>
              </a:buClr>
              <a:buFont typeface="Wingdings 3" charset="2"/>
              <a:buChar char=""/>
              <a:defRPr/>
            </a:pP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algn="just" fontAlgn="auto">
              <a:spcAft>
                <a:spcPts val="0"/>
              </a:spcAft>
              <a:buClr>
                <a:srgbClr val="E78712"/>
              </a:buClr>
              <a:buFont typeface="Wingdings 3" charset="2"/>
              <a:buChar char=""/>
              <a:defRPr/>
            </a:pPr>
            <a:endParaRPr lang="pt-BR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Clr>
                <a:srgbClr val="E78712"/>
              </a:buClr>
              <a:buFont typeface="Wingdings 3" charset="2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Isto resultou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agendamento de consultas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aos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usuários hipertensos e diabéticos e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aos que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apresentavam fatores de risco para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desenvolver estas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doenças, nas visitas domiciliares realizadas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pelo o médico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enfermeira, técnica de enfermagem e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ACS também foram realizadas ações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 saúde para a população.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4763" y="409575"/>
            <a:ext cx="10155237" cy="5943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Ao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incentivar a participação da comunidade no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desenvolvimento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das ações implementadas, criamos uma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relação de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participação entre os profissionais da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UBS e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 comunidade, facilitando a percepção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dos benefícios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 redução da barreira, aumentando a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adesão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dos usuários às consultas e a realização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dos exames complementares.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8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9242" y="360948"/>
            <a:ext cx="10377661" cy="6162682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1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1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faria diferente caso fosse realizar a intervenção neste </a:t>
            </a:r>
            <a:r>
              <a:rPr lang="pt-BR" sz="1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</a:t>
            </a:r>
          </a:p>
          <a:p>
            <a:pPr lvl="1" indent="0" algn="just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Pleitear a ajuda </a:t>
            </a:r>
            <a:r>
              <a:rPr lang="pt-BR" sz="1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 gestores </a:t>
            </a:r>
            <a:r>
              <a:rPr lang="pt-BR" sz="1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que os resultados </a:t>
            </a:r>
            <a:r>
              <a:rPr lang="pt-BR" sz="1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 </a:t>
            </a:r>
            <a:r>
              <a:rPr lang="pt-BR" sz="1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exames complementares </a:t>
            </a:r>
            <a:r>
              <a:rPr lang="pt-BR" sz="1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não demorem </a:t>
            </a:r>
            <a:r>
              <a:rPr lang="pt-BR" sz="1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tantos dias em retornar.</a:t>
            </a:r>
          </a:p>
          <a:p>
            <a:pPr lvl="1" indent="0" algn="just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Disponibilizar maior número de vagas para atendimento dos usuários hipertensos e diabéticos semanalmente por parte da dentista.</a:t>
            </a:r>
          </a:p>
          <a:p>
            <a:pPr lvl="1" indent="0" algn="just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Aumentar </a:t>
            </a:r>
            <a:r>
              <a:rPr lang="pt-BR" sz="1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participação à comunidade no desenvolvimento das ações a serem implementadas para conseguir uma maior cobertura do programa de hipertensão e diabetes na comunidade</a:t>
            </a:r>
            <a:endParaRPr lang="pt-BR" sz="1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sz="1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112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5125" y="257175"/>
            <a:ext cx="9963150" cy="63373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intervenção já foi incorporada 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rotina do serviço</a:t>
            </a: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agentes comunitários de saúde nas visitas domiciliares continuaram com a busca ativa dos usuários faltosos a consulta.</a:t>
            </a:r>
          </a:p>
          <a:p>
            <a:pPr indent="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Pretendemos continuar ampliando na cobertura dos usuários hipertensos e diabéticos na comunidade, aproveitando o trabalho em equipe desempenhado pela unidade de saúde para organizar outros programas como Pré-natal e o programa de câncer de colo de útero e mama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8300" y="300038"/>
            <a:ext cx="10234613" cy="63198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</a:t>
            </a: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pessoal de </a:t>
            </a: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O curso de especialização a distância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superou minhas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expectativas iniciais, foi uma experiência nova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para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mim e de muita utilidade, as orientações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recebidas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por professores e orientadores, assim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como toda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a documentação fornecida pelo curso, protocolos,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casos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interativos, TQC entre outras, foi uma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importante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ferramenta no desenvolvimento de nosso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trabalho.</a:t>
            </a: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sz="30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8300" y="300038"/>
            <a:ext cx="10033000" cy="63198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</a:t>
            </a: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pessoal de </a:t>
            </a: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A UBS permitiu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manter-me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atualizado em relação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diferentes questões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médicas</a:t>
            </a: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Impacto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positivo na qualidade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cuidados médicos que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realizamos, para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todos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funcionários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nossa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unidade.</a:t>
            </a:r>
          </a:p>
          <a:p>
            <a:pPr indent="0" algn="just" fontAlgn="auto">
              <a:lnSpc>
                <a:spcPct val="12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Proporcionou a atualização das diferentes doenças, algumas conhecidas e outras que nos enfrentávamos pela primeira vez na prática profissional.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8300" y="296863"/>
            <a:ext cx="9815513" cy="621982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</a:t>
            </a:r>
            <a:r>
              <a:rPr lang="pt-BR" sz="1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1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realizadas no curso </a:t>
            </a: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ajudou:</a:t>
            </a:r>
          </a:p>
          <a:p>
            <a:pPr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1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Qualificar </a:t>
            </a:r>
            <a:r>
              <a:rPr lang="pt-B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prática clínica </a:t>
            </a:r>
            <a:endParaRPr lang="pt-BR" sz="1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a forma de atuação da equipe</a:t>
            </a:r>
          </a:p>
          <a:p>
            <a:pPr indent="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 cumprimento dos princípios do SUS:</a:t>
            </a:r>
          </a:p>
          <a:p>
            <a:pPr indent="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universalidade</a:t>
            </a:r>
          </a:p>
          <a:p>
            <a:pPr indent="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integralidade </a:t>
            </a:r>
          </a:p>
          <a:p>
            <a:pPr indent="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equidade.</a:t>
            </a:r>
          </a:p>
          <a:p>
            <a:pPr indent="0"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8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8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0"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8300" y="296863"/>
            <a:ext cx="9815513" cy="621982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pt-BR" sz="2800" dirty="0" smtClean="0"/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 domiciliar</a:t>
            </a: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C:\Users\Júlio!\Pictures\Nova pasta (3)\100NIKON\DSCN02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21" y="1402397"/>
            <a:ext cx="8157411" cy="4709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3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3475" y="360947"/>
            <a:ext cx="10663238" cy="6160169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1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1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 </a:t>
            </a:r>
            <a:r>
              <a:rPr lang="pt-B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Cruz é um município do </a:t>
            </a: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Rio </a:t>
            </a:r>
            <a:r>
              <a:rPr lang="pt-B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 do Norte. Localiza-se na Microrregião</a:t>
            </a: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Agreste Potiguar a uma distância de 37 </a:t>
            </a:r>
            <a:r>
              <a:rPr lang="pt-BR" sz="1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Km²</a:t>
            </a: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capital do estado Natal. Ocupa uma área de 92,117km</a:t>
            </a:r>
            <a:r>
              <a:rPr lang="pt-BR" sz="11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tem 12000 habitantes.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Possui 6 UBS com 6 ESF e saúde bucal, Núcleo do Apoio da Saúde da Família (NASF),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Unidade Básica de Saúde é a numero 2 de </a:t>
            </a:r>
            <a:r>
              <a:rPr lang="pt-BR" sz="1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Cobé</a:t>
            </a: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tem atendimento misto área rural e urbana.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Possui uma única equipe.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8300" y="296863"/>
            <a:ext cx="9815513" cy="6219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de equipe</a:t>
            </a: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Descrição: C:\Users\Júlio!\Documents\curso julio\unidad 3\semana 9\Fotos de la semana\DSCN03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84" y="842211"/>
            <a:ext cx="7555832" cy="5053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9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8300" y="296863"/>
            <a:ext cx="9815513" cy="6219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 domiciliar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Descrição: C:\Users\Júlio!\Pictures\Nova pasta\100NIKON\DSCN01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32" y="794085"/>
            <a:ext cx="8542421" cy="5149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9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8300" y="296863"/>
            <a:ext cx="9815513" cy="6219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 domiciliar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Júlio!\Pictures\Nova pasta (3)\100NIKON\DSCN025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89" y="745958"/>
            <a:ext cx="7772400" cy="570296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692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8300" y="296863"/>
            <a:ext cx="9815513" cy="621982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pt-BR" sz="2800" dirty="0"/>
          </a:p>
          <a:p>
            <a:pPr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37284" y="2117558"/>
            <a:ext cx="4828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Muito Obrigado!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5396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8300" y="296863"/>
            <a:ext cx="9815513" cy="62198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 marL="0" indent="0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BRASIL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. Ministério da saúde. Secretaria de Atenção à saúde. Departamento de Atenção Básica. </a:t>
            </a:r>
            <a:r>
              <a:rPr lang="pt-BR" sz="3000" b="1" dirty="0">
                <a:latin typeface="Arial" pitchFamily="34" charset="0"/>
                <a:cs typeface="Arial" pitchFamily="34" charset="0"/>
              </a:rPr>
              <a:t>Hipertensão Arterial Sistêmica. Caderno de Atenção Básica- n 15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. Brasília DF. 2006.</a:t>
            </a:r>
          </a:p>
          <a:p>
            <a:pPr marL="0" indent="0">
              <a:buNone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BRASIL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. Ministério da saúde. Secretaria de Atenção à saúde. Departamento de Atenção Básica.</a:t>
            </a:r>
            <a:r>
              <a:rPr lang="pt-BR" sz="3000" b="1" dirty="0">
                <a:latin typeface="Arial" pitchFamily="34" charset="0"/>
                <a:cs typeface="Arial" pitchFamily="34" charset="0"/>
              </a:rPr>
              <a:t> Diabetes Mellitus. Caderno de Atenção Básica- n 16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. Brasília DF. 2006.</a:t>
            </a:r>
          </a:p>
          <a:p>
            <a:pPr marL="0" indent="0">
              <a:buNone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BRASIL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. Ministério da saúde. Secretaria de Atenção à saúde. Departamento de Atenção Básica. </a:t>
            </a:r>
            <a:r>
              <a:rPr lang="pt-BR" sz="3000" b="1" dirty="0">
                <a:latin typeface="Arial" pitchFamily="34" charset="0"/>
                <a:cs typeface="Arial" pitchFamily="34" charset="0"/>
              </a:rPr>
              <a:t>Prevenção Clínica de Doenças cardiovascular, Cerebrovascular e renal Crônica. Caderno de Atenção Básica- n 14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. Brasília DF. 2006.</a:t>
            </a:r>
          </a:p>
          <a:p>
            <a:pPr marL="0" indent="0">
              <a:buNone/>
            </a:pPr>
            <a:endParaRPr lang="pt-BR" sz="2800" dirty="0"/>
          </a:p>
          <a:p>
            <a:pPr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8263" y="309563"/>
            <a:ext cx="10685462" cy="62198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</a:t>
            </a:r>
            <a:r>
              <a:rPr lang="pt-BR" sz="3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usuários </a:t>
            </a:r>
            <a:r>
              <a:rPr lang="pt-BR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antes da intervenção: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 eram 251 (35% do esperado na estimativa do CAP)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 eram 55 (27% do esperado na estimativa do CAP).</a:t>
            </a:r>
            <a:endParaRPr lang="pt-BR" sz="3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pt-BR" sz="5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31938" y="309563"/>
            <a:ext cx="10420350" cy="61563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pt-BR" sz="3200" dirty="0" smtClean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5" algn="just">
              <a:buNone/>
              <a:defRPr/>
            </a:pPr>
            <a:endParaRPr lang="pt-BR" sz="2600" dirty="0" smtClean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3200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B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endParaRPr lang="pt-BR" sz="3200" dirty="0" smtClean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indent="539750" algn="ctr" defTabSz="914400" eaLnBrk="0" hangingPunct="0"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MELHORIA DA ATENÇÃO AOS HIPERTENSOS E DIABÉTICOS NA UBS-ESF NUMERO 2 DE COBÉ, VERA CRUZ/RN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Conteúdo 2"/>
          <p:cNvSpPr>
            <a:spLocks noGrp="1"/>
          </p:cNvSpPr>
          <p:nvPr>
            <p:ph idx="1"/>
          </p:nvPr>
        </p:nvSpPr>
        <p:spPr>
          <a:xfrm>
            <a:off x="1778000" y="360363"/>
            <a:ext cx="10058400" cy="6181725"/>
          </a:xfrm>
        </p:spPr>
        <p:txBody>
          <a:bodyPr/>
          <a:lstStyle/>
          <a:p>
            <a:pPr algn="just"/>
            <a:r>
              <a:rPr lang="pt-BR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Metodologia</a:t>
            </a:r>
          </a:p>
          <a:p>
            <a:pPr algn="just"/>
            <a:endParaRPr lang="pt-BR" sz="32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As ações desenvolvidas foram: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 cadastro dos usuários do programa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Identificando usuários que nunca fizeram acompanhamentos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Registro das informações nas fichas espelho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Solicitação e orientação dos usuários para realização de exames complementares</a:t>
            </a:r>
            <a:endParaRPr lang="pt-BR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BR" sz="2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7025" y="163513"/>
            <a:ext cx="9907588" cy="6154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equipe foi capacitada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protocolos do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MS, Caderno de Atenção Básica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n°15 sobre Hipertensão Arterial Sistêmica e CAB n°16 sobre Diabetes Mellitus,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preenchimento da ficha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espelho e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planilha de coleta de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dados.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ações que foram desenvolvidas, tiveram 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apoio da gestão desde o início da intervenção.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pt-BR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5750" y="112713"/>
            <a:ext cx="10428288" cy="6745287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Objetivos, Metas e Resultados</a:t>
            </a:r>
          </a:p>
          <a:p>
            <a:pPr>
              <a:buClr>
                <a:srgbClr val="E78712"/>
              </a:buClr>
            </a:pPr>
            <a:r>
              <a:rPr 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Objetivo 1:</a:t>
            </a:r>
            <a:r>
              <a:rPr lang="pt-BR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Ampliar a cobertura a hipertensos.</a:t>
            </a:r>
          </a:p>
          <a:p>
            <a:pPr>
              <a:buClr>
                <a:srgbClr val="E78712"/>
              </a:buClr>
            </a:pPr>
            <a:r>
              <a:rPr 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Meta 1.1: </a:t>
            </a:r>
            <a:r>
              <a:rPr lang="pt-BR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Cadastrar 50% dos hipertensos da área de abrangência no Programa de Atenção à Hipertensão Arterial da UBS.</a:t>
            </a:r>
          </a:p>
          <a:p>
            <a:pPr>
              <a:buClr>
                <a:srgbClr val="E78712"/>
              </a:buClr>
            </a:pPr>
            <a:endParaRPr lang="pt-BR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Clr>
                <a:srgbClr val="E78712"/>
              </a:buClr>
            </a:pPr>
            <a:endParaRPr lang="pt-BR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Clr>
                <a:srgbClr val="E78712"/>
              </a:buClr>
            </a:pPr>
            <a:endParaRPr lang="pt-BR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Clr>
                <a:srgbClr val="E78712"/>
              </a:buClr>
            </a:pPr>
            <a:endParaRPr lang="pt-BR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Clr>
                <a:srgbClr val="E78712"/>
              </a:buClr>
            </a:pPr>
            <a:endParaRPr lang="pt-BR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Clr>
                <a:srgbClr val="E78712"/>
              </a:buClr>
            </a:pPr>
            <a:endParaRPr lang="pt-BR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Clr>
                <a:srgbClr val="E78712"/>
              </a:buClr>
            </a:pPr>
            <a:endParaRPr lang="pt-BR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pt-BR" altLang="pt-BR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                </a:t>
            </a:r>
            <a:endParaRPr lang="pt-BR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 eaLnBrk="0" hangingPunct="0">
              <a:spcBef>
                <a:spcPct val="0"/>
              </a:spcBef>
              <a:buClrTx/>
              <a:buFont typeface="Wingdings 3" pitchFamily="18" charset="2"/>
              <a:buNone/>
            </a:pPr>
            <a:r>
              <a:rPr lang="pt-BR" sz="2400" i="1" dirty="0" smtClean="0">
                <a:solidFill>
                  <a:schemeClr val="tx1"/>
                </a:solidFill>
              </a:rPr>
              <a:t> </a:t>
            </a:r>
            <a:endParaRPr lang="pt-BR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pt-BR" sz="2400" dirty="0" smtClean="0"/>
          </a:p>
          <a:p>
            <a:pPr algn="just" eaLnBrk="0" hangingPunct="0">
              <a:spcBef>
                <a:spcPct val="0"/>
              </a:spcBef>
              <a:buClrTx/>
              <a:buFont typeface="Wingdings 3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Clr>
                <a:srgbClr val="E78712"/>
              </a:buClr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Clr>
                <a:srgbClr val="E78712"/>
              </a:buClr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Clr>
                <a:srgbClr val="E78712"/>
              </a:buClr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Clr>
                <a:srgbClr val="E78712"/>
              </a:buClr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Clr>
                <a:srgbClr val="E78712"/>
              </a:buClr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Clr>
                <a:srgbClr val="E78712"/>
              </a:buClr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Clr>
                <a:srgbClr val="E78712"/>
              </a:buClr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Clr>
                <a:srgbClr val="E78712"/>
              </a:buClr>
            </a:pPr>
            <a:endParaRPr lang="pt-BR" sz="1700" dirty="0" smtClean="0"/>
          </a:p>
        </p:txBody>
      </p:sp>
      <p:graphicFrame>
        <p:nvGraphicFramePr>
          <p:cNvPr id="7" name="Gráfico 6"/>
          <p:cNvGraphicFramePr/>
          <p:nvPr/>
        </p:nvGraphicFramePr>
        <p:xfrm>
          <a:off x="2566857" y="2736377"/>
          <a:ext cx="7204940" cy="393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8" name="CaixaDeTexto 3"/>
          <p:cNvSpPr txBox="1">
            <a:spLocks noChangeArrowheads="1"/>
          </p:cNvSpPr>
          <p:nvPr/>
        </p:nvSpPr>
        <p:spPr bwMode="auto">
          <a:xfrm>
            <a:off x="859809" y="2182480"/>
            <a:ext cx="10713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400" dirty="0">
                <a:solidFill>
                  <a:srgbClr val="000000"/>
                </a:solidFill>
                <a:ea typeface="Calibri" pitchFamily="34" charset="0"/>
              </a:rPr>
              <a:t> </a:t>
            </a:r>
            <a:r>
              <a:rPr lang="pt-PT" sz="2400" b="1" dirty="0" smtClean="0">
                <a:ea typeface="Calibri" pitchFamily="34" charset="0"/>
              </a:rPr>
              <a:t>Cobertura </a:t>
            </a:r>
            <a:r>
              <a:rPr lang="pt-PT" sz="2400" b="1" dirty="0">
                <a:ea typeface="Calibri" pitchFamily="34" charset="0"/>
              </a:rPr>
              <a:t>do programa de atenção ao  hipertenso na unidade de saúde</a:t>
            </a:r>
            <a:endParaRPr lang="pt-BR" sz="2400" b="1" dirty="0">
              <a:latin typeface="Century Gothic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0213" y="360363"/>
            <a:ext cx="10364787" cy="6105525"/>
          </a:xfrm>
        </p:spPr>
        <p:txBody>
          <a:bodyPr>
            <a:noAutofit/>
          </a:bodyPr>
          <a:lstStyle/>
          <a:p>
            <a:pPr algn="just">
              <a:buClr>
                <a:srgbClr val="E78712"/>
              </a:buClr>
            </a:pPr>
            <a:r>
              <a:rPr lang="pt-BR" sz="2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Objetivos, Metas e Resultados</a:t>
            </a:r>
          </a:p>
          <a:p>
            <a:r>
              <a:rPr lang="pt-B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Objetivo 2:</a:t>
            </a:r>
            <a:r>
              <a:rPr lang="pt-BR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 Melhorar a qualidade da atenção aos hipertensos </a:t>
            </a:r>
          </a:p>
          <a:p>
            <a:r>
              <a:rPr lang="pt-B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Meta 2.3</a:t>
            </a:r>
            <a:r>
              <a:rPr lang="pt-BR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: Garantir a 100% dos hipertensos a realização de exames complementares em dia de acordo com o protocolo.  </a:t>
            </a:r>
          </a:p>
          <a:p>
            <a:pPr algn="just"/>
            <a:endParaRPr lang="pt-BR" sz="2400" smtClean="0">
              <a:latin typeface="Arial" charset="0"/>
              <a:cs typeface="Arial" charset="0"/>
            </a:endParaRPr>
          </a:p>
          <a:p>
            <a:pPr algn="just"/>
            <a:endParaRPr lang="pt-BR" sz="2400" smtClean="0">
              <a:latin typeface="Arial" charset="0"/>
              <a:cs typeface="Arial" charset="0"/>
            </a:endParaRPr>
          </a:p>
          <a:p>
            <a:pPr algn="just"/>
            <a:endParaRPr lang="pt-BR" sz="2400" smtClean="0">
              <a:latin typeface="Arial" charset="0"/>
              <a:cs typeface="Arial" charset="0"/>
            </a:endParaRPr>
          </a:p>
          <a:p>
            <a:pPr algn="just"/>
            <a:endParaRPr lang="pt-BR" sz="2400" smtClean="0">
              <a:latin typeface="Arial" charset="0"/>
              <a:cs typeface="Arial" charset="0"/>
            </a:endParaRPr>
          </a:p>
          <a:p>
            <a:pPr algn="just"/>
            <a:endParaRPr lang="pt-BR" sz="2400" smtClean="0">
              <a:latin typeface="Arial" charset="0"/>
              <a:cs typeface="Arial" charset="0"/>
            </a:endParaRPr>
          </a:p>
          <a:p>
            <a:pPr algn="just"/>
            <a:endParaRPr lang="pt-BR" sz="2400" smtClean="0">
              <a:latin typeface="Arial" charset="0"/>
              <a:cs typeface="Arial" charset="0"/>
            </a:endParaRPr>
          </a:p>
          <a:p>
            <a:pPr algn="just" eaLnBrk="0" hangingPunct="0">
              <a:spcBef>
                <a:spcPct val="0"/>
              </a:spcBef>
              <a:buClrTx/>
              <a:buFont typeface="Wingdings 3" pitchFamily="18" charset="2"/>
              <a:buNone/>
            </a:pPr>
            <a:endParaRPr lang="pt-BR" altLang="pt-BR" smtClean="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just" eaLnBrk="0" hangingPunct="0">
              <a:spcBef>
                <a:spcPct val="0"/>
              </a:spcBef>
              <a:buClrTx/>
              <a:buFont typeface="Wingdings 3" pitchFamily="18" charset="2"/>
              <a:buNone/>
            </a:pPr>
            <a:endParaRPr lang="pt-BR" altLang="pt-BR" smtClean="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just" eaLnBrk="0" hangingPunct="0">
              <a:spcBef>
                <a:spcPct val="0"/>
              </a:spcBef>
              <a:buClrTx/>
              <a:buFont typeface="Wingdings 3" pitchFamily="18" charset="2"/>
              <a:buNone/>
            </a:pPr>
            <a:endParaRPr lang="pt-BR" altLang="pt-BR" smtClean="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just" eaLnBrk="0" hangingPunct="0">
              <a:spcBef>
                <a:spcPct val="0"/>
              </a:spcBef>
              <a:buClrTx/>
              <a:buFont typeface="Wingdings 3" pitchFamily="18" charset="2"/>
              <a:buNone/>
            </a:pPr>
            <a:endParaRPr lang="pt-BR" altLang="pt-BR" smtClean="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just" eaLnBrk="0" hangingPunct="0">
              <a:spcBef>
                <a:spcPct val="0"/>
              </a:spcBef>
              <a:buClrTx/>
              <a:buFont typeface="Wingdings 3" pitchFamily="18" charset="2"/>
              <a:buNone/>
            </a:pPr>
            <a:r>
              <a:rPr lang="pt-BR" altLang="pt-BR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           </a:t>
            </a:r>
            <a:endParaRPr lang="pt-BR" smtClean="0">
              <a:latin typeface="Arial" charset="0"/>
              <a:cs typeface="Arial" charset="0"/>
            </a:endParaRPr>
          </a:p>
          <a:p>
            <a:pPr algn="just"/>
            <a:endParaRPr lang="pt-BR" smtClean="0">
              <a:latin typeface="Arial" charset="0"/>
              <a:cs typeface="Arial" charset="0"/>
            </a:endParaRPr>
          </a:p>
          <a:p>
            <a:pPr algn="just"/>
            <a:endParaRPr lang="pt-BR" smtClean="0">
              <a:latin typeface="Arial" charset="0"/>
              <a:cs typeface="Arial" charset="0"/>
            </a:endParaRPr>
          </a:p>
          <a:p>
            <a:pPr algn="just"/>
            <a:endParaRPr lang="pt-BR" sz="2400" smtClean="0">
              <a:latin typeface="Arial" charset="0"/>
              <a:cs typeface="Arial" charset="0"/>
            </a:endParaRPr>
          </a:p>
          <a:p>
            <a:pPr algn="just"/>
            <a:endParaRPr lang="pt-BR" sz="2400" smtClean="0">
              <a:latin typeface="Arial" charset="0"/>
              <a:cs typeface="Arial" charset="0"/>
            </a:endParaRPr>
          </a:p>
          <a:p>
            <a:pPr algn="just"/>
            <a:endParaRPr lang="pt-BR" sz="2400" smtClean="0">
              <a:latin typeface="Arial" charset="0"/>
              <a:cs typeface="Arial" charset="0"/>
            </a:endParaRPr>
          </a:p>
          <a:p>
            <a:pPr algn="just"/>
            <a:endParaRPr lang="pt-BR" sz="2400" smtClean="0">
              <a:latin typeface="Arial" charset="0"/>
              <a:cs typeface="Arial" charset="0"/>
            </a:endParaRPr>
          </a:p>
          <a:p>
            <a:pPr algn="just"/>
            <a:endParaRPr lang="pt-BR" sz="2400" smtClean="0">
              <a:latin typeface="Arial" charset="0"/>
              <a:cs typeface="Arial" charset="0"/>
            </a:endParaRPr>
          </a:p>
          <a:p>
            <a:pPr algn="just">
              <a:buClr>
                <a:srgbClr val="E78712"/>
              </a:buClr>
            </a:pPr>
            <a:endParaRPr lang="pt-BR" sz="2400" b="1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2410267" y="3083240"/>
          <a:ext cx="7451106" cy="3493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2" name="CaixaDeTexto 3"/>
          <p:cNvSpPr txBox="1">
            <a:spLocks noChangeArrowheads="1"/>
          </p:cNvSpPr>
          <p:nvPr/>
        </p:nvSpPr>
        <p:spPr bwMode="auto">
          <a:xfrm>
            <a:off x="873457" y="2214563"/>
            <a:ext cx="10481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39750" algn="ctr" defTabSz="914400" eaLnBrk="0" hangingPunct="0"/>
            <a:r>
              <a:rPr lang="en-US" sz="2400" b="1" dirty="0" err="1" smtClean="0">
                <a:ea typeface="Calibri" pitchFamily="34" charset="0"/>
              </a:rPr>
              <a:t>Proporção</a:t>
            </a:r>
            <a:r>
              <a:rPr lang="en-US" sz="2400" b="1" dirty="0" smtClean="0">
                <a:ea typeface="Calibri" pitchFamily="34" charset="0"/>
              </a:rPr>
              <a:t> </a:t>
            </a:r>
            <a:r>
              <a:rPr lang="en-US" sz="2400" b="1" dirty="0">
                <a:ea typeface="Calibri" pitchFamily="34" charset="0"/>
              </a:rPr>
              <a:t>de </a:t>
            </a:r>
            <a:r>
              <a:rPr lang="en-US" sz="2400" b="1" dirty="0" err="1">
                <a:ea typeface="Calibri" pitchFamily="34" charset="0"/>
              </a:rPr>
              <a:t>hipertensos</a:t>
            </a:r>
            <a:r>
              <a:rPr lang="en-US" sz="2400" b="1" dirty="0">
                <a:ea typeface="Calibri" pitchFamily="34" charset="0"/>
              </a:rPr>
              <a:t> com </a:t>
            </a:r>
            <a:r>
              <a:rPr lang="en-US" sz="2400" b="1" dirty="0" err="1">
                <a:ea typeface="Calibri" pitchFamily="34" charset="0"/>
              </a:rPr>
              <a:t>os</a:t>
            </a:r>
            <a:r>
              <a:rPr lang="en-US" sz="2400" b="1" dirty="0">
                <a:ea typeface="Calibri" pitchFamily="34" charset="0"/>
              </a:rPr>
              <a:t> </a:t>
            </a:r>
            <a:r>
              <a:rPr lang="en-US" sz="2400" b="1" dirty="0" err="1">
                <a:ea typeface="Calibri" pitchFamily="34" charset="0"/>
              </a:rPr>
              <a:t>exames</a:t>
            </a:r>
            <a:r>
              <a:rPr lang="en-US" sz="2400" b="1" dirty="0">
                <a:ea typeface="Calibri" pitchFamily="34" charset="0"/>
              </a:rPr>
              <a:t> </a:t>
            </a:r>
            <a:r>
              <a:rPr lang="en-US" sz="2400" b="1" dirty="0" err="1">
                <a:ea typeface="Calibri" pitchFamily="34" charset="0"/>
              </a:rPr>
              <a:t>complementares</a:t>
            </a:r>
            <a:r>
              <a:rPr lang="en-US" sz="2400" b="1" dirty="0">
                <a:ea typeface="Calibri" pitchFamily="34" charset="0"/>
              </a:rPr>
              <a:t> </a:t>
            </a:r>
            <a:r>
              <a:rPr lang="en-US" sz="2400" b="1" dirty="0" err="1">
                <a:ea typeface="Calibri" pitchFamily="34" charset="0"/>
              </a:rPr>
              <a:t>em</a:t>
            </a:r>
            <a:r>
              <a:rPr lang="en-US" sz="2400" b="1" dirty="0">
                <a:ea typeface="Calibri" pitchFamily="34" charset="0"/>
              </a:rPr>
              <a:t> </a:t>
            </a:r>
            <a:r>
              <a:rPr lang="en-US" sz="2400" b="1" dirty="0" err="1">
                <a:ea typeface="Calibri" pitchFamily="34" charset="0"/>
              </a:rPr>
              <a:t>dia</a:t>
            </a:r>
            <a:r>
              <a:rPr lang="en-US" sz="2400" b="1" dirty="0">
                <a:ea typeface="Calibri" pitchFamily="34" charset="0"/>
              </a:rPr>
              <a:t> de </a:t>
            </a:r>
            <a:r>
              <a:rPr lang="en-US" sz="2400" b="1" dirty="0" err="1">
                <a:ea typeface="Calibri" pitchFamily="34" charset="0"/>
              </a:rPr>
              <a:t>acordo</a:t>
            </a:r>
            <a:r>
              <a:rPr lang="en-US" sz="2400" b="1" dirty="0">
                <a:ea typeface="Calibri" pitchFamily="34" charset="0"/>
              </a:rPr>
              <a:t>  com o </a:t>
            </a:r>
            <a:r>
              <a:rPr lang="en-US" sz="2400" b="1" dirty="0" err="1">
                <a:ea typeface="Calibri" pitchFamily="34" charset="0"/>
              </a:rPr>
              <a:t>protocolo</a:t>
            </a:r>
            <a:r>
              <a:rPr lang="en-US" sz="2400" b="1" dirty="0">
                <a:ea typeface="Calibri" pitchFamily="34" charset="0"/>
              </a:rPr>
              <a:t>.</a:t>
            </a:r>
            <a:endParaRPr lang="pt-BR" sz="2400" b="1" dirty="0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1812</TotalTime>
  <Words>1517</Words>
  <Application>Microsoft Office PowerPoint</Application>
  <PresentationFormat>Personalizar</PresentationFormat>
  <Paragraphs>307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Concurso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SAMSUNG</dc:creator>
  <cp:lastModifiedBy>Júlio!</cp:lastModifiedBy>
  <cp:revision>177</cp:revision>
  <dcterms:created xsi:type="dcterms:W3CDTF">2015-06-01T23:00:52Z</dcterms:created>
  <dcterms:modified xsi:type="dcterms:W3CDTF">2015-09-17T19:17:43Z</dcterms:modified>
</cp:coreProperties>
</file>