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88" r:id="rId11"/>
    <p:sldId id="292" r:id="rId12"/>
    <p:sldId id="309" r:id="rId13"/>
    <p:sldId id="310" r:id="rId14"/>
    <p:sldId id="311" r:id="rId15"/>
    <p:sldId id="312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5" r:id="rId24"/>
    <p:sldId id="327" r:id="rId25"/>
    <p:sldId id="328" r:id="rId26"/>
    <p:sldId id="329" r:id="rId27"/>
    <p:sldId id="267" r:id="rId28"/>
    <p:sldId id="268" r:id="rId29"/>
    <p:sldId id="271" r:id="rId30"/>
    <p:sldId id="335" r:id="rId31"/>
    <p:sldId id="336" r:id="rId32"/>
    <p:sldId id="280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9642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Planilha%20Hipertensos%20de_J&#201;SSICA_HA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Planilha%20Hipertensos%20de_J&#201;SSICA_HA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Planilha%20Hipertensos%20de_J&#201;SSICA_HA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Planilha%20Hipertensos%20de_J&#201;SSICA_HA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Planilha%20Hipertensos%20de_J&#201;SSICA_HA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Planilha%20Hipertensos%20de_J&#201;SSICA_HA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esktop\C&#243;pia%20de%20C&#243;pia_de_C&#243;pia_de_J&#201;SSICA_D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1074563534"/>
          <c:y val="0.20879195567177394"/>
          <c:w val="0.84859227878820176"/>
          <c:h val="0.62271285024915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0.68181818181818232</c:v>
                </c:pt>
                <c:pt idx="1">
                  <c:v>0.81818181818181979</c:v>
                </c:pt>
                <c:pt idx="2">
                  <c:v>0.81818181818181979</c:v>
                </c:pt>
                <c:pt idx="3">
                  <c:v>0.81818181818181979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9439648"/>
        <c:axId val="-399447808"/>
      </c:barChart>
      <c:catAx>
        <c:axId val="-3994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47808"/>
        <c:crosses val="autoZero"/>
        <c:auto val="1"/>
        <c:lblAlgn val="ctr"/>
        <c:lblOffset val="100"/>
        <c:noMultiLvlLbl val="0"/>
      </c:catAx>
      <c:valAx>
        <c:axId val="-399447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3964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 exame clínico de acordo com o protocolo em dia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22372297745257"/>
          <c:y val="0.2927756653992416"/>
          <c:w val="0.84794349559018234"/>
          <c:h val="0.53231939163498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hipertensos com o exame clínico de acordo com o protocolo em dia</c:v>
                </c:pt>
              </c:strCache>
            </c:strRef>
          </c:tx>
          <c:invertIfNegative val="0"/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0.85555555555555562</c:v>
                </c:pt>
                <c:pt idx="1">
                  <c:v>0.98148148148148151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482064"/>
        <c:axId val="-235481520"/>
      </c:barChart>
      <c:catAx>
        <c:axId val="-23548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81520"/>
        <c:crosses val="autoZero"/>
        <c:auto val="1"/>
        <c:lblAlgn val="ctr"/>
        <c:lblOffset val="100"/>
        <c:noMultiLvlLbl val="0"/>
      </c:catAx>
      <c:valAx>
        <c:axId val="-2354815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820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exame do pé diabético em dia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98622317941612"/>
          <c:y val="0.20879195567177394"/>
          <c:w val="0.87001806726778064"/>
          <c:h val="0.6227128502491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diabéticos com  exame do pé diabético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0.95000000000000062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613360"/>
        <c:axId val="-235613904"/>
      </c:barChart>
      <c:catAx>
        <c:axId val="-23561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613904"/>
        <c:crossesAt val="0"/>
        <c:auto val="1"/>
        <c:lblAlgn val="ctr"/>
        <c:lblOffset val="100"/>
        <c:noMultiLvlLbl val="0"/>
      </c:catAx>
      <c:valAx>
        <c:axId val="-2356139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61336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a glicemia compensada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4481546572935"/>
          <c:y val="0.20879195567177394"/>
          <c:w val="0.86818980667838586"/>
          <c:h val="0.6227128502491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diabéticos com a glicemia compensada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0.70000000000000062</c:v>
                </c:pt>
                <c:pt idx="1">
                  <c:v>0.46153846153846195</c:v>
                </c:pt>
                <c:pt idx="2">
                  <c:v>0.56410256410256332</c:v>
                </c:pt>
                <c:pt idx="3">
                  <c:v>0.35897435897435948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609552"/>
        <c:axId val="-235611728"/>
      </c:barChart>
      <c:catAx>
        <c:axId val="-23560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611728"/>
        <c:crosses val="autoZero"/>
        <c:auto val="1"/>
        <c:lblAlgn val="ctr"/>
        <c:lblOffset val="100"/>
        <c:noMultiLvlLbl val="0"/>
      </c:catAx>
      <c:valAx>
        <c:axId val="-2356117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60955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a Pressão Arterial compensada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0001074563534"/>
          <c:y val="0.28205229099520407"/>
          <c:w val="0.84859227878820176"/>
          <c:h val="0.5494525149257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hipertensos com a Pressão Arterial compensada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0.67777777777777948</c:v>
                </c:pt>
                <c:pt idx="1">
                  <c:v>0.5185185185185186</c:v>
                </c:pt>
                <c:pt idx="2">
                  <c:v>0.57407407407407618</c:v>
                </c:pt>
                <c:pt idx="3">
                  <c:v>0.65740740740740877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608464"/>
        <c:axId val="-235610640"/>
      </c:barChart>
      <c:catAx>
        <c:axId val="-23560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610640"/>
        <c:crosses val="autoZero"/>
        <c:auto val="1"/>
        <c:lblAlgn val="ctr"/>
        <c:lblOffset val="100"/>
        <c:noMultiLvlLbl val="0"/>
      </c:catAx>
      <c:valAx>
        <c:axId val="-2356106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608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43910474065165"/>
          <c:y val="0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398622317941612"/>
          <c:y val="0.20879195567177394"/>
          <c:w val="0.87001806726778064"/>
          <c:h val="0.6227128502491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diabético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0.51282051282051344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9449440"/>
        <c:axId val="-399438560"/>
      </c:barChart>
      <c:catAx>
        <c:axId val="-39944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38560"/>
        <c:crosses val="autoZero"/>
        <c:auto val="1"/>
        <c:lblAlgn val="ctr"/>
        <c:lblOffset val="100"/>
        <c:noMultiLvlLbl val="0"/>
      </c:catAx>
      <c:valAx>
        <c:axId val="-399438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4944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1074563534"/>
          <c:y val="0.28308823529411903"/>
          <c:w val="0.84859227878820176"/>
          <c:h val="0.54779411764705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hipertensos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0.77777777777777946</c:v>
                </c:pt>
                <c:pt idx="1">
                  <c:v>0.98148148148148151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9437472"/>
        <c:axId val="-399436928"/>
      </c:barChart>
      <c:catAx>
        <c:axId val="-3994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36928"/>
        <c:crosses val="autoZero"/>
        <c:auto val="1"/>
        <c:lblAlgn val="ctr"/>
        <c:lblOffset val="100"/>
        <c:noMultiLvlLbl val="0"/>
      </c:catAx>
      <c:valAx>
        <c:axId val="-3994369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37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a consulta de acordo com o protocolo 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98622317941612"/>
          <c:y val="0.28205229099520363"/>
          <c:w val="0.87001806726778064"/>
          <c:h val="0.5494525149257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diabéticos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Indicadores!$D$16:$G$16</c:f>
              <c:numCache>
                <c:formatCode>0.0%</c:formatCode>
                <c:ptCount val="4"/>
                <c:pt idx="0">
                  <c:v>0.85000000000000064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9450528"/>
        <c:axId val="-399449984"/>
      </c:barChart>
      <c:catAx>
        <c:axId val="-39945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49984"/>
        <c:crosses val="autoZero"/>
        <c:auto val="1"/>
        <c:lblAlgn val="ctr"/>
        <c:lblOffset val="100"/>
        <c:noMultiLvlLbl val="0"/>
      </c:catAx>
      <c:valAx>
        <c:axId val="-3994499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50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1074563534"/>
          <c:y val="0.28308823529411892"/>
          <c:w val="0.84859227878820176"/>
          <c:h val="0.54779411764705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hipertensos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0.77777777777777923</c:v>
                </c:pt>
                <c:pt idx="1">
                  <c:v>0.98148148148148151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9442912"/>
        <c:axId val="-399442368"/>
      </c:barChart>
      <c:catAx>
        <c:axId val="-39944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42368"/>
        <c:crosses val="autoZero"/>
        <c:auto val="1"/>
        <c:lblAlgn val="ctr"/>
        <c:lblOffset val="100"/>
        <c:noMultiLvlLbl val="0"/>
      </c:catAx>
      <c:valAx>
        <c:axId val="-3994423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99442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a consulta de acordo com o protocolo 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98622317941612"/>
          <c:y val="0.28205229099520363"/>
          <c:w val="0.87001806726778064"/>
          <c:h val="0.5494525149257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diabéticos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Indicadores!$D$16:$G$16</c:f>
              <c:numCache>
                <c:formatCode>0.0%</c:formatCode>
                <c:ptCount val="4"/>
                <c:pt idx="0">
                  <c:v>0.85000000000000064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485328"/>
        <c:axId val="-235476624"/>
      </c:barChart>
      <c:catAx>
        <c:axId val="-23548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76624"/>
        <c:crosses val="autoZero"/>
        <c:auto val="1"/>
        <c:lblAlgn val="ctr"/>
        <c:lblOffset val="100"/>
        <c:noMultiLvlLbl val="0"/>
      </c:catAx>
      <c:valAx>
        <c:axId val="-2354766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85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utilizam medicamentos para controle da doença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4481546572935"/>
          <c:y val="0.28205229099520363"/>
          <c:w val="0.86818980667838586"/>
          <c:h val="0.5494525149257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diabéticos que utilizam medicamentos para controle da doença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0.75000000000000078</c:v>
                </c:pt>
                <c:pt idx="1">
                  <c:v>0.89743589743589824</c:v>
                </c:pt>
                <c:pt idx="2">
                  <c:v>0.97435897435897512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477168"/>
        <c:axId val="-235475536"/>
      </c:barChart>
      <c:catAx>
        <c:axId val="-23547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75536"/>
        <c:crosses val="autoZero"/>
        <c:auto val="1"/>
        <c:lblAlgn val="ctr"/>
        <c:lblOffset val="100"/>
        <c:noMultiLvlLbl val="0"/>
      </c:catAx>
      <c:valAx>
        <c:axId val="-2354755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7716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44824822232156"/>
          <c:y val="0.28205229099520407"/>
          <c:w val="0.84767173441654098"/>
          <c:h val="0.5494525149257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hipertensos com prescrição de medicamentos para controle da HAS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0.91111111111111109</c:v>
                </c:pt>
                <c:pt idx="1">
                  <c:v>0.75925925925925963</c:v>
                </c:pt>
                <c:pt idx="2">
                  <c:v>0.75925925925925963</c:v>
                </c:pt>
                <c:pt idx="3">
                  <c:v>0.75925925925925963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483696"/>
        <c:axId val="-235470640"/>
      </c:barChart>
      <c:catAx>
        <c:axId val="-23548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70640"/>
        <c:crosses val="autoZero"/>
        <c:auto val="1"/>
        <c:lblAlgn val="ctr"/>
        <c:lblOffset val="100"/>
        <c:noMultiLvlLbl val="0"/>
      </c:catAx>
      <c:valAx>
        <c:axId val="-2354706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83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conseguem todos os medicamentos da lista do Hiperdia ou da Farmácia Popular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80622837370254"/>
          <c:y val="0.23077005626880237"/>
          <c:w val="0.87024221453287376"/>
          <c:h val="0.60073474965212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Indicadores!$C$4</c:f>
              <c:strCache>
                <c:ptCount val="1"/>
                <c:pt idx="0">
                  <c:v>Cobertura do programa de atenção ao diabético na UBS</c:v>
                </c:pt>
              </c:strCache>
            </c:strRef>
          </c:tx>
          <c:invertIfNegative val="0"/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0.75000000000000078</c:v>
                </c:pt>
                <c:pt idx="1">
                  <c:v>0.87179487179487325</c:v>
                </c:pt>
                <c:pt idx="2">
                  <c:v>0.94871794871794746</c:v>
                </c:pt>
                <c:pt idx="3">
                  <c:v>1</c:v>
                </c:pt>
              </c:numCache>
            </c:numRef>
          </c:val>
        </c:ser>
        <c:ser>
          <c:idx val="0"/>
          <c:order val="1"/>
          <c:tx>
            <c:v>Proporção de diabéticos com registro de medicação atualizado</c:v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Lit>
              <c:ptCount val="4"/>
              <c:pt idx="0">
                <c:v>Mês 1</c:v>
              </c:pt>
              <c:pt idx="1">
                <c:v>Mês 2</c:v>
              </c:pt>
              <c:pt idx="2">
                <c:v>Mês 3</c:v>
              </c:pt>
              <c:pt idx="3">
                <c:v>Mês 4</c:v>
              </c:pt>
            </c:strLit>
          </c:cat>
          <c:val>
            <c:numLit>
              <c:formatCode>General</c:formatCode>
              <c:ptCount val="4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35472272"/>
        <c:axId val="-235478800"/>
      </c:barChart>
      <c:catAx>
        <c:axId val="-23547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78800"/>
        <c:crosses val="autoZero"/>
        <c:auto val="1"/>
        <c:lblAlgn val="ctr"/>
        <c:lblOffset val="100"/>
        <c:noMultiLvlLbl val="0"/>
      </c:catAx>
      <c:valAx>
        <c:axId val="-2354788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235472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59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65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56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7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64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3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89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1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6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A297-D6E5-48C0-8012-B360ACCB5EB6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1D75-640E-4E8C-A964-1E9A33B6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0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5968"/>
          </a:xfrm>
        </p:spPr>
        <p:txBody>
          <a:bodyPr>
            <a:noAutofit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351315"/>
            <a:ext cx="9144000" cy="4088122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+mj-lt"/>
              </a:rPr>
              <a:t>Qualificando a atenção ao usuário com hipertensão arterial sistêmica e diabetes mellitus da Unidade Básica de Saúde Umbuzeiro, Patos do Piauí – PI</a:t>
            </a:r>
          </a:p>
          <a:p>
            <a:endParaRPr lang="pt-BR" sz="5100" dirty="0" smtClean="0">
              <a:cs typeface="Times New Roman" panose="02020603050405020304" pitchFamily="18" charset="0"/>
            </a:endParaRPr>
          </a:p>
          <a:p>
            <a:r>
              <a:rPr lang="pt-BR" sz="2800" dirty="0" smtClean="0">
                <a:cs typeface="Times New Roman" panose="02020603050405020304" pitchFamily="18" charset="0"/>
              </a:rPr>
              <a:t>Aluna: </a:t>
            </a:r>
            <a:r>
              <a:rPr lang="pt-BR" sz="2800" dirty="0">
                <a:cs typeface="Times New Roman" panose="02020603050405020304" pitchFamily="18" charset="0"/>
              </a:rPr>
              <a:t>Jéssica </a:t>
            </a:r>
            <a:r>
              <a:rPr lang="pt-BR" sz="2800" dirty="0" err="1">
                <a:cs typeface="Times New Roman" panose="02020603050405020304" pitchFamily="18" charset="0"/>
              </a:rPr>
              <a:t>Sâmia</a:t>
            </a:r>
            <a:r>
              <a:rPr lang="pt-BR" sz="2800" dirty="0"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cs typeface="Times New Roman" panose="02020603050405020304" pitchFamily="18" charset="0"/>
              </a:rPr>
              <a:t>Silva Tôrres</a:t>
            </a:r>
          </a:p>
          <a:p>
            <a:endParaRPr lang="pt-BR" sz="2800" dirty="0" smtClean="0">
              <a:cs typeface="Times New Roman" panose="02020603050405020304" pitchFamily="18" charset="0"/>
            </a:endParaRPr>
          </a:p>
          <a:p>
            <a:r>
              <a:rPr lang="pt-BR" sz="2800" dirty="0" smtClean="0">
                <a:cs typeface="Times New Roman" panose="02020603050405020304" pitchFamily="18" charset="0"/>
              </a:rPr>
              <a:t>Orientadora</a:t>
            </a:r>
            <a:r>
              <a:rPr lang="pt-BR" sz="2800" dirty="0">
                <a:cs typeface="Times New Roman" panose="02020603050405020304" pitchFamily="18" charset="0"/>
              </a:rPr>
              <a:t>: Ana Alice Martins Maciel</a:t>
            </a:r>
          </a:p>
          <a:p>
            <a:endParaRPr lang="pt-BR" dirty="0"/>
          </a:p>
        </p:txBody>
      </p:sp>
      <p:pic>
        <p:nvPicPr>
          <p:cNvPr id="6" name="Imagem 5" descr="C:\Users\pc\Documents\UFPEL FIGUR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74" y="553671"/>
            <a:ext cx="574548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7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+mn-lt"/>
                <a:cs typeface="Times New Roman" panose="02020603050405020304" pitchFamily="18" charset="0"/>
              </a:rPr>
              <a:t>Metodologia </a:t>
            </a:r>
            <a:endParaRPr lang="pt-B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3851"/>
            <a:ext cx="10515600" cy="52602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 smtClean="0">
                <a:cs typeface="Times New Roman" panose="02020603050405020304" pitchFamily="18" charset="0"/>
              </a:rPr>
              <a:t>Intervenção</a:t>
            </a:r>
            <a:r>
              <a:rPr lang="pt-BR" dirty="0" smtClean="0">
                <a:cs typeface="Times New Roman" panose="02020603050405020304" pitchFamily="18" charset="0"/>
              </a:rPr>
              <a:t>: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cs typeface="Times New Roman" panose="02020603050405020304" pitchFamily="18" charset="0"/>
              </a:rPr>
              <a:t>4 meses</a:t>
            </a:r>
          </a:p>
          <a:p>
            <a:pPr algn="just">
              <a:lnSpc>
                <a:spcPct val="120000"/>
              </a:lnSpc>
            </a:pPr>
            <a:r>
              <a:rPr lang="pt-BR" b="1" dirty="0" smtClean="0">
                <a:cs typeface="Times New Roman" panose="02020603050405020304" pitchFamily="18" charset="0"/>
              </a:rPr>
              <a:t>Protocolos</a:t>
            </a:r>
            <a:r>
              <a:rPr lang="pt-BR" dirty="0" smtClean="0">
                <a:cs typeface="Times New Roman" panose="02020603050405020304" pitchFamily="18" charset="0"/>
              </a:rPr>
              <a:t>: </a:t>
            </a:r>
            <a:r>
              <a:rPr lang="pt-BR" dirty="0" err="1" smtClean="0">
                <a:cs typeface="Times New Roman" panose="02020603050405020304" pitchFamily="18" charset="0"/>
              </a:rPr>
              <a:t>Staged</a:t>
            </a:r>
            <a:r>
              <a:rPr lang="pt-BR" dirty="0" smtClean="0">
                <a:cs typeface="Times New Roman" panose="02020603050405020304" pitchFamily="18" charset="0"/>
              </a:rPr>
              <a:t> Diabetes Management (SDM), Ficha de Acompanhamento do HiperDia do Ministério da Saúde, </a:t>
            </a:r>
            <a:r>
              <a:rPr lang="pt-BR" dirty="0">
                <a:cs typeface="Times New Roman" panose="02020603050405020304" pitchFamily="18" charset="0"/>
              </a:rPr>
              <a:t>Caderno de Diabetes Mellitus n° 16 e o Caderno de Hipertensão Arterial Sistêmica n° 15 do Ministério da Saúde (2006). Serão cadernos norteadores também as VI Diretrizes Brasileiras de Hipertensão (2010) e as Diretrizes da Sociedade Brasileira de Diabetes (2007).</a:t>
            </a:r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Avaliação dos registros e pasta de ficha de atendimento.</a:t>
            </a:r>
            <a:endParaRPr lang="pt-B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77070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Metodologia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9011" y="875210"/>
            <a:ext cx="10515600" cy="598279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b="1" dirty="0" smtClean="0">
                <a:cs typeface="Times New Roman" panose="02020603050405020304" pitchFamily="18" charset="0"/>
              </a:rPr>
              <a:t>Realização da Intervenção:</a:t>
            </a:r>
          </a:p>
          <a:p>
            <a:pPr algn="just">
              <a:lnSpc>
                <a:spcPct val="100000"/>
              </a:lnSpc>
            </a:pPr>
            <a:r>
              <a:rPr lang="pt-BR" dirty="0">
                <a:cs typeface="Times New Roman" panose="02020603050405020304" pitchFamily="18" charset="0"/>
              </a:rPr>
              <a:t>Capacitar os membros da equipe sobre HAS e DM e para aferição de PA, peso, altura, de acordo com os protocolos </a:t>
            </a:r>
            <a:r>
              <a:rPr lang="pt-BR" dirty="0" smtClean="0">
                <a:cs typeface="Times New Roman" panose="02020603050405020304" pitchFamily="18" charset="0"/>
              </a:rPr>
              <a:t>adotados;</a:t>
            </a:r>
          </a:p>
          <a:p>
            <a:pPr algn="just">
              <a:lnSpc>
                <a:spcPct val="10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Educação </a:t>
            </a:r>
            <a:r>
              <a:rPr lang="pt-BR" dirty="0">
                <a:cs typeface="Times New Roman" panose="02020603050405020304" pitchFamily="18" charset="0"/>
              </a:rPr>
              <a:t>em saúde com os usuários com vistas à diminuição das </a:t>
            </a:r>
            <a:r>
              <a:rPr lang="pt-BR" dirty="0" err="1" smtClean="0">
                <a:cs typeface="Times New Roman" panose="02020603050405020304" pitchFamily="18" charset="0"/>
              </a:rPr>
              <a:t>comorbidades</a:t>
            </a:r>
            <a:r>
              <a:rPr lang="pt-BR" dirty="0" smtClean="0">
                <a:cs typeface="Times New Roman" panose="02020603050405020304" pitchFamily="18" charset="0"/>
              </a:rPr>
              <a:t> </a:t>
            </a:r>
            <a:r>
              <a:rPr lang="pt-BR" dirty="0">
                <a:cs typeface="Times New Roman" panose="02020603050405020304" pitchFamily="18" charset="0"/>
              </a:rPr>
              <a:t>causadas por essas </a:t>
            </a:r>
            <a:r>
              <a:rPr lang="pt-BR" dirty="0" smtClean="0">
                <a:cs typeface="Times New Roman" panose="02020603050405020304" pitchFamily="18" charset="0"/>
              </a:rPr>
              <a:t>patologias;</a:t>
            </a:r>
          </a:p>
          <a:p>
            <a:pPr algn="just">
              <a:lnSpc>
                <a:spcPct val="100000"/>
              </a:lnSpc>
            </a:pPr>
            <a:r>
              <a:rPr lang="pt-BR" dirty="0">
                <a:cs typeface="Times New Roman" panose="02020603050405020304" pitchFamily="18" charset="0"/>
              </a:rPr>
              <a:t>Visitas Domiciliares (VD) e </a:t>
            </a:r>
            <a:r>
              <a:rPr lang="pt-BR" dirty="0" smtClean="0">
                <a:cs typeface="Times New Roman" panose="02020603050405020304" pitchFamily="18" charset="0"/>
              </a:rPr>
              <a:t>atendimentos </a:t>
            </a:r>
            <a:r>
              <a:rPr lang="pt-BR" dirty="0">
                <a:cs typeface="Times New Roman" panose="02020603050405020304" pitchFamily="18" charset="0"/>
              </a:rPr>
              <a:t>na zona </a:t>
            </a:r>
            <a:r>
              <a:rPr lang="pt-BR" dirty="0" smtClean="0">
                <a:cs typeface="Times New Roman" panose="02020603050405020304" pitchFamily="18" charset="0"/>
              </a:rPr>
              <a:t>rural;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4088674"/>
            <a:ext cx="4389120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2070"/>
            <a:ext cx="10515600" cy="927462"/>
          </a:xfrm>
        </p:spPr>
        <p:txBody>
          <a:bodyPr>
            <a:noAutofit/>
          </a:bodyPr>
          <a:lstStyle/>
          <a:p>
            <a:pPr lvl="0" algn="ctr"/>
            <a:r>
              <a:rPr lang="pt-BR" sz="3600" b="1" dirty="0">
                <a:cs typeface="Times New Roman" panose="02020603050405020304" pitchFamily="18" charset="0"/>
              </a:rPr>
              <a:t>Relatório da </a:t>
            </a:r>
            <a:r>
              <a:rPr lang="pt-BR" sz="3600" b="1" dirty="0" smtClean="0">
                <a:cs typeface="Times New Roman" panose="02020603050405020304" pitchFamily="18" charset="0"/>
              </a:rPr>
              <a:t>Intervenção</a:t>
            </a:r>
            <a:endParaRPr lang="pt-BR" sz="3600" dirty="0"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92778"/>
            <a:ext cx="10515600" cy="560120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 Reunião teórico-prático </a:t>
            </a:r>
            <a:r>
              <a:rPr lang="pt-BR" dirty="0">
                <a:cs typeface="Times New Roman" panose="02020603050405020304" pitchFamily="18" charset="0"/>
              </a:rPr>
              <a:t>com os </a:t>
            </a:r>
            <a:r>
              <a:rPr lang="pt-BR" dirty="0" smtClean="0">
                <a:cs typeface="Times New Roman" panose="02020603050405020304" pitchFamily="18" charset="0"/>
              </a:rPr>
              <a:t>ACS</a:t>
            </a:r>
          </a:p>
          <a:p>
            <a:pPr algn="just">
              <a:lnSpc>
                <a:spcPct val="100000"/>
              </a:lnSpc>
              <a:buNone/>
            </a:pPr>
            <a:r>
              <a:rPr lang="pt-BR" dirty="0" smtClean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 Foi apresentado </a:t>
            </a:r>
            <a:r>
              <a:rPr lang="pt-BR" dirty="0">
                <a:cs typeface="Times New Roman" panose="02020603050405020304" pitchFamily="18" charset="0"/>
              </a:rPr>
              <a:t>o projeto à Coordenadora da Atenção Básica, à Secretária de saúde, ao médico e à dentista da unidade. </a:t>
            </a:r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 Foram expostos </a:t>
            </a:r>
            <a:r>
              <a:rPr lang="pt-BR" dirty="0">
                <a:cs typeface="Times New Roman" panose="02020603050405020304" pitchFamily="18" charset="0"/>
              </a:rPr>
              <a:t>materiais informativos no mural da </a:t>
            </a:r>
            <a:r>
              <a:rPr lang="pt-BR" dirty="0" smtClean="0">
                <a:cs typeface="Times New Roman" panose="02020603050405020304" pitchFamily="18" charset="0"/>
              </a:rPr>
              <a:t>UBS</a:t>
            </a:r>
          </a:p>
          <a:p>
            <a:pPr algn="just">
              <a:lnSpc>
                <a:spcPct val="100000"/>
              </a:lnSpc>
              <a:buNone/>
            </a:pPr>
            <a:endParaRPr lang="pt-BR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 Realizadas consultas na zona rural: acesso ruim, temperaturas extremas, seca gritante.</a:t>
            </a:r>
            <a:endParaRPr lang="pt-BR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137" y="234498"/>
            <a:ext cx="10515600" cy="70602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Relatório da Intervenção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52102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endParaRPr lang="pt-BR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DM</a:t>
            </a:r>
            <a:r>
              <a:rPr lang="pt-BR" dirty="0" smtClean="0">
                <a:cs typeface="Times New Roman" panose="02020603050405020304" pitchFamily="18" charset="0"/>
              </a:rPr>
              <a:t>: </a:t>
            </a:r>
            <a:r>
              <a:rPr lang="pt-BR" dirty="0">
                <a:cs typeface="Times New Roman" panose="02020603050405020304" pitchFamily="18" charset="0"/>
              </a:rPr>
              <a:t>é possível notar que </a:t>
            </a:r>
            <a:r>
              <a:rPr lang="pt-BR" dirty="0" smtClean="0">
                <a:cs typeface="Times New Roman" panose="02020603050405020304" pitchFamily="18" charset="0"/>
              </a:rPr>
              <a:t>seus gráficos </a:t>
            </a:r>
            <a:r>
              <a:rPr lang="pt-BR" dirty="0">
                <a:cs typeface="Times New Roman" panose="02020603050405020304" pitchFamily="18" charset="0"/>
              </a:rPr>
              <a:t>permanecem acima das metas previstas no projeto</a:t>
            </a:r>
            <a:r>
              <a:rPr lang="pt-BR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None/>
            </a:pPr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Prescrições Medicamentosas</a:t>
            </a:r>
            <a:r>
              <a:rPr lang="pt-BR" dirty="0" smtClean="0">
                <a:cs typeface="Times New Roman" panose="02020603050405020304" pitchFamily="18" charset="0"/>
              </a:rPr>
              <a:t>: </a:t>
            </a:r>
            <a:r>
              <a:rPr lang="pt-BR" dirty="0">
                <a:cs typeface="Times New Roman" panose="02020603050405020304" pitchFamily="18" charset="0"/>
              </a:rPr>
              <a:t>o número de diabéticos com uso de medicações que são distribuídas gratuitamente é de </a:t>
            </a:r>
            <a:r>
              <a:rPr lang="pt-BR" dirty="0" smtClean="0">
                <a:cs typeface="Times New Roman" panose="02020603050405020304" pitchFamily="18" charset="0"/>
              </a:rPr>
              <a:t>100%.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Já </a:t>
            </a:r>
            <a:r>
              <a:rPr lang="pt-BR" dirty="0">
                <a:cs typeface="Times New Roman" panose="02020603050405020304" pitchFamily="18" charset="0"/>
              </a:rPr>
              <a:t>em relação às medicações para hipertensos, esse número reduziu durante os 4 meses de intervenção, devido ao fato </a:t>
            </a:r>
            <a:r>
              <a:rPr lang="pt-BR" dirty="0" smtClean="0">
                <a:cs typeface="Times New Roman" panose="02020603050405020304" pitchFamily="18" charset="0"/>
              </a:rPr>
              <a:t>de não ser prescrito para todos.</a:t>
            </a:r>
            <a:endParaRPr lang="pt-BR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28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Relatório da Intervenção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35245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Diabéticos </a:t>
            </a:r>
            <a:r>
              <a:rPr lang="pt-BR" b="1" dirty="0">
                <a:solidFill>
                  <a:srgbClr val="00B050"/>
                </a:solidFill>
                <a:cs typeface="Times New Roman" panose="02020603050405020304" pitchFamily="18" charset="0"/>
              </a:rPr>
              <a:t>com glicemia </a:t>
            </a: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compensada</a:t>
            </a:r>
            <a:r>
              <a:rPr lang="pt-BR" dirty="0" smtClean="0">
                <a:cs typeface="Times New Roman" panose="02020603050405020304" pitchFamily="18" charset="0"/>
              </a:rPr>
              <a:t>: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4° mês, eles se apresentavam abaixo da percentagem que coloquei (50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lnSpc>
                <a:spcPct val="12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previstas no projeto foram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alcançadas.</a:t>
            </a:r>
          </a:p>
          <a:p>
            <a:pPr algn="just">
              <a:lnSpc>
                <a:spcPct val="12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encontrei dificuldade para o atendimento dos hipertensos e diabéticos por parte da gestão, o que torna-se dificultoso é o acesso à zona rural que muitas vezes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ocorre em carros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desconfortáveis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climas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insuportáveis. </a:t>
            </a:r>
          </a:p>
          <a:p>
            <a:pPr algn="just">
              <a:lnSpc>
                <a:spcPct val="12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137" y="182246"/>
            <a:ext cx="10515600" cy="95422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Relatório da Intervenção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7097"/>
            <a:ext cx="10515600" cy="542991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Frustração</a:t>
            </a:r>
            <a:r>
              <a:rPr lang="pt-BR" sz="3000" dirty="0" smtClean="0">
                <a:cs typeface="Times New Roman" panose="02020603050405020304" pitchFamily="18" charset="0"/>
              </a:rPr>
              <a:t>: por vezes o não comparecimento dos pacientes.</a:t>
            </a:r>
          </a:p>
          <a:p>
            <a:pPr algn="just">
              <a:lnSpc>
                <a:spcPct val="120000"/>
              </a:lnSpc>
            </a:pPr>
            <a:r>
              <a:rPr lang="pt-BR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Satisfação</a:t>
            </a:r>
            <a:r>
              <a:rPr lang="pt-BR" sz="3000" dirty="0" smtClean="0">
                <a:cs typeface="Times New Roman" panose="02020603050405020304" pitchFamily="18" charset="0"/>
              </a:rPr>
              <a:t>: benevolência.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3000" dirty="0" smtClean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pt-BR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Dificuldades encontradas</a:t>
            </a:r>
            <a:r>
              <a:rPr lang="pt-BR" sz="3000" dirty="0" smtClean="0">
                <a:cs typeface="Times New Roman" panose="02020603050405020304" pitchFamily="18" charset="0"/>
              </a:rPr>
              <a:t>: a </a:t>
            </a:r>
            <a:r>
              <a:rPr lang="pt-BR" sz="3000" dirty="0">
                <a:cs typeface="Times New Roman" panose="02020603050405020304" pitchFamily="18" charset="0"/>
              </a:rPr>
              <a:t>demora de entrega dos exames solicitados juntamente com a burocracia para realização desses exames, </a:t>
            </a:r>
            <a:r>
              <a:rPr lang="pt-BR" sz="3000" dirty="0" smtClean="0">
                <a:cs typeface="Times New Roman" panose="02020603050405020304" pitchFamily="18" charset="0"/>
              </a:rPr>
              <a:t>insumos </a:t>
            </a:r>
            <a:r>
              <a:rPr lang="pt-BR" sz="3000" dirty="0">
                <a:cs typeface="Times New Roman" panose="02020603050405020304" pitchFamily="18" charset="0"/>
              </a:rPr>
              <a:t>em números </a:t>
            </a:r>
            <a:r>
              <a:rPr lang="pt-BR" sz="3000" dirty="0" smtClean="0">
                <a:cs typeface="Times New Roman" panose="02020603050405020304" pitchFamily="18" charset="0"/>
              </a:rPr>
              <a:t>insuficientes.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3000" dirty="0" smtClean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pt-BR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Incorporação </a:t>
            </a:r>
            <a:r>
              <a:rPr lang="pt-BR" sz="3000" b="1" dirty="0">
                <a:solidFill>
                  <a:srgbClr val="00B050"/>
                </a:solidFill>
                <a:cs typeface="Times New Roman" panose="02020603050405020304" pitchFamily="18" charset="0"/>
              </a:rPr>
              <a:t>à rotina do </a:t>
            </a:r>
            <a:r>
              <a:rPr lang="pt-BR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serviço</a:t>
            </a:r>
            <a:r>
              <a:rPr lang="pt-BR" sz="3000" dirty="0" smtClean="0">
                <a:cs typeface="Times New Roman" panose="02020603050405020304" pitchFamily="18" charset="0"/>
              </a:rPr>
              <a:t>: INSERIDA!</a:t>
            </a:r>
          </a:p>
          <a:p>
            <a:pPr algn="just">
              <a:lnSpc>
                <a:spcPct val="12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133241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Avaliação da Intervenção</a:t>
            </a:r>
            <a:br>
              <a:rPr lang="pt-BR" sz="3600" b="1" dirty="0">
                <a:latin typeface="+mn-lt"/>
                <a:cs typeface="Times New Roman" panose="02020603050405020304" pitchFamily="18" charset="0"/>
              </a:rPr>
            </a:br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501" y="1387743"/>
            <a:ext cx="1067974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cs typeface="Times New Roman" panose="02020603050405020304" pitchFamily="18" charset="0"/>
              </a:rPr>
              <a:t>Objetivo </a:t>
            </a:r>
            <a:r>
              <a:rPr lang="pt-BR" dirty="0">
                <a:cs typeface="Times New Roman" panose="02020603050405020304" pitchFamily="18" charset="0"/>
              </a:rPr>
              <a:t>e meta de ampliar a cobertura em 50% dos usuários com Hipertensão Arterial Sistêmica (HAS) e/ou Diabetes Mellitus (DM</a:t>
            </a:r>
            <a:r>
              <a:rPr lang="pt-BR" dirty="0" smtClean="0">
                <a:cs typeface="Times New Roman" panose="02020603050405020304" pitchFamily="18" charset="0"/>
              </a:rPr>
              <a:t>). </a:t>
            </a:r>
            <a:r>
              <a:rPr lang="pt-BR" b="1" dirty="0" smtClean="0">
                <a:cs typeface="Times New Roman" panose="02020603050405020304" pitchFamily="18" charset="0"/>
              </a:rPr>
              <a:t>Mês 1:</a:t>
            </a:r>
            <a:r>
              <a:rPr lang="pt-BR" b="1" dirty="0" smtClean="0"/>
              <a:t> </a:t>
            </a:r>
            <a:r>
              <a:rPr lang="pt-BR" b="1" dirty="0"/>
              <a:t>68,2%; </a:t>
            </a:r>
            <a:r>
              <a:rPr lang="pt-BR" b="1" dirty="0" smtClean="0"/>
              <a:t>mês 2, 3 e 4: 81,8%.</a:t>
            </a:r>
            <a:endParaRPr lang="pt-BR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48278462"/>
              </p:ext>
            </p:extLst>
          </p:nvPr>
        </p:nvGraphicFramePr>
        <p:xfrm>
          <a:off x="1528353" y="2913017"/>
          <a:ext cx="8595361" cy="36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>
                <a:cs typeface="Times New Roman" panose="02020603050405020304" pitchFamily="18" charset="0"/>
              </a:rPr>
              <a:t>Objetivo e meta de ampliar a cobertura em 50% dos usuários com Hipertensão Arterial Sistêmica (HAS) e/ou Diabetes Mellitus (DM</a:t>
            </a:r>
            <a:r>
              <a:rPr lang="pt-BR" dirty="0" smtClean="0">
                <a:cs typeface="Times New Roman" panose="02020603050405020304" pitchFamily="18" charset="0"/>
              </a:rPr>
              <a:t>). </a:t>
            </a:r>
            <a:r>
              <a:rPr lang="pt-BR" b="1" dirty="0" smtClean="0"/>
              <a:t>Mês 1: </a:t>
            </a:r>
            <a:r>
              <a:rPr lang="pt-BR" b="1" dirty="0"/>
              <a:t>51,3</a:t>
            </a:r>
            <a:r>
              <a:rPr lang="pt-BR" b="1" dirty="0" smtClean="0"/>
              <a:t>%, </a:t>
            </a:r>
            <a:r>
              <a:rPr lang="pt-BR" b="1" dirty="0"/>
              <a:t>mês 2, 3 e </a:t>
            </a:r>
            <a:r>
              <a:rPr lang="pt-BR" b="1" dirty="0" smtClean="0"/>
              <a:t>4: 100%.</a:t>
            </a:r>
            <a:endParaRPr lang="pt-BR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99894696"/>
              </p:ext>
            </p:extLst>
          </p:nvPr>
        </p:nvGraphicFramePr>
        <p:xfrm>
          <a:off x="1619794" y="3161212"/>
          <a:ext cx="8490858" cy="295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6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97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72046"/>
            <a:ext cx="10515600" cy="450491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A meta relativo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objetivo 2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atingida.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00122643"/>
              </p:ext>
            </p:extLst>
          </p:nvPr>
        </p:nvGraphicFramePr>
        <p:xfrm>
          <a:off x="1867989" y="2586445"/>
          <a:ext cx="8321040" cy="386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7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meta relativo ao objetivo 2 foi atingida.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02457945"/>
              </p:ext>
            </p:extLst>
          </p:nvPr>
        </p:nvGraphicFramePr>
        <p:xfrm>
          <a:off x="2011680" y="2547256"/>
          <a:ext cx="8164286" cy="36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9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Análise Situacional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6669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Município: Patos do Piauí – PI;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UBS: Umbuzeiro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km da capital (Teresina – PI);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População: 6106 habitantes;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UBS e ESF;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Intervenção: ESF zona rural (2287 população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adscrita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1121 sexo masculino e 1166 sexo feminino).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2" y="1685109"/>
            <a:ext cx="2965269" cy="30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cs typeface="Times New Roman" panose="02020603050405020304" pitchFamily="18" charset="0"/>
              </a:rPr>
              <a:t>Resultados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9532"/>
            <a:ext cx="10515600" cy="459635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cs typeface="Times New Roman" panose="02020603050405020304" pitchFamily="18" charset="0"/>
              </a:rPr>
              <a:t>Objetivo </a:t>
            </a:r>
            <a:r>
              <a:rPr lang="pt-BR" dirty="0">
                <a:cs typeface="Times New Roman" panose="02020603050405020304" pitchFamily="18" charset="0"/>
              </a:rPr>
              <a:t>2 e meta de buscar 50% dos hipertensos e/ou diabéticos faltosos à realização de exames complementares conforme periodicidade </a:t>
            </a:r>
            <a:r>
              <a:rPr lang="pt-BR" dirty="0" smtClean="0">
                <a:cs typeface="Times New Roman" panose="02020603050405020304" pitchFamily="18" charset="0"/>
              </a:rPr>
              <a:t>recomendada.</a:t>
            </a:r>
            <a:r>
              <a:rPr lang="pt-BR" dirty="0"/>
              <a:t> </a:t>
            </a:r>
            <a:r>
              <a:rPr lang="pt-BR" b="1" dirty="0" smtClean="0"/>
              <a:t>Mês 1: </a:t>
            </a:r>
            <a:r>
              <a:rPr lang="pt-BR" b="1" dirty="0"/>
              <a:t>77,8%, mês </a:t>
            </a:r>
            <a:r>
              <a:rPr lang="pt-BR" b="1" dirty="0" smtClean="0"/>
              <a:t>2: 98,1</a:t>
            </a:r>
            <a:r>
              <a:rPr lang="pt-BR" b="1" dirty="0"/>
              <a:t>% e mês 3 e </a:t>
            </a:r>
            <a:r>
              <a:rPr lang="pt-BR" b="1" dirty="0" smtClean="0"/>
              <a:t>4: 100%.</a:t>
            </a:r>
            <a:endParaRPr lang="pt-BR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90796999"/>
              </p:ext>
            </p:extLst>
          </p:nvPr>
        </p:nvGraphicFramePr>
        <p:xfrm>
          <a:off x="2155371" y="3043645"/>
          <a:ext cx="8112035" cy="312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8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449977"/>
            <a:ext cx="10515600" cy="472698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cs typeface="Times New Roman" panose="02020603050405020304" pitchFamily="18" charset="0"/>
              </a:rPr>
              <a:t>Objetivo </a:t>
            </a:r>
            <a:r>
              <a:rPr lang="pt-BR" dirty="0">
                <a:cs typeface="Times New Roman" panose="02020603050405020304" pitchFamily="18" charset="0"/>
              </a:rPr>
              <a:t>2 e meta de buscar 50% dos hipertensos e/ou diabéticos faltosos à realização de exames complementares conforme periodicidade recomendada</a:t>
            </a:r>
            <a:r>
              <a:rPr lang="pt-BR" dirty="0" smtClean="0">
                <a:cs typeface="Times New Roman" panose="02020603050405020304" pitchFamily="18" charset="0"/>
              </a:rPr>
              <a:t>.</a:t>
            </a:r>
            <a:r>
              <a:rPr lang="pt-BR" dirty="0"/>
              <a:t> </a:t>
            </a:r>
            <a:r>
              <a:rPr lang="pt-BR" b="1" dirty="0"/>
              <a:t>Mês 1: </a:t>
            </a:r>
            <a:r>
              <a:rPr lang="pt-BR" b="1" dirty="0" smtClean="0"/>
              <a:t>85%; mês 2, 3 e 4: 100%.</a:t>
            </a:r>
            <a:endParaRPr lang="pt-BR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42066643"/>
              </p:ext>
            </p:extLst>
          </p:nvPr>
        </p:nvGraphicFramePr>
        <p:xfrm>
          <a:off x="1959429" y="3043645"/>
          <a:ext cx="8334101" cy="34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1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 smtClean="0">
                <a:cs typeface="Times New Roman" panose="02020603050405020304" pitchFamily="18" charset="0"/>
              </a:rPr>
              <a:t>Objetivo </a:t>
            </a:r>
            <a:r>
              <a:rPr lang="pt-BR" dirty="0">
                <a:cs typeface="Times New Roman" panose="02020603050405020304" pitchFamily="18" charset="0"/>
              </a:rPr>
              <a:t>2 e meta 4 que era garantir tratamento medicamentoso para 100% dos pacientes com prescrição de medicamentos da Farmácia </a:t>
            </a:r>
            <a:r>
              <a:rPr lang="pt-BR" dirty="0" smtClean="0">
                <a:cs typeface="Times New Roman" panose="02020603050405020304" pitchFamily="18" charset="0"/>
              </a:rPr>
              <a:t>Popular/</a:t>
            </a:r>
            <a:r>
              <a:rPr lang="pt-BR" dirty="0" err="1" smtClean="0">
                <a:cs typeface="Times New Roman" panose="02020603050405020304" pitchFamily="18" charset="0"/>
              </a:rPr>
              <a:t>Hiperdia</a:t>
            </a:r>
            <a:r>
              <a:rPr lang="pt-BR" dirty="0" smtClean="0">
                <a:cs typeface="Times New Roman" panose="02020603050405020304" pitchFamily="18" charset="0"/>
              </a:rPr>
              <a:t>. </a:t>
            </a:r>
            <a:r>
              <a:rPr lang="pt-BR" b="1" dirty="0"/>
              <a:t>M</a:t>
            </a:r>
            <a:r>
              <a:rPr lang="pt-BR" b="1" dirty="0" smtClean="0"/>
              <a:t>ês 1: </a:t>
            </a:r>
            <a:r>
              <a:rPr lang="pt-BR" b="1" dirty="0"/>
              <a:t>75%, mês </a:t>
            </a:r>
            <a:r>
              <a:rPr lang="pt-BR" b="1" dirty="0" smtClean="0"/>
              <a:t>2: 89,7</a:t>
            </a:r>
            <a:r>
              <a:rPr lang="pt-BR" b="1" dirty="0"/>
              <a:t>%, mês </a:t>
            </a:r>
            <a:r>
              <a:rPr lang="pt-BR" b="1" dirty="0" smtClean="0"/>
              <a:t>3: </a:t>
            </a:r>
            <a:r>
              <a:rPr lang="pt-BR" b="1" dirty="0"/>
              <a:t>97,4</a:t>
            </a:r>
            <a:r>
              <a:rPr lang="pt-BR" b="1" dirty="0" smtClean="0"/>
              <a:t>%, </a:t>
            </a:r>
            <a:r>
              <a:rPr lang="pt-BR" b="1" dirty="0"/>
              <a:t>mês </a:t>
            </a:r>
            <a:r>
              <a:rPr lang="pt-BR" b="1" dirty="0" smtClean="0"/>
              <a:t>4: 100%.</a:t>
            </a:r>
            <a:endParaRPr lang="pt-BR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55788338"/>
              </p:ext>
            </p:extLst>
          </p:nvPr>
        </p:nvGraphicFramePr>
        <p:xfrm>
          <a:off x="2325189" y="3438659"/>
          <a:ext cx="7550331" cy="305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33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746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496211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 smtClean="0">
                <a:cs typeface="Times New Roman" panose="02020603050405020304" pitchFamily="18" charset="0"/>
              </a:rPr>
              <a:t>Objetivo </a:t>
            </a:r>
            <a:r>
              <a:rPr lang="pt-BR" dirty="0">
                <a:cs typeface="Times New Roman" panose="02020603050405020304" pitchFamily="18" charset="0"/>
              </a:rPr>
              <a:t>2 e meta 4 no que se refere aos índices dos hipertensos, a proporção de hipertensos com prescrição de medicamentos para controle da </a:t>
            </a:r>
            <a:r>
              <a:rPr lang="pt-BR" dirty="0" smtClean="0">
                <a:cs typeface="Times New Roman" panose="02020603050405020304" pitchFamily="18" charset="0"/>
              </a:rPr>
              <a:t>HAS. </a:t>
            </a:r>
            <a:r>
              <a:rPr lang="pt-BR" b="1" dirty="0" smtClean="0">
                <a:cs typeface="Times New Roman" panose="02020603050405020304" pitchFamily="18" charset="0"/>
              </a:rPr>
              <a:t>M</a:t>
            </a:r>
            <a:r>
              <a:rPr lang="pt-BR" b="1" dirty="0" smtClean="0"/>
              <a:t>ês 1: 91,1</a:t>
            </a:r>
            <a:r>
              <a:rPr lang="pt-BR" b="1" dirty="0"/>
              <a:t>%, mês 2, 3 e </a:t>
            </a:r>
            <a:r>
              <a:rPr lang="pt-BR" b="1" dirty="0" smtClean="0"/>
              <a:t>4: </a:t>
            </a:r>
            <a:r>
              <a:rPr lang="pt-BR" b="1" dirty="0"/>
              <a:t>75,9</a:t>
            </a:r>
            <a:r>
              <a:rPr lang="pt-BR" b="1" dirty="0" smtClean="0"/>
              <a:t>%.</a:t>
            </a:r>
            <a:endParaRPr lang="pt-BR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23122106"/>
              </p:ext>
            </p:extLst>
          </p:nvPr>
        </p:nvGraphicFramePr>
        <p:xfrm>
          <a:off x="2299063" y="3052293"/>
          <a:ext cx="7471954" cy="334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3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47792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 smtClean="0">
                <a:cs typeface="Times New Roman" panose="02020603050405020304" pitchFamily="18" charset="0"/>
              </a:rPr>
              <a:t>Objetivo </a:t>
            </a:r>
            <a:r>
              <a:rPr lang="pt-BR" dirty="0">
                <a:cs typeface="Times New Roman" panose="02020603050405020304" pitchFamily="18" charset="0"/>
              </a:rPr>
              <a:t>2 e meta 4 </a:t>
            </a:r>
            <a:r>
              <a:rPr lang="pt-BR" dirty="0" smtClean="0">
                <a:cs typeface="Times New Roman" panose="02020603050405020304" pitchFamily="18" charset="0"/>
              </a:rPr>
              <a:t>a </a:t>
            </a:r>
            <a:r>
              <a:rPr lang="pt-BR" dirty="0">
                <a:cs typeface="Times New Roman" panose="02020603050405020304" pitchFamily="18" charset="0"/>
              </a:rPr>
              <a:t>proporção de </a:t>
            </a:r>
            <a:r>
              <a:rPr lang="pt-BR" dirty="0" smtClean="0">
                <a:cs typeface="Times New Roman" panose="02020603050405020304" pitchFamily="18" charset="0"/>
              </a:rPr>
              <a:t>diabéticos que conseguem todos os medicamentos da lista </a:t>
            </a:r>
            <a:r>
              <a:rPr lang="pt-BR" dirty="0" err="1" smtClean="0">
                <a:cs typeface="Times New Roman" panose="02020603050405020304" pitchFamily="18" charset="0"/>
              </a:rPr>
              <a:t>HiperDia</a:t>
            </a:r>
            <a:r>
              <a:rPr lang="pt-BR" dirty="0" smtClean="0">
                <a:cs typeface="Times New Roman" panose="02020603050405020304" pitchFamily="18" charset="0"/>
              </a:rPr>
              <a:t> ou Farmácia Popular. </a:t>
            </a:r>
            <a:r>
              <a:rPr lang="pt-BR" b="1" dirty="0" smtClean="0">
                <a:cs typeface="Times New Roman" panose="02020603050405020304" pitchFamily="18" charset="0"/>
              </a:rPr>
              <a:t>Mês 1: 75%; mês 2: 87,2%; mês 3: 94,9%; mês 4: 100%.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45803881"/>
              </p:ext>
            </p:extLst>
          </p:nvPr>
        </p:nvGraphicFramePr>
        <p:xfrm>
          <a:off x="2063931" y="3095897"/>
          <a:ext cx="7837716" cy="330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8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746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81842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>
                <a:cs typeface="Times New Roman" panose="02020603050405020304" pitchFamily="18" charset="0"/>
              </a:rPr>
              <a:t>O objetivo 4 meta 8 que fala em manter ficha de acompanhamento atualizada de 100% dos  hipertensos e/ou diabéticos acompanhados na </a:t>
            </a:r>
            <a:r>
              <a:rPr lang="pt-BR" dirty="0" smtClean="0">
                <a:cs typeface="Times New Roman" panose="02020603050405020304" pitchFamily="18" charset="0"/>
              </a:rPr>
              <a:t>UBS. </a:t>
            </a:r>
            <a:r>
              <a:rPr lang="pt-BR" b="1" dirty="0" smtClean="0">
                <a:cs typeface="Times New Roman" panose="02020603050405020304" pitchFamily="18" charset="0"/>
              </a:rPr>
              <a:t>Mês 1: 85,6%; mês 2: 98,1%; mês 3 e 4: 100%.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25184345"/>
              </p:ext>
            </p:extLst>
          </p:nvPr>
        </p:nvGraphicFramePr>
        <p:xfrm>
          <a:off x="1946366" y="2991394"/>
          <a:ext cx="8151222" cy="348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6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>
                <a:cs typeface="Times New Roman" panose="02020603050405020304" pitchFamily="18" charset="0"/>
              </a:rPr>
              <a:t>O objetivo 4 meta 8 que fala em manter ficha de acompanhamento atualizada de 100% dos  hipertensos e/ou diabéticos acompanhados na UBS</a:t>
            </a:r>
            <a:r>
              <a:rPr lang="pt-BR" dirty="0" smtClean="0">
                <a:cs typeface="Times New Roman" panose="02020603050405020304" pitchFamily="18" charset="0"/>
              </a:rPr>
              <a:t>. </a:t>
            </a:r>
            <a:r>
              <a:rPr lang="pt-BR" b="1" dirty="0" smtClean="0">
                <a:cs typeface="Times New Roman" panose="02020603050405020304" pitchFamily="18" charset="0"/>
              </a:rPr>
              <a:t>Mês 1: 95%; mês 2, 3 e 4: 100%.</a:t>
            </a:r>
            <a:endParaRPr lang="pt-BR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58174996"/>
              </p:ext>
            </p:extLst>
          </p:nvPr>
        </p:nvGraphicFramePr>
        <p:xfrm>
          <a:off x="1985554" y="3052293"/>
          <a:ext cx="8268789" cy="334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1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 smtClean="0">
                <a:cs typeface="Times New Roman" panose="02020603050405020304" pitchFamily="18" charset="0"/>
              </a:rPr>
              <a:t>Diabéticos </a:t>
            </a:r>
            <a:r>
              <a:rPr lang="pt-BR" dirty="0">
                <a:cs typeface="Times New Roman" panose="02020603050405020304" pitchFamily="18" charset="0"/>
              </a:rPr>
              <a:t>com glicemia </a:t>
            </a:r>
            <a:r>
              <a:rPr lang="pt-BR" dirty="0" smtClean="0">
                <a:cs typeface="Times New Roman" panose="02020603050405020304" pitchFamily="18" charset="0"/>
              </a:rPr>
              <a:t>compensada. </a:t>
            </a:r>
            <a:r>
              <a:rPr lang="pt-BR" b="1" dirty="0" smtClean="0">
                <a:cs typeface="Times New Roman" panose="02020603050405020304" pitchFamily="18" charset="0"/>
              </a:rPr>
              <a:t>Mês1</a:t>
            </a:r>
            <a:r>
              <a:rPr lang="pt-BR" b="1" dirty="0">
                <a:cs typeface="Times New Roman" panose="02020603050405020304" pitchFamily="18" charset="0"/>
              </a:rPr>
              <a:t>: 70%; mês 2: 46,2%; mês 3: 56,4%; mês 4: 35,9</a:t>
            </a:r>
            <a:r>
              <a:rPr lang="pt-BR" b="1" dirty="0" smtClean="0">
                <a:cs typeface="Times New Roman" panose="02020603050405020304" pitchFamily="18" charset="0"/>
              </a:rPr>
              <a:t>%.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1509218"/>
              </p:ext>
            </p:extLst>
          </p:nvPr>
        </p:nvGraphicFramePr>
        <p:xfrm>
          <a:off x="2220686" y="2821945"/>
          <a:ext cx="7824651" cy="353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70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Resultados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0789"/>
            <a:ext cx="10515600" cy="476617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 smtClean="0">
                <a:cs typeface="Times New Roman" panose="02020603050405020304" pitchFamily="18" charset="0"/>
              </a:rPr>
              <a:t>Hipertensos </a:t>
            </a:r>
            <a:r>
              <a:rPr lang="pt-BR" dirty="0">
                <a:cs typeface="Times New Roman" panose="02020603050405020304" pitchFamily="18" charset="0"/>
              </a:rPr>
              <a:t>com a pressão arterial </a:t>
            </a:r>
            <a:r>
              <a:rPr lang="pt-BR" dirty="0" smtClean="0">
                <a:cs typeface="Times New Roman" panose="02020603050405020304" pitchFamily="18" charset="0"/>
              </a:rPr>
              <a:t>compensada. </a:t>
            </a:r>
            <a:r>
              <a:rPr lang="pt-BR" b="1" dirty="0" smtClean="0">
                <a:cs typeface="Times New Roman" panose="02020603050405020304" pitchFamily="18" charset="0"/>
              </a:rPr>
              <a:t>Mês 1: </a:t>
            </a:r>
            <a:r>
              <a:rPr lang="pt-BR" b="1" dirty="0">
                <a:cs typeface="Times New Roman" panose="02020603050405020304" pitchFamily="18" charset="0"/>
              </a:rPr>
              <a:t>67,8%; mês </a:t>
            </a:r>
            <a:r>
              <a:rPr lang="pt-BR" b="1" dirty="0" smtClean="0">
                <a:cs typeface="Times New Roman" panose="02020603050405020304" pitchFamily="18" charset="0"/>
              </a:rPr>
              <a:t>2: </a:t>
            </a:r>
            <a:r>
              <a:rPr lang="pt-BR" b="1" dirty="0">
                <a:cs typeface="Times New Roman" panose="02020603050405020304" pitchFamily="18" charset="0"/>
              </a:rPr>
              <a:t>51,9%; mês </a:t>
            </a:r>
            <a:r>
              <a:rPr lang="pt-BR" b="1" dirty="0" smtClean="0">
                <a:cs typeface="Times New Roman" panose="02020603050405020304" pitchFamily="18" charset="0"/>
              </a:rPr>
              <a:t>3: </a:t>
            </a:r>
            <a:r>
              <a:rPr lang="pt-BR" b="1" dirty="0">
                <a:cs typeface="Times New Roman" panose="02020603050405020304" pitchFamily="18" charset="0"/>
              </a:rPr>
              <a:t>57,4</a:t>
            </a:r>
            <a:r>
              <a:rPr lang="pt-BR" b="1" dirty="0" smtClean="0">
                <a:cs typeface="Times New Roman" panose="02020603050405020304" pitchFamily="18" charset="0"/>
              </a:rPr>
              <a:t>%; </a:t>
            </a:r>
            <a:r>
              <a:rPr lang="pt-BR" b="1" dirty="0">
                <a:cs typeface="Times New Roman" panose="02020603050405020304" pitchFamily="18" charset="0"/>
              </a:rPr>
              <a:t>mês </a:t>
            </a:r>
            <a:r>
              <a:rPr lang="pt-BR" b="1" dirty="0" smtClean="0">
                <a:cs typeface="Times New Roman" panose="02020603050405020304" pitchFamily="18" charset="0"/>
              </a:rPr>
              <a:t>4: </a:t>
            </a:r>
            <a:r>
              <a:rPr lang="pt-BR" b="1" dirty="0">
                <a:cs typeface="Times New Roman" panose="02020603050405020304" pitchFamily="18" charset="0"/>
              </a:rPr>
              <a:t>65,7</a:t>
            </a:r>
            <a:r>
              <a:rPr lang="pt-BR" b="1" dirty="0" smtClean="0">
                <a:cs typeface="Times New Roman" panose="02020603050405020304" pitchFamily="18" charset="0"/>
              </a:rPr>
              <a:t>%.</a:t>
            </a:r>
          </a:p>
          <a:p>
            <a:pPr marL="0" indent="0" algn="just">
              <a:buNone/>
            </a:pPr>
            <a:endParaRPr lang="pt-BR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87487451"/>
              </p:ext>
            </p:extLst>
          </p:nvPr>
        </p:nvGraphicFramePr>
        <p:xfrm>
          <a:off x="2129246" y="2639250"/>
          <a:ext cx="7563394" cy="376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658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  <a:cs typeface="Times New Roman" panose="02020603050405020304" pitchFamily="18" charset="0"/>
              </a:rPr>
              <a:t>Discussão </a:t>
            </a:r>
            <a:endParaRPr lang="pt-BR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51990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Incorporação à rotina de serviço;</a:t>
            </a:r>
          </a:p>
          <a:p>
            <a:pPr algn="just">
              <a:lnSpc>
                <a:spcPct val="10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Aumento da </a:t>
            </a:r>
            <a:r>
              <a:rPr lang="pt-BR" dirty="0">
                <a:cs typeface="Times New Roman" panose="02020603050405020304" pitchFamily="18" charset="0"/>
              </a:rPr>
              <a:t>cobertura do programa </a:t>
            </a:r>
            <a:r>
              <a:rPr lang="pt-BR" dirty="0" err="1" smtClean="0">
                <a:cs typeface="Times New Roman" panose="02020603050405020304" pitchFamily="18" charset="0"/>
              </a:rPr>
              <a:t>HiperDia</a:t>
            </a:r>
            <a:r>
              <a:rPr lang="pt-BR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Aumento de pacientes por rastreamento;</a:t>
            </a:r>
          </a:p>
          <a:p>
            <a:pPr algn="just">
              <a:lnSpc>
                <a:spcPct val="10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Gestão participativa;</a:t>
            </a:r>
          </a:p>
          <a:p>
            <a:pPr algn="just">
              <a:lnSpc>
                <a:spcPct val="10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Melhoria dos registros e alimentação dos sistemas de informação;</a:t>
            </a:r>
          </a:p>
          <a:p>
            <a:pPr algn="just">
              <a:lnSpc>
                <a:spcPct val="10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Viabilização de um prédio na zona rural!</a:t>
            </a:r>
          </a:p>
          <a:p>
            <a:pPr algn="just">
              <a:lnSpc>
                <a:spcPct val="100000"/>
              </a:lnSpc>
              <a:buNone/>
            </a:pPr>
            <a:endParaRPr lang="pt-BR" sz="3600" dirty="0"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35" y="4362994"/>
            <a:ext cx="2129247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28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cs typeface="Times New Roman" panose="02020603050405020304" pitchFamily="18" charset="0"/>
              </a:rPr>
              <a:t>Análise Situacional/Estrutura</a:t>
            </a:r>
            <a:br>
              <a:rPr lang="pt-BR" sz="3200" b="1" dirty="0" smtClean="0">
                <a:cs typeface="Times New Roman" panose="02020603050405020304" pitchFamily="18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72153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pt-BR" sz="3000" dirty="0" smtClean="0">
                <a:cs typeface="Times New Roman" panose="02020603050405020304" pitchFamily="18" charset="0"/>
              </a:rPr>
              <a:t>UBS e Secretaria Municipal de Saúde no mesmo prédio;</a:t>
            </a:r>
          </a:p>
          <a:p>
            <a:pPr algn="just">
              <a:lnSpc>
                <a:spcPct val="160000"/>
              </a:lnSpc>
            </a:pPr>
            <a:r>
              <a:rPr lang="pt-BR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Sala do Enfermeiro</a:t>
            </a:r>
            <a:r>
              <a:rPr lang="pt-BR" sz="3000" dirty="0" smtClean="0">
                <a:cs typeface="Times New Roman" panose="02020603050405020304" pitchFamily="18" charset="0"/>
              </a:rPr>
              <a:t>:  </a:t>
            </a:r>
            <a:r>
              <a:rPr lang="pt-B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Exceção</a:t>
            </a:r>
            <a:r>
              <a:rPr lang="pt-BR" sz="3000" dirty="0" smtClean="0">
                <a:cs typeface="Times New Roman" panose="02020603050405020304" pitchFamily="18" charset="0"/>
              </a:rPr>
              <a:t>: Aparelho de Sonar. </a:t>
            </a:r>
            <a:r>
              <a:rPr lang="pt-B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Carência</a:t>
            </a:r>
            <a:r>
              <a:rPr lang="pt-BR" sz="3000" dirty="0" smtClean="0">
                <a:cs typeface="Times New Roman" panose="02020603050405020304" pitchFamily="18" charset="0"/>
              </a:rPr>
              <a:t>: transporte.</a:t>
            </a:r>
          </a:p>
          <a:p>
            <a:pPr algn="just">
              <a:lnSpc>
                <a:spcPct val="160000"/>
              </a:lnSpc>
            </a:pPr>
            <a:r>
              <a:rPr lang="pt-BR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Ambiência</a:t>
            </a:r>
            <a:r>
              <a:rPr lang="pt-BR" sz="3000" dirty="0" smtClean="0">
                <a:cs typeface="Times New Roman" panose="02020603050405020304" pitchFamily="18" charset="0"/>
              </a:rPr>
              <a:t>: INADEQUADA! </a:t>
            </a:r>
          </a:p>
          <a:p>
            <a:pPr algn="just">
              <a:lnSpc>
                <a:spcPct val="160000"/>
              </a:lnSpc>
            </a:pPr>
            <a:r>
              <a:rPr lang="pt-BR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Ventilação e Iluminação</a:t>
            </a:r>
            <a:r>
              <a:rPr lang="pt-BR" sz="3000" dirty="0" smtClean="0">
                <a:cs typeface="Times New Roman" panose="02020603050405020304" pitchFamily="18" charset="0"/>
              </a:rPr>
              <a:t>: ADEQUADA. </a:t>
            </a:r>
          </a:p>
          <a:p>
            <a:pPr algn="just">
              <a:lnSpc>
                <a:spcPct val="160000"/>
              </a:lnSpc>
            </a:pPr>
            <a:r>
              <a:rPr lang="pt-BR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Pisos, paredes e portas</a:t>
            </a:r>
            <a:r>
              <a:rPr lang="pt-BR" sz="3000" dirty="0" smtClean="0">
                <a:cs typeface="Times New Roman" panose="02020603050405020304" pitchFamily="18" charset="0"/>
              </a:rPr>
              <a:t>: INADEQUADOS.</a:t>
            </a:r>
          </a:p>
          <a:p>
            <a:pPr algn="just">
              <a:lnSpc>
                <a:spcPct val="160000"/>
              </a:lnSpc>
            </a:pPr>
            <a:r>
              <a:rPr lang="pt-BR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Carência</a:t>
            </a:r>
            <a:r>
              <a:rPr lang="pt-BR" sz="3000" dirty="0" smtClean="0">
                <a:cs typeface="Times New Roman" panose="02020603050405020304" pitchFamily="18" charset="0"/>
              </a:rPr>
              <a:t>: </a:t>
            </a:r>
            <a:r>
              <a:rPr lang="pt-BR" sz="3000" dirty="0">
                <a:cs typeface="Times New Roman" panose="02020603050405020304" pitchFamily="18" charset="0"/>
              </a:rPr>
              <a:t>sala de abrigo de resíduos, administração e gerência, almoxarifado, depósito de lixo, </a:t>
            </a:r>
            <a:r>
              <a:rPr lang="pt-BR" sz="3000" dirty="0" err="1">
                <a:cs typeface="Times New Roman" panose="02020603050405020304" pitchFamily="18" charset="0"/>
              </a:rPr>
              <a:t>escovário</a:t>
            </a:r>
            <a:r>
              <a:rPr lang="pt-BR" sz="3000" dirty="0">
                <a:cs typeface="Times New Roman" panose="02020603050405020304" pitchFamily="18" charset="0"/>
              </a:rPr>
              <a:t>, sala de espera, sala de reuniões e educação em saúde, sala de utilidades e sala para ACS.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Reflexão crítica sobre seu processo pessoal de aprendizagem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255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Especialização “à distância”;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Capacidade </a:t>
            </a:r>
            <a:r>
              <a:rPr lang="pt-BR" dirty="0"/>
              <a:t>de trazer para a realidade aquilo que está proposto em um programa de </a:t>
            </a:r>
            <a:r>
              <a:rPr lang="pt-BR" dirty="0" smtClean="0"/>
              <a:t>computador;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Crescimento profissional e pessoal;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Engajamento para mudar vidas.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3801291"/>
            <a:ext cx="3357154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33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117567"/>
            <a:ext cx="4937760" cy="6596742"/>
          </a:xfrm>
        </p:spPr>
      </p:pic>
    </p:spTree>
    <p:extLst>
      <p:ext uri="{BB962C8B-B14F-4D97-AF65-F5344CB8AC3E}">
        <p14:creationId xmlns:p14="http://schemas.microsoft.com/office/powerpoint/2010/main" val="2416129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00"/>
            <a:ext cx="12191999" cy="682839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</a:p>
          <a:p>
            <a:pPr marL="0" indent="0">
              <a:buNone/>
            </a:pPr>
            <a:endParaRPr lang="pt-B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1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Análise Situacional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3852"/>
            <a:ext cx="10515600" cy="50030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b="1" dirty="0" smtClean="0">
                <a:cs typeface="Times New Roman" panose="02020603050405020304" pitchFamily="18" charset="0"/>
              </a:rPr>
              <a:t>PRIORIDADE E POSSIBILIDADES DE ENFRENTAMENTO</a:t>
            </a:r>
          </a:p>
          <a:p>
            <a:pPr algn="just">
              <a:lnSpc>
                <a:spcPct val="15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Extinção de Barreiras Arquitetônicas;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Aquisição de insumos básicos (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PRIORIDADE</a:t>
            </a:r>
            <a:r>
              <a:rPr lang="pt-BR" dirty="0" smtClean="0"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Transporte adequado aos profissionais;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 panose="02020603050405020304" pitchFamily="18" charset="0"/>
              </a:rPr>
              <a:t>Organização da UBS;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59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Análise Situacional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5093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PROGRAMAS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Saúde da Criança: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t-BR" dirty="0" smtClean="0">
                <a:cs typeface="Times New Roman" panose="02020603050405020304" pitchFamily="18" charset="0"/>
              </a:rPr>
              <a:t>acolhimento realizado pelo profissional Enfermeiro; </a:t>
            </a: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Puericultura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t-BR" dirty="0" smtClean="0">
                <a:cs typeface="Times New Roman" panose="02020603050405020304" pitchFamily="18" charset="0"/>
              </a:rPr>
              <a:t>(</a:t>
            </a:r>
            <a:r>
              <a:rPr lang="pt-BR" dirty="0">
                <a:cs typeface="Times New Roman" panose="02020603050405020304" pitchFamily="18" charset="0"/>
              </a:rPr>
              <a:t>desenvolvimento e crescimento da criança, imunização, consultas de rotina</a:t>
            </a:r>
            <a:r>
              <a:rPr lang="pt-BR" dirty="0" smtClean="0">
                <a:cs typeface="Times New Roman" panose="02020603050405020304" pitchFamily="18" charset="0"/>
              </a:rPr>
              <a:t>, educação em saúde). </a:t>
            </a:r>
            <a:r>
              <a:rPr lang="pt-BR" b="1" dirty="0" smtClean="0">
                <a:cs typeface="Times New Roman" panose="02020603050405020304" pitchFamily="18" charset="0"/>
              </a:rPr>
              <a:t>Odontólogo</a:t>
            </a:r>
            <a:r>
              <a:rPr lang="pt-BR" dirty="0" smtClean="0">
                <a:cs typeface="Times New Roman" panose="02020603050405020304" pitchFamily="18" charset="0"/>
              </a:rPr>
              <a:t>: avaliação </a:t>
            </a:r>
            <a:r>
              <a:rPr lang="pt-BR" dirty="0">
                <a:cs typeface="Times New Roman" panose="02020603050405020304" pitchFamily="18" charset="0"/>
              </a:rPr>
              <a:t>da saúde bucal da </a:t>
            </a:r>
            <a:r>
              <a:rPr lang="pt-BR" dirty="0" smtClean="0">
                <a:cs typeface="Times New Roman" panose="02020603050405020304" pitchFamily="18" charset="0"/>
              </a:rPr>
              <a:t>criança. </a:t>
            </a:r>
            <a:r>
              <a:rPr lang="pt-BR" b="1" dirty="0" smtClean="0">
                <a:cs typeface="Times New Roman" panose="02020603050405020304" pitchFamily="18" charset="0"/>
              </a:rPr>
              <a:t>Médico</a:t>
            </a:r>
            <a:r>
              <a:rPr lang="pt-BR" dirty="0" smtClean="0">
                <a:cs typeface="Times New Roman" panose="02020603050405020304" pitchFamily="18" charset="0"/>
              </a:rPr>
              <a:t>: quando a criança </a:t>
            </a:r>
            <a:r>
              <a:rPr lang="pt-BR" dirty="0">
                <a:cs typeface="Times New Roman" panose="02020603050405020304" pitchFamily="18" charset="0"/>
              </a:rPr>
              <a:t>apresenta-se </a:t>
            </a:r>
            <a:r>
              <a:rPr lang="pt-BR" dirty="0" smtClean="0">
                <a:cs typeface="Times New Roman" panose="02020603050405020304" pitchFamily="18" charset="0"/>
              </a:rPr>
              <a:t>doente. </a:t>
            </a: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Carência</a:t>
            </a:r>
            <a:r>
              <a:rPr lang="pt-BR" dirty="0" smtClean="0">
                <a:cs typeface="Times New Roman" panose="02020603050405020304" pitchFamily="18" charset="0"/>
              </a:rPr>
              <a:t>: Equipe Multidisciplinar! </a:t>
            </a:r>
            <a:r>
              <a:rPr lang="pt-BR" b="1" dirty="0" smtClean="0">
                <a:cs typeface="Times New Roman" panose="02020603050405020304" pitchFamily="18" charset="0"/>
              </a:rPr>
              <a:t>UBS</a:t>
            </a:r>
            <a:r>
              <a:rPr lang="pt-BR" dirty="0" smtClean="0">
                <a:cs typeface="Times New Roman" panose="02020603050405020304" pitchFamily="18" charset="0"/>
              </a:rPr>
              <a:t>: teste do pezinho, vacinação.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Análise Situacional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0790"/>
            <a:ext cx="10515600" cy="508016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Saúde da Mulher</a:t>
            </a:r>
            <a:r>
              <a:rPr lang="pt-BR" dirty="0" smtClean="0">
                <a:cs typeface="Times New Roman" panose="02020603050405020304" pitchFamily="18" charset="0"/>
              </a:rPr>
              <a:t>: </a:t>
            </a:r>
            <a:r>
              <a:rPr lang="pt-BR" b="1" dirty="0" smtClean="0">
                <a:cs typeface="Times New Roman" panose="02020603050405020304" pitchFamily="18" charset="0"/>
              </a:rPr>
              <a:t>SISPRENATAL</a:t>
            </a:r>
            <a:r>
              <a:rPr lang="pt-BR" dirty="0" smtClean="0">
                <a:cs typeface="Times New Roman" panose="02020603050405020304" pitchFamily="18" charset="0"/>
              </a:rPr>
              <a:t>! </a:t>
            </a: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Carência</a:t>
            </a:r>
            <a:r>
              <a:rPr lang="pt-BR" dirty="0" smtClean="0">
                <a:cs typeface="Times New Roman" panose="02020603050405020304" pitchFamily="18" charset="0"/>
              </a:rPr>
              <a:t>: Descentralização das atividades do Enfermeiro; profissionais para compor a equipe multidisciplinar (assistente social, psicólogo, educador físico, nutricionista). </a:t>
            </a:r>
            <a:r>
              <a:rPr lang="pt-BR" b="1" dirty="0" smtClean="0">
                <a:cs typeface="Times New Roman" panose="02020603050405020304" pitchFamily="18" charset="0"/>
              </a:rPr>
              <a:t>SISCOLO</a:t>
            </a:r>
            <a:r>
              <a:rPr lang="pt-BR" dirty="0" smtClean="0">
                <a:cs typeface="Times New Roman" panose="02020603050405020304" pitchFamily="18" charset="0"/>
              </a:rPr>
              <a:t>! Cobertura baixa e coleta satisfatória. </a:t>
            </a: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Carência</a:t>
            </a:r>
            <a:r>
              <a:rPr lang="pt-BR" dirty="0" smtClean="0">
                <a:cs typeface="Times New Roman" panose="02020603050405020304" pitchFamily="18" charset="0"/>
              </a:rPr>
              <a:t>: informação e sensibilização. </a:t>
            </a:r>
          </a:p>
          <a:p>
            <a:pPr algn="just">
              <a:lnSpc>
                <a:spcPct val="150000"/>
              </a:lnSpc>
              <a:buNone/>
            </a:pPr>
            <a:endParaRPr lang="pt-BR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Saúde do Adulto e Idoso</a:t>
            </a:r>
            <a:r>
              <a:rPr lang="pt-BR" b="1" dirty="0" smtClean="0">
                <a:cs typeface="Times New Roman" panose="02020603050405020304" pitchFamily="18" charset="0"/>
              </a:rPr>
              <a:t>: </a:t>
            </a:r>
            <a:r>
              <a:rPr lang="pt-BR" b="1" dirty="0" err="1" smtClean="0">
                <a:cs typeface="Times New Roman" panose="02020603050405020304" pitchFamily="18" charset="0"/>
              </a:rPr>
              <a:t>HiperDia</a:t>
            </a:r>
            <a:r>
              <a:rPr lang="pt-BR" dirty="0" smtClean="0">
                <a:cs typeface="Times New Roman" panose="02020603050405020304" pitchFamily="18" charset="0"/>
              </a:rPr>
              <a:t>! </a:t>
            </a:r>
            <a:r>
              <a:rPr lang="pt-B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Carência</a:t>
            </a:r>
            <a:r>
              <a:rPr lang="pt-BR" dirty="0" smtClean="0">
                <a:cs typeface="Times New Roman" panose="02020603050405020304" pitchFamily="18" charset="0"/>
              </a:rPr>
              <a:t>: realização de estratificação de risco cardiovascular; equipe multidisciplinar.</a:t>
            </a:r>
            <a:endParaRPr lang="pt-B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2069"/>
            <a:ext cx="10515600" cy="118872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cs typeface="Times New Roman" panose="02020603050405020304" pitchFamily="18" charset="0"/>
              </a:rPr>
              <a:t>Análise Estratégica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 smtClean="0">
                <a:cs typeface="Times New Roman" panose="02020603050405020304" pitchFamily="18" charset="0"/>
              </a:rPr>
              <a:t>(Justificativa) </a:t>
            </a:r>
            <a:endParaRPr lang="pt-BR" sz="3600" b="1" dirty="0"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8591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>
                <a:cs typeface="Times New Roman" panose="02020603050405020304" pitchFamily="18" charset="0"/>
              </a:rPr>
              <a:t>Escolha</a:t>
            </a:r>
            <a:r>
              <a:rPr lang="pt-BR" dirty="0" smtClean="0">
                <a:cs typeface="Times New Roman" panose="02020603050405020304" pitchFamily="18" charset="0"/>
              </a:rPr>
              <a:t>: </a:t>
            </a:r>
            <a:r>
              <a:rPr lang="pt-BR" b="1" dirty="0" smtClean="0">
                <a:cs typeface="Times New Roman" panose="02020603050405020304" pitchFamily="18" charset="0"/>
              </a:rPr>
              <a:t>Hipertensão Arterial Sistêmica e Diabetes Mellitus.</a:t>
            </a:r>
            <a:endParaRPr lang="pt-BR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cs typeface="Times New Roman" panose="02020603050405020304" pitchFamily="18" charset="0"/>
              </a:rPr>
              <a:t>Quantificar </a:t>
            </a:r>
            <a:r>
              <a:rPr lang="pt-BR" dirty="0">
                <a:cs typeface="Times New Roman" panose="02020603050405020304" pitchFamily="18" charset="0"/>
              </a:rPr>
              <a:t>a prevalência de DM </a:t>
            </a:r>
            <a:r>
              <a:rPr lang="pt-BR" dirty="0" smtClean="0">
                <a:cs typeface="Times New Roman" panose="02020603050405020304" pitchFamily="18" charset="0"/>
              </a:rPr>
              <a:t>e HAS, </a:t>
            </a:r>
            <a:r>
              <a:rPr lang="pt-BR" dirty="0">
                <a:cs typeface="Times New Roman" panose="02020603050405020304" pitchFamily="18" charset="0"/>
              </a:rPr>
              <a:t>no presente e no futuro, é importante para permitir uma forma racional de planejamento e alocação de recursos. Assim, torna-se fundamental programar ações com vistas à diminuição de </a:t>
            </a:r>
            <a:r>
              <a:rPr lang="pt-BR" dirty="0" err="1" smtClean="0">
                <a:cs typeface="Times New Roman" panose="02020603050405020304" pitchFamily="18" charset="0"/>
              </a:rPr>
              <a:t>comorbidades</a:t>
            </a:r>
            <a:r>
              <a:rPr lang="pt-BR" dirty="0" smtClean="0">
                <a:cs typeface="Times New Roman" panose="02020603050405020304" pitchFamily="18" charset="0"/>
              </a:rPr>
              <a:t> </a:t>
            </a:r>
            <a:r>
              <a:rPr lang="pt-BR" dirty="0">
                <a:cs typeface="Times New Roman" panose="02020603050405020304" pitchFamily="18" charset="0"/>
              </a:rPr>
              <a:t>e mortes por DM e HAS.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7" y="5512526"/>
            <a:ext cx="5564777" cy="10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Justificativa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45921"/>
            <a:ext cx="10515600" cy="51206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ESF composta por Enfermeiros (Eu e o enfermeiro da ESF) e médico. Deslocamentos para a zona rural. 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Dificuldades</a:t>
            </a:r>
            <a:r>
              <a:rPr lang="pt-BR" dirty="0" smtClean="0">
                <a:cs typeface="Times New Roman" panose="02020603050405020304" pitchFamily="18" charset="0"/>
              </a:rPr>
              <a:t>: difícil acesso, escassez de transportes.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cs typeface="Times New Roman" panose="02020603050405020304" pitchFamily="18" charset="0"/>
              </a:rPr>
              <a:t>Realizado: grupos </a:t>
            </a:r>
            <a:r>
              <a:rPr lang="pt-BR" dirty="0">
                <a:cs typeface="Times New Roman" panose="02020603050405020304" pitchFamily="18" charset="0"/>
              </a:rPr>
              <a:t>de </a:t>
            </a:r>
            <a:r>
              <a:rPr lang="pt-BR" dirty="0" smtClean="0">
                <a:cs typeface="Times New Roman" panose="02020603050405020304" pitchFamily="18" charset="0"/>
              </a:rPr>
              <a:t>risco, atendimento individual e comunitário, </a:t>
            </a:r>
            <a:r>
              <a:rPr lang="pt-BR" dirty="0">
                <a:cs typeface="Times New Roman" panose="02020603050405020304" pitchFamily="18" charset="0"/>
              </a:rPr>
              <a:t>busca ativa dos faltosos, cuidado </a:t>
            </a:r>
            <a:r>
              <a:rPr lang="pt-BR" dirty="0" smtClean="0">
                <a:cs typeface="Times New Roman" panose="02020603050405020304" pitchFamily="18" charset="0"/>
              </a:rPr>
              <a:t>domiciliar, </a:t>
            </a:r>
            <a:r>
              <a:rPr lang="pt-BR" dirty="0">
                <a:cs typeface="Times New Roman" panose="02020603050405020304" pitchFamily="18" charset="0"/>
              </a:rPr>
              <a:t>diagnóstico e </a:t>
            </a:r>
            <a:r>
              <a:rPr lang="pt-BR" dirty="0" smtClean="0">
                <a:cs typeface="Times New Roman" panose="02020603050405020304" pitchFamily="18" charset="0"/>
              </a:rPr>
              <a:t>tratamento, educação </a:t>
            </a:r>
            <a:r>
              <a:rPr lang="pt-BR" dirty="0">
                <a:cs typeface="Times New Roman" panose="02020603050405020304" pitchFamily="18" charset="0"/>
              </a:rPr>
              <a:t>em saúde, consultas </a:t>
            </a:r>
            <a:r>
              <a:rPr lang="pt-BR" dirty="0" smtClean="0">
                <a:cs typeface="Times New Roman" panose="02020603050405020304" pitchFamily="18" charset="0"/>
              </a:rPr>
              <a:t>médicas, </a:t>
            </a:r>
            <a:r>
              <a:rPr lang="pt-BR" dirty="0">
                <a:cs typeface="Times New Roman" panose="02020603050405020304" pitchFamily="18" charset="0"/>
              </a:rPr>
              <a:t>prevenção de aparecimento de </a:t>
            </a:r>
            <a:r>
              <a:rPr lang="pt-BR" dirty="0" smtClean="0">
                <a:cs typeface="Times New Roman" panose="02020603050405020304" pitchFamily="18" charset="0"/>
              </a:rPr>
              <a:t>lesões e </a:t>
            </a:r>
            <a:r>
              <a:rPr lang="pt-BR" dirty="0" err="1" smtClean="0">
                <a:cs typeface="Times New Roman" panose="02020603050405020304" pitchFamily="18" charset="0"/>
              </a:rPr>
              <a:t>comorbidades</a:t>
            </a:r>
            <a:r>
              <a:rPr lang="pt-BR" dirty="0" smtClean="0">
                <a:cs typeface="Times New Roman" panose="02020603050405020304" pitchFamily="18" charset="0"/>
              </a:rPr>
              <a:t>. </a:t>
            </a:r>
            <a:endParaRPr lang="pt-B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91440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Times New Roman" panose="02020603050405020304" pitchFamily="18" charset="0"/>
              </a:rPr>
              <a:t>Objetivos</a:t>
            </a:r>
            <a:endParaRPr lang="pt-BR" sz="3600" b="1" dirty="0"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451" y="1149531"/>
            <a:ext cx="10844349" cy="57084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b="1" dirty="0" smtClean="0">
                <a:cs typeface="Times New Roman" panose="02020603050405020304" pitchFamily="18" charset="0"/>
              </a:rPr>
              <a:t>Objetivo Geral:  </a:t>
            </a:r>
            <a:r>
              <a:rPr lang="pt-BR" sz="3600" dirty="0"/>
              <a:t>Melhorar a atenção aos adultos com 20 anos ou mais portadores de Hipertensão Arterial Sistêmica e Diabetes Mellitus.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600" b="1" dirty="0" smtClean="0">
                <a:cs typeface="Times New Roman" panose="02020603050405020304" pitchFamily="18" charset="0"/>
              </a:rPr>
              <a:t>Objetivos </a:t>
            </a:r>
            <a:r>
              <a:rPr lang="pt-BR" sz="3600" b="1" dirty="0">
                <a:cs typeface="Times New Roman" panose="02020603050405020304" pitchFamily="18" charset="0"/>
              </a:rPr>
              <a:t>específicos:	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600" dirty="0">
                <a:cs typeface="Times New Roman" panose="02020603050405020304" pitchFamily="18" charset="0"/>
              </a:rPr>
              <a:t>Ampliar a cobertura a hipertensos e diabéticos;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600" dirty="0">
                <a:cs typeface="Times New Roman" panose="02020603050405020304" pitchFamily="18" charset="0"/>
              </a:rPr>
              <a:t>Melhorar a adesão do hipertenso e/ou diabético ao programa;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600" dirty="0">
                <a:cs typeface="Times New Roman" panose="02020603050405020304" pitchFamily="18" charset="0"/>
              </a:rPr>
              <a:t>Melhorar a qualidade do atendimento ao paciente hipertenso e/ou diabético realizado na unidade;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600" dirty="0">
                <a:cs typeface="Times New Roman" panose="02020603050405020304" pitchFamily="18" charset="0"/>
              </a:rPr>
              <a:t>Melhorar o registro das informações;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600" dirty="0">
                <a:cs typeface="Times New Roman" panose="02020603050405020304" pitchFamily="18" charset="0"/>
              </a:rPr>
              <a:t>Promover a </a:t>
            </a:r>
            <a:r>
              <a:rPr lang="pt-BR" sz="3600" dirty="0" smtClean="0">
                <a:cs typeface="Times New Roman" panose="02020603050405020304" pitchFamily="18" charset="0"/>
              </a:rPr>
              <a:t>saúde.</a:t>
            </a:r>
            <a:endParaRPr lang="pt-BR" sz="3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1104</Words>
  <Application>Microsoft Office PowerPoint</Application>
  <PresentationFormat>Widescreen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Tema do Office</vt:lpstr>
      <vt:lpstr> </vt:lpstr>
      <vt:lpstr>Análise Situacional</vt:lpstr>
      <vt:lpstr>Análise Situacional/Estrutura </vt:lpstr>
      <vt:lpstr>Análise Situacional</vt:lpstr>
      <vt:lpstr>Análise Situacional</vt:lpstr>
      <vt:lpstr>Análise Situacional</vt:lpstr>
      <vt:lpstr>Análise Estratégica (Justificativa) </vt:lpstr>
      <vt:lpstr>Justificativa </vt:lpstr>
      <vt:lpstr>Objetivos</vt:lpstr>
      <vt:lpstr>Metodologia </vt:lpstr>
      <vt:lpstr>Metodologia </vt:lpstr>
      <vt:lpstr>Relatório da Intervenção</vt:lpstr>
      <vt:lpstr>Relatório da Intervenção</vt:lpstr>
      <vt:lpstr>Relatório da Intervenção</vt:lpstr>
      <vt:lpstr>Relatório da Intervenção</vt:lpstr>
      <vt:lpstr>Avaliação da Intervenção 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 </vt:lpstr>
      <vt:lpstr>Reflexão crítica sobre seu processo pessoal de aprendizagem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UNIVERSIDADE ABERTA DO SUS – UNASUS DEPARTAMENTO DE MEDICINA SOCIAL ESPECIALIZAÇÃO EM SAÚDE DA FAMÍLIA MODALIDADE À DISTÂNCIA TURMA 3</dc:title>
  <dc:creator>Priscila Tôrres</dc:creator>
  <cp:lastModifiedBy>Priscila Tôrres</cp:lastModifiedBy>
  <cp:revision>168</cp:revision>
  <dcterms:created xsi:type="dcterms:W3CDTF">2013-08-24T12:08:30Z</dcterms:created>
  <dcterms:modified xsi:type="dcterms:W3CDTF">2013-09-21T13:40:56Z</dcterms:modified>
</cp:coreProperties>
</file>