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85" r:id="rId4"/>
    <p:sldId id="283" r:id="rId5"/>
    <p:sldId id="258" r:id="rId6"/>
    <p:sldId id="259" r:id="rId7"/>
    <p:sldId id="260" r:id="rId8"/>
    <p:sldId id="261" r:id="rId9"/>
    <p:sldId id="262" r:id="rId10"/>
    <p:sldId id="289" r:id="rId11"/>
    <p:sldId id="290" r:id="rId12"/>
    <p:sldId id="291" r:id="rId13"/>
    <p:sldId id="292" r:id="rId14"/>
    <p:sldId id="293" r:id="rId15"/>
    <p:sldId id="294" r:id="rId16"/>
    <p:sldId id="271" r:id="rId17"/>
    <p:sldId id="270" r:id="rId18"/>
    <p:sldId id="295" r:id="rId19"/>
    <p:sldId id="296" r:id="rId20"/>
    <p:sldId id="297" r:id="rId21"/>
    <p:sldId id="272" r:id="rId22"/>
    <p:sldId id="276" r:id="rId23"/>
    <p:sldId id="277" r:id="rId24"/>
    <p:sldId id="278" r:id="rId25"/>
    <p:sldId id="279" r:id="rId26"/>
    <p:sldId id="298" r:id="rId27"/>
    <p:sldId id="299" r:id="rId28"/>
    <p:sldId id="280" r:id="rId29"/>
    <p:sldId id="300" r:id="rId30"/>
    <p:sldId id="281" r:id="rId31"/>
    <p:sldId id="266" r:id="rId32"/>
    <p:sldId id="287" r:id="rId33"/>
    <p:sldId id="288" r:id="rId34"/>
    <p:sldId id="267" r:id="rId35"/>
    <p:sldId id="282" r:id="rId36"/>
    <p:sldId id="286" r:id="rId37"/>
  </p:sldIdLst>
  <p:sldSz cx="9721850" cy="6858000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EF880"/>
    <a:srgbClr val="AE6EAE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40" d="100"/>
          <a:sy n="40" d="100"/>
        </p:scale>
        <p:origin x="-1230" y="-168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20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139" y="2130427"/>
            <a:ext cx="8263573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8341" y="274640"/>
            <a:ext cx="2187416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86092" y="274640"/>
            <a:ext cx="6400218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7959" y="2906715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6093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1940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4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094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938566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38566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4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0974" y="273052"/>
            <a:ext cx="54347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6094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551" y="4800601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05551" y="5367339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3" y="1600202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86092" y="635635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F996-70F2-4572-B2D3-609407397D4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21632" y="6356352"/>
            <a:ext cx="307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67326" y="635635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9083-D54D-44F0-9739-63422240F6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532" y="1988841"/>
            <a:ext cx="8929523" cy="115212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Garamond" pitchFamily="18" charset="0"/>
              </a:rPr>
              <a:t>Qualificação </a:t>
            </a:r>
            <a:r>
              <a:rPr lang="pt-BR" sz="3200" b="1" dirty="0">
                <a:latin typeface="Garamond" pitchFamily="18" charset="0"/>
              </a:rPr>
              <a:t>da atenção à saúde de crianças de 0 a 72 meses, na UBS Centenário, Caxias do Sul- RS</a:t>
            </a:r>
            <a:r>
              <a:rPr lang="pt-BR" sz="3200" dirty="0">
                <a:latin typeface="Garamond" pitchFamily="18" charset="0"/>
              </a:rPr>
              <a:t/>
            </a:r>
            <a:br>
              <a:rPr lang="pt-BR" sz="3200" dirty="0">
                <a:latin typeface="Garamond" pitchFamily="18" charset="0"/>
              </a:rPr>
            </a:br>
            <a:endParaRPr lang="pt-BR" sz="3200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6766" y="3573018"/>
            <a:ext cx="8508992" cy="25531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sz="2800" b="1" dirty="0" smtClean="0"/>
          </a:p>
          <a:p>
            <a:pPr algn="r">
              <a:buNone/>
            </a:pPr>
            <a:r>
              <a:rPr lang="pt-BR" sz="2800" b="1" dirty="0" smtClean="0">
                <a:latin typeface="Garamond" pitchFamily="18" charset="0"/>
              </a:rPr>
              <a:t>Jéssica do Nascimento Lampert</a:t>
            </a:r>
          </a:p>
          <a:p>
            <a:pPr algn="r"/>
            <a:endParaRPr lang="pt-BR" dirty="0" smtClean="0">
              <a:latin typeface="Garamond" pitchFamily="18" charset="0"/>
            </a:endParaRPr>
          </a:p>
          <a:p>
            <a:pPr algn="r"/>
            <a:endParaRPr lang="pt-BR" dirty="0" smtClean="0">
              <a:latin typeface="Garamond" pitchFamily="18" charset="0"/>
            </a:endParaRPr>
          </a:p>
          <a:p>
            <a:pPr algn="r">
              <a:buNone/>
            </a:pPr>
            <a:r>
              <a:rPr lang="pt-BR" sz="2800" dirty="0" smtClean="0">
                <a:latin typeface="Garamond" pitchFamily="18" charset="0"/>
              </a:rPr>
              <a:t>Orientadora: Tassiane Ferreira Langendorf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72185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C:\Users\usuario\Desktop\bonequinh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6" y="3789040"/>
            <a:ext cx="269062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E6EA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3845" y="116632"/>
            <a:ext cx="3674808" cy="994122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Metodologia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14" y="1340769"/>
            <a:ext cx="9235758" cy="504056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3500" b="1" i="1" dirty="0" smtClean="0">
                <a:latin typeface="Garamond" pitchFamily="18" charset="0"/>
              </a:rPr>
              <a:t>Eixo de Organização e Gestão do Serviço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500" dirty="0" smtClean="0">
                <a:latin typeface="Garamond" pitchFamily="18" charset="0"/>
              </a:rPr>
              <a:t> Cadastro de crianças de 0-72 meses;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500" dirty="0" smtClean="0">
                <a:latin typeface="Garamond" pitchFamily="18" charset="0"/>
              </a:rPr>
              <a:t> Utilização de protocolos;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500" dirty="0" smtClean="0">
                <a:latin typeface="Garamond" pitchFamily="18" charset="0"/>
              </a:rPr>
              <a:t> Realização de busca ativa;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500" dirty="0" smtClean="0">
                <a:latin typeface="Garamond" pitchFamily="18" charset="0"/>
              </a:rPr>
              <a:t> Realização de visita domiciliar para a puérpera 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t-BR" sz="3500" dirty="0" smtClean="0">
                <a:latin typeface="Garamond" pitchFamily="18" charset="0"/>
              </a:rPr>
              <a:t>e o recém-nascido;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500" dirty="0" smtClean="0">
                <a:latin typeface="Garamond" pitchFamily="18" charset="0"/>
              </a:rPr>
              <a:t> Definição das atribuições;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F88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3197" y="116633"/>
            <a:ext cx="3215457" cy="922114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Garamond" pitchFamily="18" charset="0"/>
              </a:rPr>
              <a:t>Metodologia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14" y="1268760"/>
            <a:ext cx="9235758" cy="5184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3400" b="1" i="1" dirty="0" smtClean="0">
                <a:latin typeface="Garamond" pitchFamily="18" charset="0"/>
              </a:rPr>
              <a:t>Eixo de Organização e Gestão do Serviço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400" dirty="0" smtClean="0">
                <a:latin typeface="Garamond" pitchFamily="18" charset="0"/>
              </a:rPr>
              <a:t>Vinculação das imunizações com a puericultura;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400" dirty="0" smtClean="0">
                <a:latin typeface="Garamond" pitchFamily="18" charset="0"/>
              </a:rPr>
              <a:t> Organização dos materiais para realização das ações;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400" dirty="0" smtClean="0">
                <a:latin typeface="Garamond" pitchFamily="18" charset="0"/>
              </a:rPr>
              <a:t> Realização de preenchimento dos formulários e fichas;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400" dirty="0" smtClean="0">
                <a:latin typeface="Garamond" pitchFamily="18" charset="0"/>
              </a:rPr>
              <a:t>Garantir junto ao gestor a realização de triagem auditiva e do pezinho.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0404" y="332656"/>
            <a:ext cx="4210718" cy="864096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Metodologia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93" y="1495327"/>
            <a:ext cx="8749665" cy="4525963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3600" b="1" i="1" dirty="0" smtClean="0">
                <a:latin typeface="Garamond" pitchFamily="18" charset="0"/>
              </a:rPr>
              <a:t>Eixo Avaliação e Monitoramento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600" dirty="0" smtClean="0">
                <a:latin typeface="Garamond" pitchFamily="18" charset="0"/>
              </a:rPr>
              <a:t> Monitoramento e avaliação periódica das metas e ações estabelecidas.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pt-BR" sz="3600" dirty="0" smtClean="0">
              <a:latin typeface="Garamond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3521" y="116632"/>
            <a:ext cx="3751367" cy="850106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Metodologia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14" y="1196752"/>
            <a:ext cx="9235758" cy="54006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b="1" i="1" dirty="0" smtClean="0">
                <a:latin typeface="Garamond" pitchFamily="18" charset="0"/>
              </a:rPr>
              <a:t>Eixo Engajamento Público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dirty="0" smtClean="0">
                <a:latin typeface="Garamond" pitchFamily="18" charset="0"/>
              </a:rPr>
              <a:t> </a:t>
            </a:r>
            <a:r>
              <a:rPr lang="pt-BR" sz="3400" dirty="0" smtClean="0">
                <a:latin typeface="Garamond" pitchFamily="18" charset="0"/>
              </a:rPr>
              <a:t>Esclarecimento à comunidade e aos pais ou responsáveis sobre a atenção à saúde da criança na UBS;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400" dirty="0" smtClean="0">
                <a:latin typeface="Garamond" pitchFamily="18" charset="0"/>
              </a:rPr>
              <a:t> Orientação aos pais ou responsáveis sobre o aleitamento materno, importância da puericultura,curva do crescimento, teste do pezinho, vacinas, suplementação de ferro e avaliação de risco.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3521" y="418655"/>
            <a:ext cx="4516952" cy="922114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Metodologia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14" y="1595934"/>
            <a:ext cx="9235758" cy="4785395"/>
          </a:xfrm>
        </p:spPr>
        <p:txBody>
          <a:bodyPr/>
          <a:lstStyle/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3600" b="1" i="1" dirty="0" smtClean="0">
                <a:latin typeface="Garamond" pitchFamily="18" charset="0"/>
              </a:rPr>
              <a:t>Eixo Qualificação da Prática Clínica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600" dirty="0" smtClean="0">
                <a:latin typeface="Garamond" pitchFamily="18" charset="0"/>
              </a:rPr>
              <a:t> Treinamento de pessoal da recepção para acolhimento e agendamento;</a:t>
            </a:r>
          </a:p>
          <a:p>
            <a:pPr algn="just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BR" sz="3600" dirty="0" smtClean="0">
                <a:latin typeface="Garamond" pitchFamily="18" charset="0"/>
              </a:rPr>
              <a:t> Capacitação dos ACS e equipe de saúde;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Padronizar a equipe;</a:t>
            </a:r>
          </a:p>
          <a:p>
            <a:endParaRPr lang="pt-BR" dirty="0"/>
          </a:p>
        </p:txBody>
      </p:sp>
      <p:pic>
        <p:nvPicPr>
          <p:cNvPr id="4" name="Picture 7" descr="C:\Users\usuario\Desktop\bonequinh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82" y="4509121"/>
            <a:ext cx="269062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0079" y="116632"/>
            <a:ext cx="4516952" cy="850106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Metodologia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92" y="1268763"/>
            <a:ext cx="2767104" cy="648071"/>
          </a:xfrm>
        </p:spPr>
        <p:txBody>
          <a:bodyPr>
            <a:normAutofit/>
          </a:bodyPr>
          <a:lstStyle/>
          <a:p>
            <a:pPr>
              <a:buClr>
                <a:srgbClr val="FF3399"/>
              </a:buClr>
            </a:pPr>
            <a:r>
              <a:rPr lang="pt-BR" sz="3600" b="1" dirty="0" smtClean="0">
                <a:latin typeface="Garamond" pitchFamily="18" charset="0"/>
              </a:rPr>
              <a:t>Logística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2060849"/>
            <a:ext cx="4670069" cy="1200329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Garamond" pitchFamily="18" charset="0"/>
              </a:rPr>
              <a:t>Protocolo ou Manual Técnico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68654" y="4509120"/>
            <a:ext cx="3177718" cy="14773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Garamond" pitchFamily="18" charset="0"/>
              </a:rPr>
              <a:t>Registro Específico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12547" y="3175808"/>
            <a:ext cx="3445133" cy="152349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Garamond" pitchFamily="18" charset="0"/>
              </a:rPr>
              <a:t>Monitoramento Regular</a:t>
            </a:r>
          </a:p>
          <a:p>
            <a:endParaRPr lang="pt-BR" dirty="0"/>
          </a:p>
        </p:txBody>
      </p:sp>
      <p:pic>
        <p:nvPicPr>
          <p:cNvPr id="8" name="Picture 7" descr="C:\Users\usuario\Desktop\bonequinh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0" y="4437112"/>
            <a:ext cx="269062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436" y="1340768"/>
            <a:ext cx="8985999" cy="1728192"/>
          </a:xfrm>
        </p:spPr>
        <p:txBody>
          <a:bodyPr>
            <a:noAutofit/>
          </a:bodyPr>
          <a:lstStyle/>
          <a:p>
            <a:pPr algn="just"/>
            <a:r>
              <a:rPr lang="pt-BR" sz="3400" b="1" dirty="0" smtClean="0">
                <a:latin typeface="Garamond" pitchFamily="18" charset="0"/>
              </a:rPr>
              <a:t>Objetivo:  </a:t>
            </a:r>
            <a:r>
              <a:rPr lang="pt-BR" sz="3400" dirty="0" smtClean="0">
                <a:latin typeface="Garamond" pitchFamily="18" charset="0"/>
              </a:rPr>
              <a:t>Ampliar a cobertura do Programa de Saúde da Criança;</a:t>
            </a:r>
            <a:r>
              <a:rPr lang="pt-BR" sz="3400" b="1" dirty="0" smtClean="0">
                <a:latin typeface="Garamond" pitchFamily="18" charset="0"/>
              </a:rPr>
              <a:t/>
            </a:r>
            <a:br>
              <a:rPr lang="pt-BR" sz="3400" b="1" dirty="0" smtClean="0">
                <a:latin typeface="Garamond" pitchFamily="18" charset="0"/>
              </a:rPr>
            </a:br>
            <a:r>
              <a:rPr lang="pt-BR" sz="3400" b="1" dirty="0" smtClean="0">
                <a:latin typeface="Garamond" pitchFamily="18" charset="0"/>
              </a:rPr>
              <a:t>Meta: </a:t>
            </a:r>
            <a:r>
              <a:rPr lang="pt-BR" sz="3400" dirty="0" smtClean="0">
                <a:latin typeface="Garamond" pitchFamily="18" charset="0"/>
              </a:rPr>
              <a:t>Ampliar a cobertura da atenção à saúde para 80% das crianças entre zero e 72 meses pertencentes à área de abrangência da unidade saúde. </a:t>
            </a:r>
            <a:r>
              <a:rPr lang="pt-BR" sz="3200" b="1" dirty="0" smtClean="0">
                <a:latin typeface="Garamond" pitchFamily="18" charset="0"/>
              </a:rPr>
              <a:t/>
            </a:r>
            <a:br>
              <a:rPr lang="pt-BR" sz="3200" b="1" dirty="0" smtClean="0">
                <a:latin typeface="Garamond" pitchFamily="18" charset="0"/>
              </a:rPr>
            </a:br>
            <a:endParaRPr lang="pt-BR" sz="3200" b="1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533" y="3208975"/>
            <a:ext cx="7632848" cy="360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476549" y="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Garamond" pitchFamily="18" charset="0"/>
              </a:rPr>
              <a:t>Resultados</a:t>
            </a:r>
            <a:endParaRPr lang="pt-BR" sz="4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8" y="260648"/>
            <a:ext cx="9377877" cy="2376264"/>
          </a:xfrm>
        </p:spPr>
        <p:txBody>
          <a:bodyPr>
            <a:noAutofit/>
          </a:bodyPr>
          <a:lstStyle/>
          <a:p>
            <a:pPr algn="l"/>
            <a:r>
              <a:rPr lang="pt-BR" sz="3400" b="1" dirty="0" smtClean="0">
                <a:latin typeface="Garamond" pitchFamily="18" charset="0"/>
              </a:rPr>
              <a:t>Objetivo: </a:t>
            </a:r>
            <a:r>
              <a:rPr lang="pt-BR" sz="3400" dirty="0" smtClean="0">
                <a:latin typeface="Garamond" pitchFamily="18" charset="0"/>
              </a:rPr>
              <a:t>Melhorar a qualidade do atendimento à criança.</a:t>
            </a:r>
            <a:r>
              <a:rPr lang="pt-BR" sz="3400" b="1" dirty="0" smtClean="0">
                <a:latin typeface="Garamond" pitchFamily="18" charset="0"/>
              </a:rPr>
              <a:t/>
            </a:r>
            <a:br>
              <a:rPr lang="pt-BR" sz="3400" b="1" dirty="0" smtClean="0">
                <a:latin typeface="Garamond" pitchFamily="18" charset="0"/>
              </a:rPr>
            </a:br>
            <a:r>
              <a:rPr lang="pt-BR" sz="3400" b="1" dirty="0" smtClean="0">
                <a:latin typeface="Garamond" pitchFamily="18" charset="0"/>
              </a:rPr>
              <a:t>Meta: </a:t>
            </a:r>
            <a:r>
              <a:rPr lang="pt-BR" sz="3400" dirty="0" smtClean="0">
                <a:latin typeface="Garamond" pitchFamily="18" charset="0"/>
              </a:rPr>
              <a:t>Realizar a primeira consulta na  primeira semana de vida para 100% das crianças cadastradas</a:t>
            </a:r>
            <a:r>
              <a:rPr lang="pt-BR" sz="3600" dirty="0" smtClean="0">
                <a:latin typeface="Garamond" pitchFamily="18" charset="0"/>
              </a:rPr>
              <a:t>. 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endParaRPr lang="pt-BR" sz="3600" b="1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549" y="2863237"/>
            <a:ext cx="7365418" cy="37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405" y="274638"/>
            <a:ext cx="9235757" cy="2938338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latin typeface="Garamond" pitchFamily="18" charset="0"/>
              </a:rPr>
              <a:t>Objetivo: </a:t>
            </a:r>
            <a:r>
              <a:rPr lang="pt-BR" sz="4000" dirty="0" smtClean="0">
                <a:latin typeface="Garamond" pitchFamily="18" charset="0"/>
              </a:rPr>
              <a:t>Melhorar a qualidade do atendimento à criança.</a:t>
            </a:r>
            <a:br>
              <a:rPr lang="pt-BR" sz="4000" dirty="0" smtClean="0">
                <a:latin typeface="Garamond" pitchFamily="18" charset="0"/>
              </a:rPr>
            </a:br>
            <a:r>
              <a:rPr lang="pt-BR" sz="4000" b="1" dirty="0" smtClean="0">
                <a:latin typeface="Garamond" pitchFamily="18" charset="0"/>
              </a:rPr>
              <a:t>Meta= Atingida: </a:t>
            </a:r>
            <a:r>
              <a:rPr lang="pt-BR" sz="4000" dirty="0" smtClean="0">
                <a:latin typeface="Garamond" pitchFamily="18" charset="0"/>
              </a:rPr>
              <a:t>Monitorar o crescimento em 100% das crianças.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405" y="3284984"/>
            <a:ext cx="9325421" cy="2841181"/>
          </a:xfrm>
        </p:spPr>
        <p:txBody>
          <a:bodyPr/>
          <a:lstStyle/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Melhorar a qualidade do atendimento à criança.</a:t>
            </a:r>
          </a:p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Meta= Atingida: </a:t>
            </a:r>
            <a:r>
              <a:rPr lang="pt-BR" sz="3600" dirty="0" smtClean="0">
                <a:latin typeface="Garamond" pitchFamily="18" charset="0"/>
              </a:rPr>
              <a:t>Monitorar 100% das crianças com déficit de peso.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2578298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latin typeface="Garamond" pitchFamily="18" charset="0"/>
              </a:rPr>
              <a:t>Objetivo: </a:t>
            </a:r>
            <a:r>
              <a:rPr lang="pt-BR" dirty="0" smtClean="0">
                <a:latin typeface="Garamond" pitchFamily="18" charset="0"/>
              </a:rPr>
              <a:t>Melhorar a qualidade do atendimento à criança. </a:t>
            </a:r>
            <a:br>
              <a:rPr lang="pt-BR" dirty="0" smtClean="0">
                <a:latin typeface="Garamond" pitchFamily="18" charset="0"/>
              </a:rPr>
            </a:br>
            <a:r>
              <a:rPr lang="pt-BR" b="1" dirty="0" smtClean="0">
                <a:latin typeface="Garamond" pitchFamily="18" charset="0"/>
              </a:rPr>
              <a:t>Meta= Atingida: </a:t>
            </a:r>
            <a:r>
              <a:rPr lang="pt-BR" dirty="0" smtClean="0">
                <a:latin typeface="Garamond" pitchFamily="18" charset="0"/>
              </a:rPr>
              <a:t>Monitorar 100% das crianças com excesso de peso. 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453" y="3684163"/>
            <a:ext cx="8784976" cy="284118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Melhorar a qualidade do atendimento à criança. </a:t>
            </a:r>
          </a:p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Meta= Atingida: </a:t>
            </a:r>
            <a:r>
              <a:rPr lang="pt-BR" sz="3600" dirty="0" smtClean="0">
                <a:latin typeface="Garamond" pitchFamily="18" charset="0"/>
              </a:rPr>
              <a:t>Monitorar o desenvolvimento em 100% das crianças. </a:t>
            </a:r>
            <a:endParaRPr lang="pt-BR" sz="3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3" y="-99392"/>
            <a:ext cx="8749665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Garamond" pitchFamily="18" charset="0"/>
              </a:rPr>
              <a:t>Introdução</a:t>
            </a:r>
            <a:endParaRPr lang="pt-BR" sz="40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298" y="1052737"/>
            <a:ext cx="8749665" cy="4824536"/>
          </a:xfrm>
        </p:spPr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A partir da </a:t>
            </a: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análise situacional realizada no serviço, viu-se a necessidade em qualificar a atenção prestada à saúde da criança na ESF Centenário, Caxias do </a:t>
            </a:r>
            <a:r>
              <a:rPr lang="pt-BR" sz="3200" dirty="0" err="1" smtClean="0">
                <a:latin typeface="Andalus" pitchFamily="18" charset="-78"/>
                <a:cs typeface="Andalus" pitchFamily="18" charset="-78"/>
              </a:rPr>
              <a:t>Sul-RS</a:t>
            </a: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pt-BR" sz="3200" dirty="0" smtClean="0">
              <a:latin typeface="Andalus" pitchFamily="18" charset="-78"/>
              <a:cs typeface="Andalus" pitchFamily="18" charset="-78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pt-BR" sz="3200" i="1" dirty="0" smtClean="0">
                <a:latin typeface="Andalus" pitchFamily="18" charset="-78"/>
                <a:cs typeface="Andalus" pitchFamily="18" charset="-78"/>
              </a:rPr>
              <a:t>puericultura </a:t>
            </a: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é uma ação programática do nível primário de atenção orientada pelo Ministério da Saúde, que concentra cinco ações básicas: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pt-BR" sz="3200" dirty="0" smtClean="0"/>
          </a:p>
          <a:p>
            <a:pPr marL="342900" lvl="1" indent="-342900" algn="just">
              <a:buFont typeface="Arial" pitchFamily="34" charset="0"/>
              <a:buChar char="•"/>
            </a:pPr>
            <a:endParaRPr lang="pt-BR" sz="3200" dirty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6EA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421" y="692696"/>
            <a:ext cx="9073008" cy="2866330"/>
          </a:xfrm>
        </p:spPr>
        <p:txBody>
          <a:bodyPr>
            <a:normAutofit/>
          </a:bodyPr>
          <a:lstStyle/>
          <a:p>
            <a:pPr algn="just"/>
            <a:r>
              <a:rPr lang="pt-BR" sz="3900" b="1" dirty="0" smtClean="0">
                <a:latin typeface="Garamond" pitchFamily="18" charset="0"/>
              </a:rPr>
              <a:t>Objetivo: </a:t>
            </a:r>
            <a:r>
              <a:rPr lang="pt-BR" sz="3900" dirty="0" smtClean="0">
                <a:latin typeface="Garamond" pitchFamily="18" charset="0"/>
              </a:rPr>
              <a:t>Melhorar a qualidade do atendimento à criança. </a:t>
            </a:r>
            <a:r>
              <a:rPr lang="pt-BR" sz="3900" b="1" dirty="0" smtClean="0">
                <a:latin typeface="Garamond" pitchFamily="18" charset="0"/>
              </a:rPr>
              <a:t/>
            </a:r>
            <a:br>
              <a:rPr lang="pt-BR" sz="3900" b="1" dirty="0" smtClean="0">
                <a:latin typeface="Garamond" pitchFamily="18" charset="0"/>
              </a:rPr>
            </a:br>
            <a:r>
              <a:rPr lang="pt-BR" sz="3900" b="1" dirty="0" smtClean="0">
                <a:latin typeface="Garamond" pitchFamily="18" charset="0"/>
              </a:rPr>
              <a:t>Meta= Atingida: </a:t>
            </a:r>
            <a:r>
              <a:rPr lang="pt-BR" sz="3900" dirty="0" smtClean="0">
                <a:latin typeface="Garamond" pitchFamily="18" charset="0"/>
              </a:rPr>
              <a:t>Vacinar 100% das crianças de acordo com a idade. </a:t>
            </a:r>
            <a:endParaRPr lang="pt-BR" sz="3900" dirty="0">
              <a:latin typeface="Garamond" pitchFamily="18" charset="0"/>
            </a:endParaRPr>
          </a:p>
        </p:txBody>
      </p:sp>
      <p:pic>
        <p:nvPicPr>
          <p:cNvPr id="4098" name="Picture 2" descr="http://alertasaude.com/wp-content/uploads/2014/02/vacin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045" y="3104504"/>
            <a:ext cx="3420839" cy="342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3" y="432048"/>
            <a:ext cx="8749665" cy="2132856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Melhorar a qualidade do atendimento a criança.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r>
              <a:rPr lang="pt-BR" sz="3600" b="1" dirty="0" smtClean="0">
                <a:latin typeface="Garamond" pitchFamily="18" charset="0"/>
              </a:rPr>
              <a:t>Meta: </a:t>
            </a:r>
            <a:r>
              <a:rPr lang="pt-BR" sz="3600" dirty="0" smtClean="0">
                <a:latin typeface="Garamond" pitchFamily="18" charset="0"/>
              </a:rPr>
              <a:t>Realizar suplementação de ferro em 100% das crianças de 6 a 24 meses. 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endParaRPr lang="pt-BR" sz="36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533" y="2826117"/>
            <a:ext cx="7585995" cy="36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3" y="706686"/>
            <a:ext cx="8749665" cy="142617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Melhorar a qualidade do atendimento a criança.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r>
              <a:rPr lang="pt-BR" sz="3600" b="1" dirty="0" smtClean="0">
                <a:latin typeface="Garamond" pitchFamily="18" charset="0"/>
              </a:rPr>
              <a:t>Meta: </a:t>
            </a:r>
            <a:r>
              <a:rPr lang="pt-BR" sz="3600" dirty="0" smtClean="0">
                <a:latin typeface="Garamond" pitchFamily="18" charset="0"/>
              </a:rPr>
              <a:t>Realizar triagem auditiva em 100% das crianças. 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endParaRPr lang="pt-BR" sz="36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51" y="2700670"/>
            <a:ext cx="7969130" cy="368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3" y="404664"/>
            <a:ext cx="8749665" cy="2016224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Melhorar a qualidade do atendimento a criança.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r>
              <a:rPr lang="pt-BR" sz="3600" b="1" dirty="0" smtClean="0">
                <a:latin typeface="Garamond" pitchFamily="18" charset="0"/>
              </a:rPr>
              <a:t>Meta: </a:t>
            </a:r>
            <a:r>
              <a:rPr lang="pt-BR" sz="3600" dirty="0" smtClean="0">
                <a:latin typeface="Garamond" pitchFamily="18" charset="0"/>
              </a:rPr>
              <a:t>Realizar teste do pezinho em 100% das crianças até 7 dias de vida. 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endParaRPr lang="pt-BR" sz="36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509" y="2776553"/>
            <a:ext cx="7667103" cy="36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413" y="274638"/>
            <a:ext cx="9235757" cy="2434282"/>
          </a:xfrm>
        </p:spPr>
        <p:txBody>
          <a:bodyPr>
            <a:noAutofit/>
          </a:bodyPr>
          <a:lstStyle/>
          <a:p>
            <a:pPr algn="just"/>
            <a:r>
              <a:rPr lang="pt-BR" sz="3400" b="1" dirty="0" smtClean="0">
                <a:latin typeface="Garamond" pitchFamily="18" charset="0"/>
              </a:rPr>
              <a:t>Objetivo: </a:t>
            </a:r>
            <a:r>
              <a:rPr lang="pt-BR" sz="3400" dirty="0" smtClean="0">
                <a:latin typeface="Garamond" pitchFamily="18" charset="0"/>
              </a:rPr>
              <a:t>Melhorar a qualidade do atendimento a criança.</a:t>
            </a:r>
            <a:r>
              <a:rPr lang="pt-BR" sz="3400" b="1" dirty="0" smtClean="0">
                <a:latin typeface="Garamond" pitchFamily="18" charset="0"/>
              </a:rPr>
              <a:t/>
            </a:r>
            <a:br>
              <a:rPr lang="pt-BR" sz="3400" b="1" dirty="0" smtClean="0">
                <a:latin typeface="Garamond" pitchFamily="18" charset="0"/>
              </a:rPr>
            </a:br>
            <a:r>
              <a:rPr lang="pt-BR" sz="3400" b="1" dirty="0" smtClean="0">
                <a:latin typeface="Garamond" pitchFamily="18" charset="0"/>
              </a:rPr>
              <a:t>Meta: </a:t>
            </a:r>
            <a:r>
              <a:rPr lang="pt-BR" sz="3400" dirty="0" smtClean="0">
                <a:latin typeface="Garamond" pitchFamily="18" charset="0"/>
              </a:rPr>
              <a:t>Realizar avaliação da necessidade de atendimento odontológico em 100% das crianças de 6 e 72 meses.</a:t>
            </a:r>
            <a:endParaRPr lang="pt-BR" sz="3400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721" y="3016804"/>
            <a:ext cx="7527636" cy="35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421" y="346646"/>
            <a:ext cx="8911337" cy="1858218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400" b="1" dirty="0" smtClean="0">
                <a:latin typeface="Garamond" pitchFamily="18" charset="0"/>
              </a:rPr>
              <a:t>Objetivo: </a:t>
            </a:r>
            <a:r>
              <a:rPr lang="pt-BR" sz="3400" dirty="0" smtClean="0">
                <a:latin typeface="Garamond" pitchFamily="18" charset="0"/>
              </a:rPr>
              <a:t>Melhorar a qualidade do atendimento a criança. </a:t>
            </a:r>
            <a:br>
              <a:rPr lang="pt-BR" sz="3400" dirty="0" smtClean="0">
                <a:latin typeface="Garamond" pitchFamily="18" charset="0"/>
              </a:rPr>
            </a:br>
            <a:r>
              <a:rPr lang="pt-BR" sz="3400" b="1" dirty="0" smtClean="0">
                <a:latin typeface="Garamond" pitchFamily="18" charset="0"/>
              </a:rPr>
              <a:t>Meta: </a:t>
            </a:r>
            <a:r>
              <a:rPr lang="pt-BR" sz="3400" dirty="0" smtClean="0">
                <a:latin typeface="Garamond" pitchFamily="18" charset="0"/>
              </a:rPr>
              <a:t>Realizar primeira consulta odontológica para 100% das crianças de 6 a 72 meses de idade moradoras da área de abrangência,  cadastradas na unidade de saúde.</a:t>
            </a:r>
            <a:endParaRPr lang="pt-BR" sz="3400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557" y="3083293"/>
            <a:ext cx="6928820" cy="351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437" y="476672"/>
            <a:ext cx="8749665" cy="2304256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Melhorar a adesão ao programa de Saúde da criança. </a:t>
            </a:r>
            <a:br>
              <a:rPr lang="pt-BR" sz="3600" dirty="0" smtClean="0">
                <a:latin typeface="Garamond" pitchFamily="18" charset="0"/>
              </a:rPr>
            </a:br>
            <a:r>
              <a:rPr lang="pt-BR" sz="3600" b="1" dirty="0" smtClean="0">
                <a:latin typeface="Garamond" pitchFamily="18" charset="0"/>
              </a:rPr>
              <a:t>Meta= Atingida: </a:t>
            </a:r>
            <a:r>
              <a:rPr lang="pt-BR" sz="3600" dirty="0" smtClean="0">
                <a:latin typeface="Garamond" pitchFamily="18" charset="0"/>
              </a:rPr>
              <a:t>Fazer busca ativa de 100% das crianças faltosas às consultas. </a:t>
            </a:r>
            <a:endParaRPr lang="pt-BR" sz="3600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437" y="3429000"/>
            <a:ext cx="8767321" cy="269716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Melhorar o registro das informações. </a:t>
            </a:r>
          </a:p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Meta= Atingida: </a:t>
            </a:r>
            <a:r>
              <a:rPr lang="pt-BR" sz="3600" dirty="0" smtClean="0">
                <a:latin typeface="Garamond" pitchFamily="18" charset="0"/>
              </a:rPr>
              <a:t>Manter registro na ficha espelho de saúde da criança/ vacinação de 100% das crianças que consultam no serviço. </a:t>
            </a:r>
            <a:endParaRPr lang="pt-BR" sz="3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F88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911336" cy="2866330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latin typeface="Garamond" pitchFamily="18" charset="0"/>
              </a:rPr>
              <a:t>Objetivo: </a:t>
            </a:r>
            <a:r>
              <a:rPr lang="pt-BR" dirty="0" smtClean="0">
                <a:latin typeface="Garamond" pitchFamily="18" charset="0"/>
              </a:rPr>
              <a:t>Mapear as crianças de risco pertencentes à área de abrangência. </a:t>
            </a:r>
            <a:br>
              <a:rPr lang="pt-BR" dirty="0" smtClean="0">
                <a:latin typeface="Garamond" pitchFamily="18" charset="0"/>
              </a:rPr>
            </a:br>
            <a:r>
              <a:rPr lang="pt-BR" b="1" dirty="0" smtClean="0">
                <a:latin typeface="Garamond" pitchFamily="18" charset="0"/>
              </a:rPr>
              <a:t>Meta: </a:t>
            </a:r>
            <a:r>
              <a:rPr lang="pt-BR" dirty="0" smtClean="0">
                <a:latin typeface="Garamond" pitchFamily="18" charset="0"/>
              </a:rPr>
              <a:t>Realizar avaliação de risco em 100% das crianças cadastradas no programa. 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429" y="3789040"/>
            <a:ext cx="9001000" cy="2520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Promover à saúde das crianças. </a:t>
            </a:r>
          </a:p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Meta= Atingida: </a:t>
            </a:r>
            <a:r>
              <a:rPr lang="pt-BR" sz="3600" dirty="0" smtClean="0">
                <a:latin typeface="Garamond" pitchFamily="18" charset="0"/>
              </a:rPr>
              <a:t>Dar orientações para prevenir acidentes na infância em 100% das consultas de saúde da criança. </a:t>
            </a:r>
            <a:endParaRPr lang="pt-BR" sz="3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413" y="116632"/>
            <a:ext cx="9235757" cy="2304256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Promover a saúde das crianças.</a:t>
            </a:r>
            <a:br>
              <a:rPr lang="pt-BR" sz="3600" dirty="0" smtClean="0">
                <a:latin typeface="Garamond" pitchFamily="18" charset="0"/>
              </a:rPr>
            </a:b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r>
              <a:rPr lang="pt-BR" sz="3600" b="1" dirty="0" smtClean="0">
                <a:latin typeface="Garamond" pitchFamily="18" charset="0"/>
              </a:rPr>
              <a:t>Meta: </a:t>
            </a:r>
            <a:r>
              <a:rPr lang="pt-BR" sz="3600" dirty="0" smtClean="0">
                <a:latin typeface="Garamond" pitchFamily="18" charset="0"/>
              </a:rPr>
              <a:t>Colocar 100% das crianças para mamar durante a primeira consulta. </a:t>
            </a:r>
            <a:endParaRPr lang="pt-BR" sz="3600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01" y="2780928"/>
            <a:ext cx="790287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E6EA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93" y="1268760"/>
            <a:ext cx="8911336" cy="31249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Promover à saúde das crianças. </a:t>
            </a:r>
          </a:p>
          <a:p>
            <a:pPr algn="just">
              <a:buNone/>
            </a:pPr>
            <a:r>
              <a:rPr lang="pt-BR" sz="3600" b="1" dirty="0" smtClean="0">
                <a:latin typeface="Garamond" pitchFamily="18" charset="0"/>
              </a:rPr>
              <a:t>Meta= Atingida:  </a:t>
            </a:r>
            <a:r>
              <a:rPr lang="pt-BR" sz="3600" dirty="0" smtClean="0">
                <a:latin typeface="Garamond" pitchFamily="18" charset="0"/>
              </a:rPr>
              <a:t>Fornecer orientações nutricionais de acordo com a faixa etária para 100% das crianças. </a:t>
            </a:r>
            <a:endParaRPr lang="pt-BR" sz="3600" dirty="0"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069" y="3584152"/>
            <a:ext cx="3312368" cy="30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3845" y="44625"/>
            <a:ext cx="3904484" cy="1084982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Garamond" pitchFamily="18" charset="0"/>
              </a:rPr>
              <a:t>Introdução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56441" y="980728"/>
            <a:ext cx="2756106" cy="2232248"/>
          </a:xfrm>
          <a:prstGeom prst="ellipse">
            <a:avLst/>
          </a:prstGeom>
          <a:ln w="5715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109558" y="1908122"/>
            <a:ext cx="237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Imunizações</a:t>
            </a:r>
            <a:endParaRPr lang="pt-BR" sz="3200" dirty="0"/>
          </a:p>
        </p:txBody>
      </p:sp>
      <p:sp>
        <p:nvSpPr>
          <p:cNvPr id="14" name="Elipse 13"/>
          <p:cNvSpPr/>
          <p:nvPr/>
        </p:nvSpPr>
        <p:spPr>
          <a:xfrm>
            <a:off x="3712548" y="1556792"/>
            <a:ext cx="2602989" cy="216024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865665" y="2350623"/>
            <a:ext cx="229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Prevenção</a:t>
            </a:r>
            <a:endParaRPr lang="pt-BR" sz="3600" dirty="0"/>
          </a:p>
        </p:txBody>
      </p:sp>
      <p:sp>
        <p:nvSpPr>
          <p:cNvPr id="16" name="Elipse 15"/>
          <p:cNvSpPr/>
          <p:nvPr/>
        </p:nvSpPr>
        <p:spPr>
          <a:xfrm>
            <a:off x="6315537" y="980729"/>
            <a:ext cx="2909223" cy="2520280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468653" y="1530659"/>
            <a:ext cx="26795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Garamond" pitchFamily="18" charset="0"/>
              </a:rPr>
              <a:t>Promoção do aleitamento materno</a:t>
            </a:r>
          </a:p>
          <a:p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1339234" y="3212976"/>
            <a:ext cx="3521691" cy="2996952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722026" y="3501009"/>
            <a:ext cx="29092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Garamond" pitchFamily="18" charset="0"/>
              </a:rPr>
              <a:t>Controle das doenças diarreicas agudas e das infecções respiratórias agudas</a:t>
            </a:r>
          </a:p>
          <a:p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4937484" y="3356992"/>
            <a:ext cx="3521691" cy="288032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014042" y="4149081"/>
            <a:ext cx="3406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Garamond" pitchFamily="18" charset="0"/>
              </a:rPr>
              <a:t>Acompanhamento do crescimento e desenvolvimento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421" y="332656"/>
            <a:ext cx="8998893" cy="2448272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Garamond" pitchFamily="18" charset="0"/>
              </a:rPr>
              <a:t>Objetivo: </a:t>
            </a:r>
            <a:r>
              <a:rPr lang="pt-BR" sz="3600" dirty="0" smtClean="0">
                <a:latin typeface="Garamond" pitchFamily="18" charset="0"/>
              </a:rPr>
              <a:t>Promoção a saúde das crianças</a:t>
            </a:r>
            <a:r>
              <a:rPr lang="pt-BR" sz="3600" b="1" dirty="0" smtClean="0">
                <a:latin typeface="Garamond" pitchFamily="18" charset="0"/>
              </a:rPr>
              <a:t/>
            </a:r>
            <a:br>
              <a:rPr lang="pt-BR" sz="3600" b="1" dirty="0" smtClean="0">
                <a:latin typeface="Garamond" pitchFamily="18" charset="0"/>
              </a:rPr>
            </a:br>
            <a:r>
              <a:rPr lang="pt-BR" sz="3600" b="1" dirty="0" smtClean="0">
                <a:latin typeface="Garamond" pitchFamily="18" charset="0"/>
              </a:rPr>
              <a:t>Meta: </a:t>
            </a:r>
            <a:r>
              <a:rPr lang="pt-BR" sz="3600" dirty="0" smtClean="0">
                <a:latin typeface="Garamond" pitchFamily="18" charset="0"/>
              </a:rPr>
              <a:t>Fornecer orientações sobre higiene bucal para 100% das crianças de acordo com a faixa etária.</a:t>
            </a:r>
            <a:endParaRPr lang="pt-BR" sz="3600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549" y="3081980"/>
            <a:ext cx="7428309" cy="35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0728" y="418654"/>
            <a:ext cx="4287276" cy="850106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Discussão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36" y="1523927"/>
            <a:ext cx="9235758" cy="478539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3600" dirty="0">
                <a:latin typeface="Garamond" pitchFamily="18" charset="0"/>
              </a:rPr>
              <a:t>Engajamento da equipe na atenção à </a:t>
            </a:r>
            <a:r>
              <a:rPr lang="pt-BR" sz="3600" dirty="0" smtClean="0">
                <a:latin typeface="Garamond" pitchFamily="18" charset="0"/>
              </a:rPr>
              <a:t>saúde da criança;</a:t>
            </a:r>
            <a:endParaRPr lang="pt-BR" sz="3600" dirty="0">
              <a:latin typeface="Garamond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600" dirty="0">
                <a:latin typeface="Garamond" pitchFamily="18" charset="0"/>
              </a:rPr>
              <a:t>Qualificação da prática clínica;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>
                <a:latin typeface="Garamond" pitchFamily="18" charset="0"/>
              </a:rPr>
              <a:t>Controle de crescimento e desenvolvimento das crianças;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b="1" dirty="0" smtClean="0"/>
              <a:t> </a:t>
            </a:r>
            <a:r>
              <a:rPr lang="pt-BR" sz="3600" dirty="0" smtClean="0">
                <a:latin typeface="Garamond" pitchFamily="18" charset="0"/>
              </a:rPr>
              <a:t>Ampliação da cobertura da atenção às crianças;</a:t>
            </a:r>
          </a:p>
          <a:p>
            <a:endParaRPr lang="pt-BR" dirty="0"/>
          </a:p>
        </p:txBody>
      </p:sp>
      <p:pic>
        <p:nvPicPr>
          <p:cNvPr id="4" name="Picture 7" descr="C:\Users\usuario\Desktop\bonequinh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61" y="116634"/>
            <a:ext cx="1827360" cy="136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F88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6638" y="144016"/>
            <a:ext cx="3751367" cy="836712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Discussão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3973" y="1340769"/>
            <a:ext cx="9033904" cy="51125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Crianças acompanhadas  =  contribuição redução mortalidade infantil;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Implantação das consultas de puericultura;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Acolhimento estruturado;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Implantação calendário rotativo de consultas;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Monitoramento e controle dos registros;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Implantação das fichas-espelho;</a:t>
            </a:r>
            <a:endParaRPr lang="pt-BR" sz="3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E6EA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0728" y="274639"/>
            <a:ext cx="4287276" cy="850106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Discussão</a:t>
            </a:r>
            <a:endParaRPr lang="pt-BR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93" y="1412776"/>
            <a:ext cx="8891784" cy="496855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 Maior vínculo comunidade/ equipe;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Qualidade técnica da equipe;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Grupos de puericultura com pais;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Aumento da preocupação com as orientações fornecidas aos pais e comunidade em geral;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Visitas domiciliares na 1ª semana de vida;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8819" y="0"/>
            <a:ext cx="10040162" cy="98072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Garamond" pitchFamily="18" charset="0"/>
              </a:rPr>
              <a:t>Reflexão crítica do processo de aprendizado</a:t>
            </a:r>
            <a:endParaRPr lang="pt-BR" sz="36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93" y="1196752"/>
            <a:ext cx="8749665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3600" dirty="0" smtClean="0">
                <a:latin typeface="Garamond" pitchFamily="18" charset="0"/>
              </a:rPr>
              <a:t>O interesse pela atenção básica de saúde;</a:t>
            </a:r>
          </a:p>
          <a:p>
            <a:pPr>
              <a:buFont typeface="Wingdings" pitchFamily="2" charset="2"/>
              <a:buChar char="ü"/>
            </a:pPr>
            <a:r>
              <a:rPr lang="pt-BR" sz="3600" dirty="0" smtClean="0">
                <a:latin typeface="Garamond" pitchFamily="18" charset="0"/>
              </a:rPr>
              <a:t>Superação de dificuldades do dia-a-dia;</a:t>
            </a:r>
          </a:p>
          <a:p>
            <a:pPr>
              <a:buFont typeface="Wingdings" pitchFamily="2" charset="2"/>
              <a:buChar char="ü"/>
            </a:pPr>
            <a:r>
              <a:rPr lang="pt-BR" sz="3600" dirty="0" smtClean="0">
                <a:latin typeface="Garamond" pitchFamily="18" charset="0"/>
              </a:rPr>
              <a:t>Desenvolvimento pessoal e profissional;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>
                <a:latin typeface="Garamond" pitchFamily="18" charset="0"/>
              </a:rPr>
              <a:t>Troca de conhecimentos e aprendizado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>
                <a:latin typeface="Garamond" pitchFamily="18" charset="0"/>
              </a:rPr>
              <a:t>Novas experiências;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>
                <a:latin typeface="Garamond" pitchFamily="18" charset="0"/>
              </a:rPr>
              <a:t>Olhar ampliado;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600" dirty="0" smtClean="0">
                <a:latin typeface="Garamond" pitchFamily="18" charset="0"/>
              </a:rPr>
              <a:t>Satisfação com o trabalho realizado.</a:t>
            </a:r>
          </a:p>
          <a:p>
            <a:pPr algn="just">
              <a:buNone/>
            </a:pPr>
            <a:endParaRPr lang="pt-BR" dirty="0"/>
          </a:p>
        </p:txBody>
      </p:sp>
      <p:pic>
        <p:nvPicPr>
          <p:cNvPr id="4" name="Picture 7" descr="C:\Users\usuario\Desktop\bonequinh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44" y="3861048"/>
            <a:ext cx="221015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0404" cy="375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079" y="0"/>
            <a:ext cx="359825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788" y="3"/>
            <a:ext cx="2768323" cy="37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" y="3886432"/>
            <a:ext cx="4970152" cy="278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969" y="3933057"/>
            <a:ext cx="441902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0080" y="2780928"/>
            <a:ext cx="3981042" cy="1143000"/>
          </a:xfrm>
        </p:spPr>
        <p:txBody>
          <a:bodyPr/>
          <a:lstStyle/>
          <a:p>
            <a:r>
              <a:rPr lang="pt-BR" b="1" dirty="0" smtClean="0">
                <a:latin typeface="Garamond" pitchFamily="18" charset="0"/>
              </a:rPr>
              <a:t>OBRIGADO!</a:t>
            </a:r>
            <a:endParaRPr lang="pt-BR" b="1" dirty="0">
              <a:latin typeface="Garamond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9" y="3645025"/>
            <a:ext cx="463124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600" y="3663026"/>
            <a:ext cx="4363835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8" y="261210"/>
            <a:ext cx="4593510" cy="273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 descr="D:\meus doc\Pós Graduação em Saúde da Família\Fotos Unidade Centenário\CAM00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0601" y="314654"/>
            <a:ext cx="4287276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676" y="0"/>
            <a:ext cx="5320276" cy="76470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  <a:defRPr/>
            </a:pPr>
            <a:r>
              <a:rPr lang="pt-BR" b="1" dirty="0" smtClean="0">
                <a:latin typeface="Garamond" pitchFamily="18" charset="0"/>
              </a:rPr>
              <a:t>Importância da Intervenção</a:t>
            </a:r>
          </a:p>
          <a:p>
            <a:pPr algn="just">
              <a:lnSpc>
                <a:spcPct val="110000"/>
              </a:lnSpc>
              <a:buNone/>
              <a:defRPr/>
            </a:pPr>
            <a:endParaRPr lang="pt-BR" b="1" dirty="0" smtClean="0">
              <a:latin typeface="Garamond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pt-BR" dirty="0">
              <a:latin typeface="Garamond" pitchFamily="18" charset="0"/>
            </a:endParaRPr>
          </a:p>
        </p:txBody>
      </p:sp>
      <p:sp>
        <p:nvSpPr>
          <p:cNvPr id="4" name="Nuvem 3"/>
          <p:cNvSpPr/>
          <p:nvPr/>
        </p:nvSpPr>
        <p:spPr>
          <a:xfrm>
            <a:off x="4095340" y="4077072"/>
            <a:ext cx="2985782" cy="1512168"/>
          </a:xfrm>
          <a:prstGeom prst="cloud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25016" y="4293098"/>
            <a:ext cx="244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latin typeface="Garamond" pitchFamily="18" charset="0"/>
              </a:rPr>
              <a:t>Organização do serviço</a:t>
            </a:r>
            <a:endParaRPr lang="pt-BR" sz="3000" dirty="0"/>
          </a:p>
        </p:txBody>
      </p:sp>
      <p:sp>
        <p:nvSpPr>
          <p:cNvPr id="6" name="Nuvem 5"/>
          <p:cNvSpPr/>
          <p:nvPr/>
        </p:nvSpPr>
        <p:spPr>
          <a:xfrm>
            <a:off x="497090" y="5013176"/>
            <a:ext cx="3215457" cy="1778496"/>
          </a:xfrm>
          <a:prstGeom prst="cloud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50207" y="5365667"/>
            <a:ext cx="290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latin typeface="Garamond" pitchFamily="18" charset="0"/>
              </a:rPr>
              <a:t>Monitoramento das ações</a:t>
            </a:r>
            <a:endParaRPr lang="pt-BR" sz="3000" dirty="0">
              <a:latin typeface="Garamond" pitchFamily="18" charset="0"/>
            </a:endParaRPr>
          </a:p>
        </p:txBody>
      </p:sp>
      <p:sp>
        <p:nvSpPr>
          <p:cNvPr id="8" name="Nuvem 7"/>
          <p:cNvSpPr/>
          <p:nvPr/>
        </p:nvSpPr>
        <p:spPr>
          <a:xfrm>
            <a:off x="6545212" y="4797152"/>
            <a:ext cx="3062340" cy="1944216"/>
          </a:xfrm>
          <a:prstGeom prst="cloud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774887" y="5098541"/>
            <a:ext cx="25264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>
                <a:latin typeface="Garamond" pitchFamily="18" charset="0"/>
              </a:rPr>
              <a:t>Capacitação da equipe</a:t>
            </a:r>
            <a:endParaRPr lang="pt-BR" sz="3400" dirty="0">
              <a:latin typeface="Garamond" pitchFamily="18" charset="0"/>
            </a:endParaRPr>
          </a:p>
        </p:txBody>
      </p:sp>
      <p:sp>
        <p:nvSpPr>
          <p:cNvPr id="10" name="Nuvem 9"/>
          <p:cNvSpPr/>
          <p:nvPr/>
        </p:nvSpPr>
        <p:spPr>
          <a:xfrm>
            <a:off x="37739" y="2996953"/>
            <a:ext cx="4440393" cy="2016224"/>
          </a:xfrm>
          <a:prstGeom prst="clou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26766" y="3212976"/>
            <a:ext cx="2985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Acompanhamento programado do crescimento e desenvolvimento</a:t>
            </a:r>
            <a:endParaRPr lang="pt-BR" sz="2400" dirty="0"/>
          </a:p>
        </p:txBody>
      </p:sp>
      <p:sp>
        <p:nvSpPr>
          <p:cNvPr id="12" name="Nuvem 11"/>
          <p:cNvSpPr/>
          <p:nvPr/>
        </p:nvSpPr>
        <p:spPr>
          <a:xfrm>
            <a:off x="6545212" y="2420889"/>
            <a:ext cx="3062340" cy="1872208"/>
          </a:xfrm>
          <a:prstGeom prst="cloud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851446" y="2636912"/>
            <a:ext cx="260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Estímulo ao aleitamento materno</a:t>
            </a:r>
            <a:endParaRPr lang="pt-BR" sz="3000" dirty="0"/>
          </a:p>
        </p:txBody>
      </p:sp>
      <p:sp>
        <p:nvSpPr>
          <p:cNvPr id="14" name="Nuvem 13"/>
          <p:cNvSpPr/>
          <p:nvPr/>
        </p:nvSpPr>
        <p:spPr>
          <a:xfrm>
            <a:off x="0" y="620688"/>
            <a:ext cx="2909223" cy="1706488"/>
          </a:xfrm>
          <a:prstGeom prst="cloud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20532" y="980730"/>
            <a:ext cx="2296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Garamond" pitchFamily="18" charset="0"/>
              </a:rPr>
              <a:t>Engajamento Público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6" name="Nuvem 15"/>
          <p:cNvSpPr/>
          <p:nvPr/>
        </p:nvSpPr>
        <p:spPr>
          <a:xfrm>
            <a:off x="5626510" y="548680"/>
            <a:ext cx="4095340" cy="1800200"/>
          </a:xfrm>
          <a:prstGeom prst="cloud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779627" y="819871"/>
            <a:ext cx="382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Garamond" pitchFamily="18" charset="0"/>
              </a:rPr>
              <a:t>Atividades de controle das doenças prevalentes;</a:t>
            </a:r>
          </a:p>
          <a:p>
            <a:pPr algn="ctr"/>
            <a:endParaRPr lang="pt-BR" sz="2800" dirty="0"/>
          </a:p>
        </p:txBody>
      </p:sp>
      <p:sp>
        <p:nvSpPr>
          <p:cNvPr id="18" name="Nuvem 17"/>
          <p:cNvSpPr/>
          <p:nvPr/>
        </p:nvSpPr>
        <p:spPr>
          <a:xfrm>
            <a:off x="2946962" y="692697"/>
            <a:ext cx="2679548" cy="2304256"/>
          </a:xfrm>
          <a:prstGeom prst="cloud">
            <a:avLst/>
          </a:prstGeom>
          <a:ln w="5715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023521" y="1124745"/>
            <a:ext cx="2449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Garamond" pitchFamily="18" charset="0"/>
              </a:rPr>
              <a:t>Implantação de consultas de puericultura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3" y="44624"/>
            <a:ext cx="8749665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Garamond" pitchFamily="18" charset="0"/>
              </a:rPr>
              <a:t>Caracterização do município</a:t>
            </a:r>
            <a:endParaRPr lang="pt-BR" sz="40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93" y="1412776"/>
            <a:ext cx="8749665" cy="48965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600" dirty="0">
                <a:latin typeface="Garamond" pitchFamily="18" charset="0"/>
              </a:rPr>
              <a:t>435.564 </a:t>
            </a:r>
            <a:r>
              <a:rPr lang="pt-BR" sz="3600" dirty="0" smtClean="0">
                <a:latin typeface="Garamond" pitchFamily="18" charset="0"/>
              </a:rPr>
              <a:t>habitantes (IBGE, 2010);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2004 foi implantado o Programa de Saúde da Família (PSF);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46 unidade, sendo 23 </a:t>
            </a:r>
            <a:r>
              <a:rPr lang="pt-BR" sz="3600" dirty="0" smtClean="0">
                <a:latin typeface="Garamond" pitchFamily="18" charset="0"/>
              </a:rPr>
              <a:t>ESF;</a:t>
            </a:r>
            <a:endParaRPr lang="pt-BR" sz="36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Não possui NASF atuante;</a:t>
            </a:r>
            <a:endParaRPr lang="pt-BR" sz="3600" dirty="0">
              <a:latin typeface="Garamond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>
                <a:latin typeface="Garamond" pitchFamily="18" charset="0"/>
              </a:rPr>
              <a:t>Mortalidade infantil do município- 7,4% de óbitos em 2013.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Caracterização da Unidade Básica de Saúde</a:t>
            </a:r>
            <a:endParaRPr lang="pt-BR" sz="3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14" y="1600200"/>
            <a:ext cx="9235758" cy="48531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Possui uma equipe de ESF sem saúde bucal;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1227 usuários devidamente cadastrados;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Aproximadamente 4500 pessoas na área de abrangência;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6 microáreas;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56 crianças menores de 1 ano de idade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365 crianças de 2 a 6 anos- Totalizando 444 crianças cadastradas na unidade.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E6EA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2400" b="1" dirty="0"/>
              <a:t>Situação da ação programática na sua Unidade antes da intervenção</a:t>
            </a:r>
            <a:br>
              <a:rPr lang="pt-BR" sz="2400" b="1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3973" y="1600200"/>
            <a:ext cx="9033904" cy="48531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Necessidade de um acolhimento estruturado;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Atenção à saúde da criança focada no profissional médico;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Necessidade de maior engajamento da equipe;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Ausência de grupos e ações de educação em saúde;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Ações desconexas entre a equipe;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400" dirty="0" smtClean="0">
                <a:latin typeface="Garamond" pitchFamily="18" charset="0"/>
              </a:rPr>
              <a:t>Ausência de capacitações da equipe;</a:t>
            </a:r>
            <a:endParaRPr lang="pt-BR" sz="3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611" y="629817"/>
            <a:ext cx="5588771" cy="99898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Garamond" pitchFamily="18" charset="0"/>
              </a:rPr>
              <a:t>Objetivo Geral</a:t>
            </a:r>
            <a:endParaRPr lang="pt-BR" sz="40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93" y="2143399"/>
            <a:ext cx="8749665" cy="1717651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dirty="0" smtClean="0">
                <a:latin typeface="Garamond" pitchFamily="18" charset="0"/>
              </a:rPr>
              <a:t>Melhoria </a:t>
            </a:r>
            <a:r>
              <a:rPr lang="pt-BR" sz="3600" dirty="0">
                <a:latin typeface="Garamond" pitchFamily="18" charset="0"/>
              </a:rPr>
              <a:t>da atenção à saúde de crianças de 0 a 72 meses, na UBS Centenário, Caxias do </a:t>
            </a:r>
            <a:r>
              <a:rPr lang="pt-BR" sz="3600" dirty="0" err="1">
                <a:latin typeface="Garamond" pitchFamily="18" charset="0"/>
              </a:rPr>
              <a:t>Sul-RS</a:t>
            </a:r>
            <a:r>
              <a:rPr lang="pt-BR" sz="3600" dirty="0" smtClean="0">
                <a:latin typeface="Garamond" pitchFamily="18" charset="0"/>
              </a:rPr>
              <a:t>.</a:t>
            </a:r>
            <a:endParaRPr lang="pt-BR" sz="3600" dirty="0">
              <a:latin typeface="Garamond" pitchFamily="18" charset="0"/>
            </a:endParaRPr>
          </a:p>
          <a:p>
            <a:endParaRPr lang="pt-BR" dirty="0"/>
          </a:p>
        </p:txBody>
      </p:sp>
      <p:pic>
        <p:nvPicPr>
          <p:cNvPr id="5" name="Picture 7" descr="C:\Users\usuario\Desktop\bonequinh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48" y="3861049"/>
            <a:ext cx="269062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260" y="116632"/>
            <a:ext cx="5588771" cy="85010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Garamond" pitchFamily="18" charset="0"/>
              </a:rPr>
              <a:t>Objetivos específicos</a:t>
            </a:r>
            <a:endParaRPr lang="pt-BR" sz="4000" b="1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532" y="1124746"/>
            <a:ext cx="3904484" cy="138499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3399"/>
                </a:solidFill>
                <a:latin typeface="Garamond" pitchFamily="18" charset="0"/>
              </a:rPr>
              <a:t>Ampliar a cobertura do Programa de Saúde da Criança</a:t>
            </a:r>
            <a:endParaRPr lang="pt-BR" sz="2800" b="1" dirty="0">
              <a:solidFill>
                <a:srgbClr val="FF3399"/>
              </a:solidFill>
              <a:latin typeface="Garamon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67159" y="1124745"/>
            <a:ext cx="4325015" cy="10156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3399"/>
                </a:solidFill>
                <a:latin typeface="Garamond" pitchFamily="18" charset="0"/>
              </a:rPr>
              <a:t>Melhorar a qualidade do atendimento à Criança</a:t>
            </a:r>
            <a:endParaRPr lang="pt-BR" sz="3000" b="1" dirty="0">
              <a:solidFill>
                <a:srgbClr val="FF3399"/>
              </a:solidFill>
              <a:latin typeface="Garamond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04819" y="2834935"/>
            <a:ext cx="6124680" cy="95410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3399"/>
                </a:solidFill>
                <a:latin typeface="Garamond" pitchFamily="18" charset="0"/>
              </a:rPr>
              <a:t>Melhorar a adesão ao Programa de Saúde da Criança</a:t>
            </a:r>
            <a:endParaRPr lang="pt-BR" sz="2800" b="1" dirty="0">
              <a:solidFill>
                <a:srgbClr val="FF3399"/>
              </a:solidFill>
              <a:latin typeface="Garamond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3973" y="4151982"/>
            <a:ext cx="4134159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3399"/>
                </a:solidFill>
                <a:latin typeface="Garamond" pitchFamily="18" charset="0"/>
              </a:rPr>
              <a:t>Melhorar o registro das informações</a:t>
            </a:r>
            <a:endParaRPr lang="pt-BR" sz="3200" b="1" dirty="0">
              <a:solidFill>
                <a:srgbClr val="FF3399"/>
              </a:solidFill>
              <a:latin typeface="Garamond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43718" y="4149080"/>
            <a:ext cx="3981042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3399"/>
                </a:solidFill>
                <a:latin typeface="Garamond" pitchFamily="18" charset="0"/>
              </a:rPr>
              <a:t>Promover a saúde das crianças</a:t>
            </a:r>
            <a:endParaRPr lang="pt-BR" sz="3200" b="1" dirty="0">
              <a:solidFill>
                <a:srgbClr val="FF3399"/>
              </a:solidFill>
              <a:latin typeface="Garamond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92351" y="5592142"/>
            <a:ext cx="7043383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3200" b="1" dirty="0" smtClean="0">
                <a:solidFill>
                  <a:srgbClr val="FF3399"/>
                </a:solidFill>
                <a:latin typeface="Garamond" pitchFamily="18" charset="0"/>
              </a:rPr>
              <a:t>Mapear as crianças de risco pertencentes à área de abrangência</a:t>
            </a:r>
            <a:endParaRPr lang="pt-BR" sz="3200" b="1" dirty="0">
              <a:solidFill>
                <a:srgbClr val="FF33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985</Words>
  <Application>Microsoft Office PowerPoint</Application>
  <PresentationFormat>Personalizar</PresentationFormat>
  <Paragraphs>139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Qualificação da atenção à saúde de crianças de 0 a 72 meses, na UBS Centenário, Caxias do Sul- RS </vt:lpstr>
      <vt:lpstr>Introdução</vt:lpstr>
      <vt:lpstr>Introdução</vt:lpstr>
      <vt:lpstr>Slide 4</vt:lpstr>
      <vt:lpstr>Caracterização do município</vt:lpstr>
      <vt:lpstr>Caracterização da Unidade Básica de Saúde</vt:lpstr>
      <vt:lpstr>Situação da ação programática na sua Unidade antes da intervenção </vt:lpstr>
      <vt:lpstr>Objetivo Geral</vt:lpstr>
      <vt:lpstr>Objetivos específicos</vt:lpstr>
      <vt:lpstr>Metodologia</vt:lpstr>
      <vt:lpstr>Metodologia</vt:lpstr>
      <vt:lpstr>Metodologia</vt:lpstr>
      <vt:lpstr>Metodologia</vt:lpstr>
      <vt:lpstr>Metodologia</vt:lpstr>
      <vt:lpstr>Metodologia</vt:lpstr>
      <vt:lpstr>Objetivo:  Ampliar a cobertura do Programa de Saúde da Criança; Meta: Ampliar a cobertura da atenção à saúde para 80% das crianças entre zero e 72 meses pertencentes à área de abrangência da unidade saúde.  </vt:lpstr>
      <vt:lpstr>Objetivo: Melhorar a qualidade do atendimento à criança. Meta: Realizar a primeira consulta na  primeira semana de vida para 100% das crianças cadastradas.  </vt:lpstr>
      <vt:lpstr>Objetivo: Melhorar a qualidade do atendimento à criança. Meta= Atingida: Monitorar o crescimento em 100% das crianças. </vt:lpstr>
      <vt:lpstr>Objetivo: Melhorar a qualidade do atendimento à criança.  Meta= Atingida: Monitorar 100% das crianças com excesso de peso. </vt:lpstr>
      <vt:lpstr>Objetivo: Melhorar a qualidade do atendimento à criança.  Meta= Atingida: Vacinar 100% das crianças de acordo com a idade. </vt:lpstr>
      <vt:lpstr>Objetivo: Melhorar a qualidade do atendimento a criança. Meta: Realizar suplementação de ferro em 100% das crianças de 6 a 24 meses.  </vt:lpstr>
      <vt:lpstr>Objetivo: Melhorar a qualidade do atendimento a criança. Meta: Realizar triagem auditiva em 100% das crianças.  </vt:lpstr>
      <vt:lpstr>Objetivo: Melhorar a qualidade do atendimento a criança. Meta: Realizar teste do pezinho em 100% das crianças até 7 dias de vida.  </vt:lpstr>
      <vt:lpstr>Objetivo: Melhorar a qualidade do atendimento a criança. Meta: Realizar avaliação da necessidade de atendimento odontológico em 100% das crianças de 6 e 72 meses.</vt:lpstr>
      <vt:lpstr> Objetivo: Melhorar a qualidade do atendimento a criança.  Meta: Realizar primeira consulta odontológica para 100% das crianças de 6 a 72 meses de idade moradoras da área de abrangência,  cadastradas na unidade de saúde.</vt:lpstr>
      <vt:lpstr>Objetivo: Melhorar a adesão ao programa de Saúde da criança.  Meta= Atingida: Fazer busca ativa de 100% das crianças faltosas às consultas. </vt:lpstr>
      <vt:lpstr>Objetivo: Mapear as crianças de risco pertencentes à área de abrangência.  Meta: Realizar avaliação de risco em 100% das crianças cadastradas no programa. </vt:lpstr>
      <vt:lpstr>Objetivo: Promover a saúde das crianças.  Meta: Colocar 100% das crianças para mamar durante a primeira consulta. </vt:lpstr>
      <vt:lpstr>Slide 29</vt:lpstr>
      <vt:lpstr>Objetivo: Promoção a saúde das crianças Meta: Fornecer orientações sobre higiene bucal para 100% das crianças de acordo com a faixa etária.</vt:lpstr>
      <vt:lpstr>Discussão</vt:lpstr>
      <vt:lpstr>Discussão</vt:lpstr>
      <vt:lpstr>Discussão</vt:lpstr>
      <vt:lpstr>Reflexão crítica do processo de aprendizado</vt:lpstr>
      <vt:lpstr>Slide 35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122</cp:revision>
  <dcterms:created xsi:type="dcterms:W3CDTF">2015-01-14T22:10:04Z</dcterms:created>
  <dcterms:modified xsi:type="dcterms:W3CDTF">2015-01-22T21:18:14Z</dcterms:modified>
</cp:coreProperties>
</file>