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3"/>
  </p:notesMasterIdLst>
  <p:sldIdLst>
    <p:sldId id="256" r:id="rId2"/>
    <p:sldId id="257" r:id="rId3"/>
    <p:sldId id="355" r:id="rId4"/>
    <p:sldId id="335" r:id="rId5"/>
    <p:sldId id="348" r:id="rId6"/>
    <p:sldId id="336" r:id="rId7"/>
    <p:sldId id="357" r:id="rId8"/>
    <p:sldId id="356" r:id="rId9"/>
    <p:sldId id="320" r:id="rId10"/>
    <p:sldId id="321" r:id="rId11"/>
    <p:sldId id="337" r:id="rId12"/>
    <p:sldId id="359" r:id="rId13"/>
    <p:sldId id="362" r:id="rId14"/>
    <p:sldId id="260" r:id="rId15"/>
    <p:sldId id="329" r:id="rId16"/>
    <p:sldId id="338" r:id="rId17"/>
    <p:sldId id="325" r:id="rId18"/>
    <p:sldId id="351" r:id="rId19"/>
    <p:sldId id="326" r:id="rId20"/>
    <p:sldId id="323" r:id="rId21"/>
    <p:sldId id="347" r:id="rId22"/>
    <p:sldId id="293" r:id="rId23"/>
    <p:sldId id="295" r:id="rId24"/>
    <p:sldId id="341" r:id="rId25"/>
    <p:sldId id="342" r:id="rId26"/>
    <p:sldId id="344" r:id="rId27"/>
    <p:sldId id="343" r:id="rId28"/>
    <p:sldId id="332" r:id="rId29"/>
    <p:sldId id="352" r:id="rId30"/>
    <p:sldId id="360" r:id="rId31"/>
    <p:sldId id="358" r:id="rId32"/>
    <p:sldId id="327" r:id="rId33"/>
    <p:sldId id="330" r:id="rId34"/>
    <p:sldId id="361" r:id="rId35"/>
    <p:sldId id="331" r:id="rId36"/>
    <p:sldId id="292" r:id="rId37"/>
    <p:sldId id="363" r:id="rId38"/>
    <p:sldId id="353" r:id="rId39"/>
    <p:sldId id="354" r:id="rId40"/>
    <p:sldId id="333" r:id="rId41"/>
    <p:sldId id="319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erine\Desktop\tarefas%20kathy\unidade%203\excel\tarefa.Coleta%20de%20dados%20HAS%20e%20DM.semana12%20-%20Copia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erine\Desktop\tarefas%20kathy\unidade%203\excel\tarefa.Coleta%20de%20dados%20HAS%20e%20DM.semana12%20-%20Copi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tarefa.Coleta%20de%20dados%20HAS%20e%20DM.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%20Suca%20Salas\Downloads\tarefa.Coleta%20de%20dados%20HAS%20e%20DM.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0.20272314674735337</c:v>
                </c:pt>
                <c:pt idx="1">
                  <c:v>0.28593040847201212</c:v>
                </c:pt>
                <c:pt idx="2">
                  <c:v>0.39485627836611414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418624"/>
        <c:axId val="33420416"/>
      </c:barChart>
      <c:catAx>
        <c:axId val="3341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420416"/>
        <c:crosses val="autoZero"/>
        <c:auto val="1"/>
        <c:lblAlgn val="ctr"/>
        <c:lblOffset val="100"/>
        <c:noMultiLvlLbl val="0"/>
      </c:catAx>
      <c:valAx>
        <c:axId val="334204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4186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64472134093891"/>
          <c:y val="7.6678665166854121E-2"/>
          <c:w val="0.84216877900700826"/>
          <c:h val="0.82783727034120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0.11042944785276046</c:v>
                </c:pt>
                <c:pt idx="1">
                  <c:v>0.15337423312883441</c:v>
                </c:pt>
                <c:pt idx="2">
                  <c:v>0.21472392638036841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80224"/>
        <c:axId val="33381760"/>
      </c:barChart>
      <c:catAx>
        <c:axId val="3338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381760"/>
        <c:crosses val="autoZero"/>
        <c:auto val="1"/>
        <c:lblAlgn val="ctr"/>
        <c:lblOffset val="100"/>
        <c:noMultiLvlLbl val="0"/>
      </c:catAx>
      <c:valAx>
        <c:axId val="333817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3802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0.37313432835820898</c:v>
                </c:pt>
                <c:pt idx="1">
                  <c:v>0.37037037037037357</c:v>
                </c:pt>
                <c:pt idx="2">
                  <c:v>0.35632183908046267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68512"/>
        <c:axId val="33970048"/>
      </c:barChart>
      <c:catAx>
        <c:axId val="3396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70048"/>
        <c:crosses val="autoZero"/>
        <c:auto val="1"/>
        <c:lblAlgn val="ctr"/>
        <c:lblOffset val="100"/>
        <c:noMultiLvlLbl val="0"/>
      </c:catAx>
      <c:valAx>
        <c:axId val="339700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39685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0.56000000000000005</c:v>
                </c:pt>
                <c:pt idx="2">
                  <c:v>0.48571428571428826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69792"/>
        <c:axId val="37179776"/>
      </c:barChart>
      <c:catAx>
        <c:axId val="3716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179776"/>
        <c:crosses val="autoZero"/>
        <c:auto val="1"/>
        <c:lblAlgn val="ctr"/>
        <c:lblOffset val="100"/>
        <c:noMultiLvlLbl val="0"/>
      </c:catAx>
      <c:valAx>
        <c:axId val="371797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1697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0.98936170212765595</c:v>
                </c:pt>
                <c:pt idx="1">
                  <c:v>0.99224806201550464</c:v>
                </c:pt>
                <c:pt idx="2">
                  <c:v>0.99435028248587665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19808"/>
        <c:axId val="37321344"/>
      </c:barChart>
      <c:catAx>
        <c:axId val="3731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321344"/>
        <c:crosses val="autoZero"/>
        <c:auto val="1"/>
        <c:lblAlgn val="ctr"/>
        <c:lblOffset val="100"/>
        <c:noMultiLvlLbl val="0"/>
      </c:catAx>
      <c:valAx>
        <c:axId val="373213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3198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25712346692154"/>
          <c:y val="0.14724006891776581"/>
          <c:w val="0.84482807113680358"/>
          <c:h val="0.7024560005152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0.76865671641791111</c:v>
                </c:pt>
                <c:pt idx="1">
                  <c:v>0.83597883597883671</c:v>
                </c:pt>
                <c:pt idx="2">
                  <c:v>0.98850574712643657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916736"/>
        <c:axId val="114918528"/>
      </c:barChart>
      <c:catAx>
        <c:axId val="11491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918528"/>
        <c:crosses val="autoZero"/>
        <c:auto val="1"/>
        <c:lblAlgn val="ctr"/>
        <c:lblOffset val="100"/>
        <c:noMultiLvlLbl val="0"/>
      </c:catAx>
      <c:valAx>
        <c:axId val="1149185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9167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137916758187"/>
          <c:y val="8.9171974522293085E-2"/>
          <c:w val="0.84142527783879251"/>
          <c:h val="0.75477707006369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lang="pt-BR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0.6111111111111116</c:v>
                </c:pt>
                <c:pt idx="1">
                  <c:v>0.72000000000000053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821376"/>
        <c:axId val="114831360"/>
      </c:barChart>
      <c:catAx>
        <c:axId val="11482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831360"/>
        <c:crosses val="autoZero"/>
        <c:auto val="1"/>
        <c:lblAlgn val="ctr"/>
        <c:lblOffset val="100"/>
        <c:noMultiLvlLbl val="0"/>
      </c:catAx>
      <c:valAx>
        <c:axId val="1148313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8213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847D2-D63F-4CB3-8BF9-5EE13ECA6075}" type="datetimeFigureOut">
              <a:rPr lang="pt-BR" smtClean="0"/>
              <a:pPr/>
              <a:t>18/10/2015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BC22F-6E52-4A36-8FFA-6BE2EA1CF7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3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C22F-6E52-4A36-8FFA-6BE2EA1CF7C9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94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C22F-6E52-4A36-8FFA-6BE2EA1CF7C9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93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537BCC-3DE1-4827-9FE4-47B75D1157B4}" type="datetimeFigureOut">
              <a:rPr lang="pt-BR" smtClean="0"/>
              <a:pPr/>
              <a:t>18/10/2015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7BCC-3DE1-4827-9FE4-47B75D1157B4}" type="datetimeFigureOut">
              <a:rPr lang="pt-BR" smtClean="0"/>
              <a:pPr/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7BCC-3DE1-4827-9FE4-47B75D1157B4}" type="datetimeFigureOut">
              <a:rPr lang="pt-BR" smtClean="0"/>
              <a:pPr/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7BCC-3DE1-4827-9FE4-47B75D1157B4}" type="datetimeFigureOut">
              <a:rPr lang="pt-BR" smtClean="0"/>
              <a:pPr/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7BCC-3DE1-4827-9FE4-47B75D1157B4}" type="datetimeFigureOut">
              <a:rPr lang="pt-BR" smtClean="0"/>
              <a:pPr/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7BCC-3DE1-4827-9FE4-47B75D1157B4}" type="datetimeFigureOut">
              <a:rPr lang="pt-BR" smtClean="0"/>
              <a:pPr/>
              <a:t>18/10/2015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7BCC-3DE1-4827-9FE4-47B75D1157B4}" type="datetimeFigureOut">
              <a:rPr lang="pt-BR" smtClean="0"/>
              <a:pPr/>
              <a:t>18/10/2015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7BCC-3DE1-4827-9FE4-47B75D1157B4}" type="datetimeFigureOut">
              <a:rPr lang="pt-BR" smtClean="0"/>
              <a:pPr/>
              <a:t>18/10/2015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37BCC-3DE1-4827-9FE4-47B75D1157B4}" type="datetimeFigureOut">
              <a:rPr lang="pt-BR" smtClean="0"/>
              <a:pPr/>
              <a:t>18/10/2015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537BCC-3DE1-4827-9FE4-47B75D1157B4}" type="datetimeFigureOut">
              <a:rPr lang="pt-BR" smtClean="0"/>
              <a:pPr/>
              <a:t>18/10/2015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537BCC-3DE1-4827-9FE4-47B75D1157B4}" type="datetimeFigureOut">
              <a:rPr lang="pt-BR" smtClean="0"/>
              <a:pPr/>
              <a:t>18/10/2015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537BCC-3DE1-4827-9FE4-47B75D1157B4}" type="datetimeFigureOut">
              <a:rPr lang="pt-BR" smtClean="0"/>
              <a:pPr/>
              <a:t>18/10/2015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1219200" y="36195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Universidade Federal de Pelotas</a:t>
            </a:r>
          </a:p>
          <a:p>
            <a:pPr algn="ctr"/>
            <a:r>
              <a:rPr lang="pt-BR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Departamento </a:t>
            </a:r>
            <a:r>
              <a:rPr lang="pt-BR" sz="2400" dirty="0">
                <a:latin typeface="Arial" pitchFamily="34" charset="0"/>
                <a:ea typeface="Calibri" pitchFamily="34" charset="0"/>
                <a:cs typeface="Arial" pitchFamily="34" charset="0"/>
              </a:rPr>
              <a:t>de Medicina social</a:t>
            </a:r>
          </a:p>
          <a:p>
            <a:pPr algn="r"/>
            <a:r>
              <a:rPr lang="pt-BR" sz="2400" dirty="0" smtClean="0">
                <a:solidFill>
                  <a:srgbClr val="000000"/>
                </a:solidFill>
                <a:latin typeface="Mistral" pitchFamily="66" charset="0"/>
                <a:ea typeface="Calibri" pitchFamily="34" charset="0"/>
                <a:cs typeface="Arial" charset="0"/>
              </a:rPr>
              <a:t> </a:t>
            </a:r>
            <a:endParaRPr lang="pt-BR" sz="2400" dirty="0">
              <a:latin typeface="Mistral" pitchFamily="66" charset="0"/>
              <a:ea typeface="Calibri" pitchFamily="34" charset="0"/>
              <a:cs typeface="Arial" charset="0"/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88913"/>
            <a:ext cx="1006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006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27784" y="4725144"/>
            <a:ext cx="6336704" cy="4001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Especializando: Kactherine Josefa Román Tamayo</a:t>
            </a:r>
            <a:endParaRPr lang="en-A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562" y="5643578"/>
            <a:ext cx="3259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Orientadora: Mabel Salas</a:t>
            </a:r>
            <a:endParaRPr lang="en-AU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2071678"/>
            <a:ext cx="8929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Melhoria da Atenção aos Usuários com Hipertensão Arterial Sistêmica e/ou Diabetes Mellitus na UBS Maria da Luz, Tarauacá, Acre.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12474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Situação dos usuários com HAS e DM antes da intervenção.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786" y="2571744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897813" algn="l"/>
                <a:tab pos="8159750" algn="l"/>
              </a:tabLs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População maior de 20 anos 2911 usuários deles:</a:t>
            </a:r>
          </a:p>
          <a:p>
            <a:pPr>
              <a:tabLst>
                <a:tab pos="7897813" algn="l"/>
                <a:tab pos="8159750" algn="l"/>
              </a:tabLs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  <a:tabLst>
                <a:tab pos="7897813" algn="l"/>
                <a:tab pos="8159750" algn="l"/>
              </a:tabLs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661 usuários com HAS </a:t>
            </a:r>
          </a:p>
          <a:p>
            <a:pPr marL="285750" indent="-285750">
              <a:buFont typeface="Arial" pitchFamily="34" charset="0"/>
              <a:buChar char="•"/>
              <a:tabLst>
                <a:tab pos="7897813" algn="l"/>
                <a:tab pos="8159750" algn="l"/>
              </a:tabLs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163 usuários com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iabetes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ellitus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285750" indent="-285750">
              <a:tabLst>
                <a:tab pos="7897813" algn="l"/>
                <a:tab pos="8159750" algn="l"/>
              </a:tabLst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  <a:tabLst>
                <a:tab pos="7897813" algn="l"/>
                <a:tab pos="8159750" algn="l"/>
              </a:tabLs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cadastrados 174 usuários (23%) com HAS e </a:t>
            </a:r>
          </a:p>
          <a:p>
            <a:pPr marL="285750" indent="-285750">
              <a:buFont typeface="Wingdings" pitchFamily="2" charset="2"/>
              <a:buChar char="ü"/>
              <a:tabLst>
                <a:tab pos="7897813" algn="l"/>
                <a:tab pos="8159750" algn="l"/>
              </a:tabLs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31 diabéticos que representa 14%.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40561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Indicadores antes da intervenção: HAS.</a:t>
            </a:r>
          </a:p>
          <a:p>
            <a:pPr marL="109728" indent="0" algn="just">
              <a:buClr>
                <a:schemeClr val="tx1"/>
              </a:buClr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stratificação de risco cardiovascular. 113.. 65%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Atraso de consultas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52................................30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Exames complementares em dia 120...........69%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Orientação sobre prática de atividades físicas 174..............................................................100%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Orientação nutricional sobre alimentação saudável 174...............................................100%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Avaliação Saúde Bucal em dia. 0...................0%</a:t>
            </a:r>
          </a:p>
          <a:p>
            <a:pPr marL="109728" indent="0">
              <a:buClr>
                <a:schemeClr val="tx1"/>
              </a:buClr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Indicadores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antes da intervenção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DM.</a:t>
            </a:r>
          </a:p>
          <a:p>
            <a:pPr marL="109728" indent="0">
              <a:buClr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Estratificação de risco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cardiovascular. 31.. 100%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Atraso de consultas.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4..................................13%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Exames complementares em dia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27.............87%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Exames físicos dos pés nos últimos três meses 15..................................................................48%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Com palpação dos pulsos tibial posterior e pediosos nos últimos 3 meses 15.................48%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</a:t>
            </a: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Indicadores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antes da intervenção: DM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 algn="just">
              <a:buClr>
                <a:schemeClr val="tx1"/>
              </a:buClr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Orientação sobre prática de atividades físicas 31...............................................................100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nutricional sobre alimentação saudável 31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.................................................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100%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Avaliação Saúde Bucal em dia 0</a:t>
            </a:r>
            <a:r>
              <a:rPr lang="pt-BR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....................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0%</a:t>
            </a:r>
          </a:p>
          <a:p>
            <a:pPr marL="109728" indent="0">
              <a:buNone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INTRODUÇÃO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242088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atenção aos adultos portadores de Hipertensão Arterial Sistêmica e/ou Diabetes Mellitus.</a:t>
            </a:r>
          </a:p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1196752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 GERAL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83671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ESPECÍFICOS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700808"/>
            <a:ext cx="77048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Ampliar a cobertura à usuários hipertensos e/ou diabéticos.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adesão do usuário hipertenso e/ou diabético ao programa.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qualidade do atendimento ao paciente hipertenso e/ou diabético realizado na unidade de saúde.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69269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OBJETIVOS ESPECÍFICOS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420888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4.  Melhorar o registro das informações.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5.  Mapear usuários hipertensos e  diabéticos de risco para doença cardiovascular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promoção da saúde.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Desenvolvido em 12 semanas na Unidade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Saúde da Família (USF) "Maria da Luz", no Município de Tarauacá, estado Acre.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População alvo: usuários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portadores de hipertensão e de diabetes residentes na área maiores de 20 anos.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LOGÍSTICA.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Manual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Básico para HAS e DM do Ministério de Saúde do ano de 2013.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Os prontuários e a ficha espelho.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Reunião com gestores, lideranças da comunidade e equipe de saúde para apresentar o projeto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Providenciar esfigmomanômetros, estetoscópios e glicômetros para ACS e técnicas de enfermagem.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METODOLOGÍA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1" y="1052736"/>
            <a:ext cx="8445625" cy="481399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Logística. Atividades desenvolvidas na unidade.</a:t>
            </a:r>
          </a:p>
          <a:p>
            <a:pPr marL="109728" indent="0">
              <a:buNone/>
            </a:pPr>
            <a:endParaRPr lang="pt-BR" sz="3600" b="1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" y="1916832"/>
            <a:ext cx="3997283" cy="1748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25144"/>
            <a:ext cx="3888433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888433" cy="1748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" y="4725144"/>
            <a:ext cx="3997283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301608" cy="5030019"/>
          </a:xfrm>
        </p:spPr>
        <p:txBody>
          <a:bodyPr>
            <a:noAutofit/>
          </a:bodyPr>
          <a:lstStyle/>
          <a:p>
            <a:pPr marL="90488" indent="19050" algn="just">
              <a:buClr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Hipertensão arterial sistêmica (HAS). </a:t>
            </a:r>
          </a:p>
          <a:p>
            <a:pPr marL="90488" indent="19050" algn="just">
              <a:buClrTx/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361950" indent="-252413" algn="just"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Condição clínica multifatorial caracterizada por níveis elevados e sustentados de pressão arterial – PA (PA ≥140 x 90mmhg). </a:t>
            </a:r>
          </a:p>
          <a:p>
            <a:pPr marL="361950" indent="-252413" algn="just">
              <a:buClrTx/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361950" indent="-252413" algn="just">
              <a:buClrTx/>
              <a:buFont typeface="Arial" pitchFamily="34" charset="0"/>
              <a:buChar char="•"/>
            </a:pP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Prevalência de HAS na população urbana adulta Brasileir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22,3% - 44%;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Homens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15,0%-47,8%,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Mulheres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:15,0% - 41,1%.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INTRODUÇÃO</a:t>
            </a:r>
            <a:endParaRPr lang="pt-BR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Logística. Equipe de Saúde. Unidade “ Maria da Luz”.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402907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39492"/>
            <a:ext cx="3816424" cy="191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908720"/>
            <a:ext cx="81369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u="sng" dirty="0">
                <a:latin typeface="Arial" pitchFamily="34" charset="0"/>
                <a:cs typeface="Arial" pitchFamily="34" charset="0"/>
              </a:rPr>
              <a:t>Objetivo 1. Ampliar a cobertura aos hipertensos e/ou diabéticos.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Metas 1.1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Cadastrar 50% dos hipertensos da área de abrangência no Programa de Atenção à Hipertensão Arterial e à Diabetes Mellitus da unidade de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dirty="0" smtClean="0">
                <a:latin typeface="Aldhabi" pitchFamily="2" charset="-78"/>
                <a:cs typeface="Aldhabi" pitchFamily="2" charset="-78"/>
              </a:rPr>
              <a:t>Figura </a:t>
            </a:r>
            <a:r>
              <a:rPr lang="pt-BR" sz="2400" dirty="0">
                <a:latin typeface="Aldhabi" pitchFamily="2" charset="-78"/>
                <a:cs typeface="Aldhabi" pitchFamily="2" charset="-78"/>
              </a:rPr>
              <a:t>1 - Gráfico da cobertura da proporção de atenção ao Hipertenso, UBS “Maria da Luz”, Tarauacá, Acre, 2015. </a:t>
            </a:r>
          </a:p>
          <a:p>
            <a:r>
              <a:rPr lang="pt-BR" sz="2000" dirty="0"/>
              <a:t> </a:t>
            </a:r>
          </a:p>
          <a:p>
            <a:pPr algn="just"/>
            <a:endParaRPr lang="en-AU" sz="200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30832" y="11663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METAS E RESULTADOS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447353974"/>
              </p:ext>
            </p:extLst>
          </p:nvPr>
        </p:nvGraphicFramePr>
        <p:xfrm>
          <a:off x="2195736" y="3789040"/>
          <a:ext cx="47244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096345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400" b="1" u="sng" dirty="0">
                <a:latin typeface="Arial" pitchFamily="34" charset="0"/>
                <a:cs typeface="Arial" pitchFamily="34" charset="0"/>
              </a:rPr>
              <a:t>Objetivo 1.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 Ampliar a cobertura aos hipertensos e/ou diabéticos.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Meta. 1.2.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Cadastrar 30% dos diabéticos da área de abrangência no Programa de Atenção à Hipertensão Arterial e à Diabetes Mellitus da unidade de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ClrTx/>
              <a:buNone/>
            </a:pPr>
            <a:r>
              <a:rPr lang="pt-BR" sz="2400" dirty="0">
                <a:latin typeface="Aldhabi" pitchFamily="2" charset="-78"/>
                <a:cs typeface="Aldhabi" pitchFamily="2" charset="-78"/>
              </a:rPr>
              <a:t>Figura 2- Gráfico da cobertura da proporção de cobertura do programa de atenção ao diabético, UBS “Maria da Luz”, Tarauacá, Acre, 2015. </a:t>
            </a:r>
          </a:p>
          <a:p>
            <a:pPr marL="109728" indent="0">
              <a:buNone/>
            </a:pPr>
            <a:endParaRPr lang="pt-BR" sz="2400" dirty="0">
              <a:latin typeface="Aldhabi" pitchFamily="2" charset="-78"/>
              <a:cs typeface="Aldhabi" pitchFamily="2" charset="-78"/>
            </a:endParaRPr>
          </a:p>
          <a:p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METAS E RESULTADOS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67809966"/>
              </p:ext>
            </p:extLst>
          </p:nvPr>
        </p:nvGraphicFramePr>
        <p:xfrm>
          <a:off x="2411760" y="3933056"/>
          <a:ext cx="456247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METAS E RESULTADOS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7834064" cy="509838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400" b="1" u="sng" dirty="0">
                <a:latin typeface="Arial" pitchFamily="34" charset="0"/>
                <a:cs typeface="Arial" pitchFamily="34" charset="0"/>
              </a:rPr>
              <a:t>Objetivo 2.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 Melhorar a qualidade da atenção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a hipertensos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e/ou diabéticos.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2.3.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Garantir a 100% dos hipertensos a realização de exames complementares em dia de acordo com o protocolo.     </a:t>
            </a:r>
          </a:p>
          <a:p>
            <a:pPr marL="109728" indent="0">
              <a:buNone/>
            </a:pPr>
            <a:r>
              <a:rPr lang="pt-BR" sz="2400" dirty="0">
                <a:latin typeface="Aldhabi" pitchFamily="2" charset="-78"/>
                <a:cs typeface="Aldhabi" pitchFamily="2" charset="-78"/>
              </a:rPr>
              <a:t>Figura 3 - Gráfico da proporção de hipertensos com exame complementares em dia de acordo com o protocolo, UBS “Maria da Luz”, Tarauacá, Acre, 2015.</a:t>
            </a:r>
          </a:p>
          <a:p>
            <a:pPr marL="109728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407224574"/>
              </p:ext>
            </p:extLst>
          </p:nvPr>
        </p:nvGraphicFramePr>
        <p:xfrm>
          <a:off x="2339752" y="3861048"/>
          <a:ext cx="4648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METAS E RESULTADOS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1520" y="764704"/>
            <a:ext cx="7978080" cy="5242397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t-BR" sz="2400" b="1" u="sng" dirty="0">
                <a:latin typeface="Arial" pitchFamily="34" charset="0"/>
                <a:cs typeface="Arial" pitchFamily="34" charset="0"/>
              </a:rPr>
              <a:t>Objetivo 2.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 Melhorar a qualidade da atenção a hipertensos e/ou diabéticos.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2.4.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Garantir a 100% dos diabéticos a realização de exames complementares em dia de acordo com o protocolo.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t-BR" sz="2400" dirty="0">
                <a:latin typeface="Aldhabi" pitchFamily="2" charset="-78"/>
                <a:cs typeface="Aldhabi" pitchFamily="2" charset="-78"/>
              </a:rPr>
              <a:t>Figura 4 - Gráfico da proporção de diabéticos com exame complementares em dia de acordo com o protocolo, UBS “Maria da Luz”, município Tarauacá, Acre, 2015</a:t>
            </a:r>
            <a:r>
              <a:rPr lang="pt-BR" sz="2400" dirty="0"/>
              <a:t>.</a:t>
            </a:r>
          </a:p>
          <a:p>
            <a:pPr marL="109728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365419632"/>
              </p:ext>
            </p:extLst>
          </p:nvPr>
        </p:nvGraphicFramePr>
        <p:xfrm>
          <a:off x="2123728" y="3789040"/>
          <a:ext cx="447675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METAS E RESULTADOS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98072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u="sng" dirty="0">
                <a:latin typeface="Arial" pitchFamily="34" charset="0"/>
                <a:cs typeface="Arial" pitchFamily="34" charset="0"/>
              </a:rPr>
              <a:t>Objetivo 3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. Melhorar a adesão de hipertensos e/ou diabéticos ao programa.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3.1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Buscar 100% dos hipertensos faltosos às consultas na unidade de saúde conforme a periodicidade recomendada. </a:t>
            </a:r>
          </a:p>
          <a:p>
            <a:r>
              <a:rPr lang="pt-BR" sz="2400" dirty="0">
                <a:latin typeface="Aldhabi" pitchFamily="2" charset="-78"/>
                <a:cs typeface="Aldhabi" pitchFamily="2" charset="-78"/>
              </a:rPr>
              <a:t>Figura 5 - Gráfico da proporção de hipertensos com busca ativa às consultas com busca ativa, UBS “Maria da Luz”, Tarauacá, Acre, 2015.</a:t>
            </a:r>
          </a:p>
          <a:p>
            <a:r>
              <a:rPr lang="pt-BR" sz="2400" dirty="0">
                <a:latin typeface="Aldhabi" pitchFamily="2" charset="-78"/>
                <a:cs typeface="Aldhabi" pitchFamily="2" charset="-78"/>
              </a:rPr>
              <a:t> 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77145995"/>
              </p:ext>
            </p:extLst>
          </p:nvPr>
        </p:nvGraphicFramePr>
        <p:xfrm>
          <a:off x="2272283" y="4005064"/>
          <a:ext cx="4743450" cy="24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METAS E RESULTADOS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170080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14300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u="sng" dirty="0">
                <a:latin typeface="Arial" pitchFamily="34" charset="0"/>
                <a:cs typeface="Arial" pitchFamily="34" charset="0"/>
              </a:rPr>
              <a:t>Objetivo 4.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 Melhorar o registro das informações.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Metas 4.1.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Manter ficha de acompanhamento de 100% dos hipertensos cadastrados na unidade de saúde</a:t>
            </a:r>
            <a:r>
              <a:rPr lang="pt-BR" dirty="0"/>
              <a:t>. </a:t>
            </a:r>
            <a:endParaRPr lang="pt-BR" dirty="0" smtClean="0"/>
          </a:p>
          <a:p>
            <a:pPr marL="342900" indent="-342900">
              <a:buFont typeface="Wingdings" pitchFamily="2" charset="2"/>
              <a:buChar char="Ø"/>
            </a:pPr>
            <a:endParaRPr lang="pt-BR" dirty="0" smtClean="0"/>
          </a:p>
          <a:p>
            <a:r>
              <a:rPr lang="pt-BR" sz="2400" dirty="0">
                <a:latin typeface="Aldhabi" pitchFamily="2" charset="-78"/>
                <a:cs typeface="Aldhabi" pitchFamily="2" charset="-78"/>
              </a:rPr>
              <a:t>Figura 6 - Gráfico da Proporção de hipertensos com registro adequado na ficha de acompanhamento, UBS “Maria da Luz”, Tarauacá, Acre, 2015</a:t>
            </a:r>
            <a:r>
              <a:rPr lang="pt-BR" dirty="0"/>
              <a:t>.</a:t>
            </a:r>
          </a:p>
          <a:p>
            <a:r>
              <a:rPr lang="pt-BR" b="1" dirty="0"/>
              <a:t> 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pt-BR" dirty="0"/>
          </a:p>
        </p:txBody>
      </p:sp>
      <p:graphicFrame>
        <p:nvGraphicFramePr>
          <p:cNvPr id="5" name="Chart 1"/>
          <p:cNvGraphicFramePr/>
          <p:nvPr>
            <p:extLst>
              <p:ext uri="{D42A27DB-BD31-4B8C-83A1-F6EECF244321}">
                <p14:modId xmlns:p14="http://schemas.microsoft.com/office/powerpoint/2010/main" val="3231336284"/>
              </p:ext>
            </p:extLst>
          </p:nvPr>
        </p:nvGraphicFramePr>
        <p:xfrm>
          <a:off x="2285236" y="3903894"/>
          <a:ext cx="4861560" cy="248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METAS E RESULTADOS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908720"/>
            <a:ext cx="85341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400" b="1" u="sng" dirty="0">
                <a:latin typeface="Arial" pitchFamily="34" charset="0"/>
                <a:cs typeface="Arial" pitchFamily="34" charset="0"/>
              </a:rPr>
              <a:t>Objetivo 4.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Melhorar o registro das informações.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4.2.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Manter ficha de acompanhamento de 100% dos diabéticos cadastrados na unidade de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ldhabi" pitchFamily="2" charset="-78"/>
                <a:cs typeface="Aldhabi" pitchFamily="2" charset="-78"/>
              </a:rPr>
              <a:t>Figura 7 - Gráfico da Proporção de diabéticos com registro adequado na ficha de acompanhamento, UBS “Maria da Luz”, Tarauacá, Acre, 2015.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1335489656"/>
              </p:ext>
            </p:extLst>
          </p:nvPr>
        </p:nvGraphicFramePr>
        <p:xfrm>
          <a:off x="2195736" y="3861048"/>
          <a:ext cx="4709160" cy="239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417638"/>
            <a:ext cx="8229600" cy="5615471"/>
          </a:xfrm>
        </p:spPr>
        <p:txBody>
          <a:bodyPr>
            <a:noAutofit/>
          </a:bodyPr>
          <a:lstStyle/>
          <a:p>
            <a:pPr marL="452437" indent="-342900" algn="just"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q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Indicadores avaliados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2437" indent="-342900" algn="just">
              <a:spcBef>
                <a:spcPts val="120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161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hipertensos dos 661 usuários hipertensos residentes na área da UBS representando 39,5% de cobertura do programa de atenção ao hipertenso,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2437" indent="-342900" algn="just">
              <a:spcBef>
                <a:spcPts val="120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35 usuários diabéticos dos 163 usuários diabéticos residentes na área da UBS representando 21,5% de cobertura do programa ao diabético.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DISCUSSÃO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452437" indent="-3429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q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Indicadores que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alcançaram resultados positivos</a:t>
            </a:r>
          </a:p>
          <a:p>
            <a:pPr marL="566737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registro adequado na ficha de acompanhamento,</a:t>
            </a:r>
          </a:p>
          <a:p>
            <a:pPr marL="566737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avaliação de estratificação de risco cardiovascular por exame clínico em dia, </a:t>
            </a:r>
          </a:p>
          <a:p>
            <a:pPr marL="566737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orientação nutricional sobre alimentação saudável, prática de atividade física regular, riscos do tabagismo e higiene bucal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109537" indent="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DISCUSSÃO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301608" cy="5030019"/>
          </a:xfrm>
        </p:spPr>
        <p:txBody>
          <a:bodyPr>
            <a:noAutofit/>
          </a:bodyPr>
          <a:lstStyle/>
          <a:p>
            <a:pPr marL="90488" indent="0" algn="just">
              <a:buClr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Diabetes Mellitus (DM).</a:t>
            </a:r>
          </a:p>
          <a:p>
            <a:pPr marL="547688" indent="-457200" algn="just"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Transtorno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metabólico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etiologias heterogêneas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caracterizado por hiperglicemia e distúrbios no metabolismo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carboidratos, proteínas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gorduras, resultantes de defeitos da secreção e/ou da ação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insulina.</a:t>
            </a:r>
          </a:p>
          <a:p>
            <a:pPr marL="109537" indent="0" algn="just">
              <a:buClrTx/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361950" indent="-252413">
              <a:buClrTx/>
              <a:buFont typeface="Arial" pitchFamily="34" charset="0"/>
              <a:buChar char="•"/>
            </a:pP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Prevalência de DM no Brasil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7,6% na população adulta.</a:t>
            </a:r>
          </a:p>
          <a:p>
            <a:pPr marL="109728" indent="0">
              <a:buClrTx/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INTRODUÇÃO</a:t>
            </a:r>
            <a:endParaRPr lang="pt-BR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7" indent="-3429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q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Indicadores que  alcançaram resultados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positivos.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452437" indent="-3429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exames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clínicos em dia de acordo com o protocolo, </a:t>
            </a:r>
          </a:p>
          <a:p>
            <a:pPr marL="452437" indent="-3429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prescrição de medicamentos da Farmácia Municipal/ Hiperdia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priorizada</a:t>
            </a:r>
          </a:p>
          <a:p>
            <a:pPr marL="566737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Faltosos a consultas programadas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DISCUSSÃO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56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66737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q"/>
            </a:pPr>
            <a:r>
              <a:rPr lang="pt-BR" sz="11000" b="1" dirty="0">
                <a:latin typeface="Arial" pitchFamily="34" charset="0"/>
                <a:cs typeface="Arial" pitchFamily="34" charset="0"/>
              </a:rPr>
              <a:t>Indicadores que não alcançaram resultados positivos</a:t>
            </a:r>
          </a:p>
          <a:p>
            <a:pPr marL="566737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§"/>
            </a:pPr>
            <a:r>
              <a:rPr lang="pt-BR" sz="11000" dirty="0">
                <a:latin typeface="Arial" pitchFamily="34" charset="0"/>
                <a:cs typeface="Arial" pitchFamily="34" charset="0"/>
              </a:rPr>
              <a:t> proporção de hipertensos e diabéticos com exames complementares em dia de acordo com o protocolo</a:t>
            </a:r>
          </a:p>
          <a:p>
            <a:pPr marL="566737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§"/>
            </a:pPr>
            <a:r>
              <a:rPr lang="pt-BR" sz="11000" dirty="0">
                <a:latin typeface="Arial" pitchFamily="34" charset="0"/>
                <a:cs typeface="Arial" pitchFamily="34" charset="0"/>
              </a:rPr>
              <a:t> avaliação da necessidade de atendimento odontológico, </a:t>
            </a:r>
            <a:endParaRPr lang="pt-BR" sz="11000" dirty="0" smtClean="0">
              <a:latin typeface="Arial" pitchFamily="34" charset="0"/>
              <a:cs typeface="Arial" pitchFamily="34" charset="0"/>
            </a:endParaRPr>
          </a:p>
          <a:p>
            <a:pPr marL="566737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§"/>
            </a:pPr>
            <a:r>
              <a:rPr lang="pt-BR" sz="11000" dirty="0" smtClean="0"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11000" dirty="0">
                <a:latin typeface="Arial" pitchFamily="34" charset="0"/>
                <a:cs typeface="Arial" pitchFamily="34" charset="0"/>
              </a:rPr>
              <a:t>com registro adequado na ficha de acompanhamento. 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DISCUSSÃO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17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/>
          </a:bodyPr>
          <a:lstStyle/>
          <a:p>
            <a:pPr marL="566738" indent="-457200" algn="just">
              <a:buClrTx/>
              <a:buFont typeface="Wingdings" pitchFamily="2" charset="2"/>
              <a:buChar char="q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 impacto da intervenção na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comunidade:</a:t>
            </a:r>
          </a:p>
          <a:p>
            <a:pPr marL="109538" indent="0" algn="just">
              <a:buClr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109538" indent="0" algn="just">
              <a:buClr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experiências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positivas, refletidas nas opiniões dos usuários hipertensos e diabéticos assim como 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familiares, ganhando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em prioridade, qualidade e integralidade no atendimento, sem afetar a demanda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espontânea.</a:t>
            </a:r>
            <a:endParaRPr lang="pt-BR" sz="2800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25000" lnSpcReduction="20000"/>
          </a:bodyPr>
          <a:lstStyle/>
          <a:p>
            <a:pPr marL="109728" indent="0" algn="just">
              <a:buClrTx/>
              <a:buNone/>
            </a:pPr>
            <a:r>
              <a:rPr lang="pt-BR" sz="46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pt-BR" sz="11200" b="1" dirty="0" smtClean="0">
                <a:latin typeface="Arial" pitchFamily="34" charset="0"/>
                <a:cs typeface="Arial" pitchFamily="34" charset="0"/>
              </a:rPr>
              <a:t>Benefícios obtidos a partir da intervenção para a equipe:</a:t>
            </a:r>
          </a:p>
          <a:p>
            <a:pPr algn="just">
              <a:buNone/>
            </a:pPr>
            <a:endParaRPr lang="pt-BR" sz="112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v"/>
            </a:pPr>
            <a:r>
              <a:rPr lang="pt-BR" sz="11200" dirty="0" smtClean="0">
                <a:latin typeface="Arial" pitchFamily="34" charset="0"/>
                <a:cs typeface="Arial" pitchFamily="34" charset="0"/>
              </a:rPr>
              <a:t>Foi </a:t>
            </a:r>
            <a:r>
              <a:rPr lang="pt-BR" sz="11200" dirty="0">
                <a:latin typeface="Arial" pitchFamily="34" charset="0"/>
                <a:cs typeface="Arial" pitchFamily="34" charset="0"/>
              </a:rPr>
              <a:t>estabelecido o papel de cada profissional na ação programática</a:t>
            </a:r>
            <a:r>
              <a:rPr lang="pt-BR" sz="1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09728" indent="0" algn="just">
              <a:buClrTx/>
              <a:buNone/>
            </a:pPr>
            <a:endParaRPr lang="pt-BR" sz="1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v"/>
            </a:pPr>
            <a:r>
              <a:rPr lang="pt-BR" sz="11200" dirty="0">
                <a:latin typeface="Arial" pitchFamily="34" charset="0"/>
                <a:cs typeface="Arial" pitchFamily="34" charset="0"/>
              </a:rPr>
              <a:t>promoveu uma maior adesão da equipe aos Programas e o trabalho integrado da médica, enfermeira, técnica de enfermagem e </a:t>
            </a:r>
            <a:r>
              <a:rPr lang="pt-BR" sz="11200" dirty="0" smtClean="0">
                <a:latin typeface="Arial" pitchFamily="34" charset="0"/>
                <a:cs typeface="Arial" pitchFamily="34" charset="0"/>
              </a:rPr>
              <a:t>recepcionista</a:t>
            </a:r>
          </a:p>
          <a:p>
            <a:pPr marL="109728" indent="0" algn="just">
              <a:buClrTx/>
              <a:buNone/>
            </a:pPr>
            <a:endParaRPr lang="pt-BR" sz="1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v"/>
            </a:pPr>
            <a:r>
              <a:rPr lang="pt-BR" sz="11200" dirty="0">
                <a:latin typeface="Arial" pitchFamily="34" charset="0"/>
                <a:cs typeface="Arial" pitchFamily="34" charset="0"/>
              </a:rPr>
              <a:t>permitiu revisarmos as atribuições da equipe viabilizando a atenção a um maior número de usuários.</a:t>
            </a:r>
            <a:endParaRPr lang="pt-BR" sz="1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q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Benefícios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obtidos a partir da intervenção para a equipe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09728" indent="0" algn="just">
              <a:buClr>
                <a:schemeClr val="tx1"/>
              </a:buCl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organizar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planejar as estratégias a ser desenvolvidas para um ótimo atendimento dos usuários hipertensos e diabéticos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 algn="just">
              <a:buClr>
                <a:schemeClr val="tx1"/>
              </a:buClr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Consultas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odontológicas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permitiu organizar 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agenda do serviço para priorizar 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atendimento.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DISCUSSÃO</a:t>
            </a:r>
            <a:endParaRPr lang="pt-BR" sz="2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83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Benefícios obtidos a partir da intervenção para o serviço:</a:t>
            </a:r>
          </a:p>
          <a:p>
            <a:pPr algn="just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Precisou-se melhorar,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organizar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otimizar a agenda para a atenção a demanda espontânea,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atualizar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todos os registros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109728" indent="0" algn="just">
              <a:buClr>
                <a:schemeClr val="tx1"/>
              </a:buCl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promoveu-se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monitoramento e avaliação das ações realizadas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 algn="just">
              <a:buClr>
                <a:schemeClr val="tx1"/>
              </a:buCl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734420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>
              <a:buClrTx/>
              <a:buFont typeface="Wingdings" pitchFamily="2" charset="2"/>
              <a:buChar char="q"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Desenvolvimento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do curso em Relação às expectativas iniciais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Tx/>
              <a:buFont typeface="Wingdings" pitchFamily="2" charset="2"/>
              <a:buChar char="q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Aumentar nível de conhecimento e nível científico sobre o trabalho com a família a fim de ajudar a melhorar os indicadores de saúde da população.</a:t>
            </a:r>
          </a:p>
          <a:p>
            <a:pPr marL="109728" indent="0" algn="just">
              <a:buClrTx/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interagir com outros profissionais e aprender das experiências,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36904" cy="1143000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Reflexão critica do processo de aprendizado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Desenvolvimento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do curso em Relação às expectativas iniciais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 algn="just">
              <a:buClrTx/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adquirir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novas formas de pensar e de agir ante diferentes situações que poderiam ocorrer e seriam novas para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nós.</a:t>
            </a:r>
          </a:p>
          <a:p>
            <a:pPr marL="109728" indent="0" algn="just">
              <a:buClrTx/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Contribuir com o bom funcionamento da  ESF com o objetivo de promover mudanças na população, e no pessoal de saúde.</a:t>
            </a:r>
            <a:endParaRPr lang="pt-BR" sz="2800" dirty="0"/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Reflexão critica do processo de aprendizado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87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58011"/>
          </a:xfrm>
        </p:spPr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O significado do curso para a prática profissional.</a:t>
            </a:r>
          </a:p>
          <a:p>
            <a:pPr marL="109728" indent="0" algn="just">
              <a:buClrTx/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flexibilidade de horário permitindo organizar o tempo de acordo as nossas necessidades,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precisava estar no ambiente virtual em horários determinados para realizar minhas atividades,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metodologia de ensino a distância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permitiu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inserir um curso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rotina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diária.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36904" cy="1143000"/>
          </a:xfrm>
        </p:spPr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Reflexão critica do processo de aprendizado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25000" lnSpcReduction="20000"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pt-BR" sz="1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1200" b="1" dirty="0" smtClean="0">
                <a:latin typeface="Arial" pitchFamily="34" charset="0"/>
                <a:cs typeface="Arial" pitchFamily="34" charset="0"/>
              </a:rPr>
              <a:t>Aprendizados.</a:t>
            </a:r>
          </a:p>
          <a:p>
            <a:pPr marL="109728" indent="0" algn="just">
              <a:buClrTx/>
              <a:buNone/>
            </a:pPr>
            <a:endParaRPr lang="pt-BR" sz="1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pt-BR" sz="11200" dirty="0" smtClean="0">
                <a:latin typeface="Arial" pitchFamily="34" charset="0"/>
                <a:cs typeface="Arial" pitchFamily="34" charset="0"/>
              </a:rPr>
              <a:t>Aumento do conhecimento sobre os indicadores de saúde prioritários do SUS.</a:t>
            </a:r>
          </a:p>
          <a:p>
            <a:pPr marL="109728" indent="0" algn="just">
              <a:buClrTx/>
              <a:buNone/>
            </a:pPr>
            <a:endParaRPr lang="pt-BR" sz="1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pt-BR" sz="11200" dirty="0" smtClean="0">
                <a:latin typeface="Arial" pitchFamily="34" charset="0"/>
                <a:cs typeface="Arial" pitchFamily="34" charset="0"/>
              </a:rPr>
              <a:t>Trabalhar com o agendamento de consultas, melhorando o acolhimento da demanda espontânea e com a carta do usuário. </a:t>
            </a:r>
          </a:p>
          <a:p>
            <a:pPr marL="109728" indent="0" algn="just">
              <a:buClrTx/>
              <a:buNone/>
            </a:pPr>
            <a:endParaRPr lang="pt-BR" sz="1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pt-BR" sz="11200" dirty="0" smtClean="0">
                <a:latin typeface="Arial" pitchFamily="34" charset="0"/>
                <a:cs typeface="Arial" pitchFamily="34" charset="0"/>
              </a:rPr>
              <a:t>Promover o engajamento público através de ações de promoção e educação da comunidade, o trabalho com grupos específicos e seus familiares.</a:t>
            </a:r>
            <a:endParaRPr lang="pt-BR" sz="1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Reflexão critica do processo de aprendizado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20" y="1357298"/>
            <a:ext cx="79208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 marL="271463" indent="-161925" algn="ctr">
              <a:buClr>
                <a:schemeClr val="tx1"/>
              </a:buClr>
              <a:buNone/>
            </a:pP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A taxa de DM  e HAS no estado do Rio Grande do Sul: 31,6% para ambos os sexos.</a:t>
            </a:r>
          </a:p>
          <a:p>
            <a:pPr marL="271463" indent="-161925" algn="ctr">
              <a:buClr>
                <a:schemeClr val="tx1"/>
              </a:buClr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71463" indent="-161925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Hipertensão Arterial Sistêmica (HAS) e a Diabetes Mellitus (DM) são doenças </a:t>
            </a:r>
            <a:r>
              <a:rPr lang="pt-BR" sz="2800" u="sng" dirty="0" smtClean="0">
                <a:latin typeface="Arial" pitchFamily="34" charset="0"/>
                <a:cs typeface="Arial" pitchFamily="34" charset="0"/>
              </a:rPr>
              <a:t>associadas a alterações funcionais e/ou estruturais dos órgãos-alvo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a alterações metabólicas, com aumento do</a:t>
            </a:r>
            <a:r>
              <a:rPr lang="pt-BR" sz="2800" u="sng" dirty="0" smtClean="0">
                <a:latin typeface="Arial" pitchFamily="34" charset="0"/>
                <a:cs typeface="Arial" pitchFamily="34" charset="0"/>
              </a:rPr>
              <a:t> risco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800" u="sng" dirty="0" smtClean="0">
                <a:latin typeface="Arial" pitchFamily="34" charset="0"/>
                <a:cs typeface="Arial" pitchFamily="34" charset="0"/>
              </a:rPr>
              <a:t>eventos cardiovasculares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fatais e não fatais </a:t>
            </a:r>
          </a:p>
          <a:p>
            <a:pPr marL="271463" indent="-161925" algn="r">
              <a:buClr>
                <a:schemeClr val="tx1"/>
              </a:buCl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(BRASIL, 2013, 2013b).</a:t>
            </a:r>
          </a:p>
          <a:p>
            <a:pPr marL="109728" indent="0" algn="just">
              <a:buNone/>
            </a:pP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064896" cy="710952"/>
          </a:xfrm>
        </p:spPr>
        <p:txBody>
          <a:bodyPr>
            <a:normAutofit/>
          </a:bodyPr>
          <a:lstStyle/>
          <a:p>
            <a:pPr algn="r"/>
            <a:r>
              <a:rPr lang="pt-BR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4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772400" cy="1080119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Conclusão</a:t>
            </a:r>
            <a:r>
              <a:rPr lang="pt-B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t-B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pt-BR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80920" cy="468052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Houve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melhora da cobertura e da qualidade de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atenção aos </a:t>
            </a: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usuários com HAS e DM da área de abrangência assim como mudanças positivas no estilo de vida mais saudável dos usuários hipertensos e diabéticos com um adequado controle.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6000" dirty="0" smtClean="0"/>
              <a:t>Obrigada!</a:t>
            </a:r>
          </a:p>
          <a:p>
            <a:pPr algn="ctr">
              <a:buNone/>
            </a:pPr>
            <a:endParaRPr lang="pt-B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090811"/>
          </a:xfrm>
        </p:spPr>
        <p:txBody>
          <a:bodyPr>
            <a:noAutofit/>
          </a:bodyPr>
          <a:lstStyle/>
          <a:p>
            <a:pPr marL="109728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3200" i="1" dirty="0" smtClean="0">
                <a:latin typeface="Garamond" pitchFamily="18" charset="0"/>
              </a:rPr>
              <a:t>Ambas as doenças constituem um </a:t>
            </a:r>
            <a:r>
              <a:rPr lang="pt-BR" sz="3200" i="1" u="sng" dirty="0" smtClean="0">
                <a:latin typeface="Garamond" pitchFamily="18" charset="0"/>
              </a:rPr>
              <a:t>grave problema de saúde </a:t>
            </a:r>
            <a:r>
              <a:rPr lang="pt-BR" sz="3200" i="1" dirty="0" smtClean="0">
                <a:latin typeface="Garamond" pitchFamily="18" charset="0"/>
              </a:rPr>
              <a:t>no Brasil e no mundo.</a:t>
            </a:r>
          </a:p>
          <a:p>
            <a:pPr marL="109728" indent="0" algn="r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3200" i="1" dirty="0" smtClean="0">
                <a:latin typeface="Garamond" pitchFamily="18" charset="0"/>
              </a:rPr>
              <a:t>São Consideradas </a:t>
            </a:r>
            <a:r>
              <a:rPr lang="pt-BR" sz="3200" i="1" u="sng" dirty="0" smtClean="0">
                <a:latin typeface="Garamond" pitchFamily="18" charset="0"/>
              </a:rPr>
              <a:t>sensíveis à Atenção Primária</a:t>
            </a:r>
            <a:r>
              <a:rPr lang="pt-BR" sz="3200" i="1" dirty="0" smtClean="0">
                <a:latin typeface="Garamond" pitchFamily="18" charset="0"/>
              </a:rPr>
              <a:t>, pois evidências demonstram que o adequado controle destes problemas na </a:t>
            </a:r>
            <a:r>
              <a:rPr lang="pt-BR" sz="3200" i="1" u="sng" dirty="0" smtClean="0">
                <a:latin typeface="Garamond" pitchFamily="18" charset="0"/>
              </a:rPr>
              <a:t>Atenção Básica</a:t>
            </a:r>
            <a:r>
              <a:rPr lang="pt-BR" sz="3200" i="1" dirty="0" smtClean="0">
                <a:latin typeface="Garamond" pitchFamily="18" charset="0"/>
              </a:rPr>
              <a:t>, pode e</a:t>
            </a:r>
            <a:r>
              <a:rPr lang="pt-BR" sz="3200" i="1" u="sng" dirty="0" smtClean="0">
                <a:latin typeface="Garamond" pitchFamily="18" charset="0"/>
              </a:rPr>
              <a:t>vitar hospitalizações e mortes por complicações cardiovasculares</a:t>
            </a:r>
            <a:r>
              <a:rPr lang="pt-BR" sz="3200" i="1" dirty="0" smtClean="0">
                <a:latin typeface="Garamond" pitchFamily="18" charset="0"/>
              </a:rPr>
              <a:t> e </a:t>
            </a:r>
            <a:r>
              <a:rPr lang="pt-BR" sz="3200" i="1" u="sng" dirty="0" smtClean="0">
                <a:latin typeface="Garamond" pitchFamily="18" charset="0"/>
              </a:rPr>
              <a:t>cerebrovasculares</a:t>
            </a:r>
            <a:r>
              <a:rPr lang="pt-BR" sz="3200" i="1" dirty="0" smtClean="0">
                <a:latin typeface="Garamond" pitchFamily="18" charset="0"/>
              </a:rPr>
              <a:t> (BRASIL, 2013).</a:t>
            </a:r>
            <a:endParaRPr lang="pt-BR" sz="3200" i="1" dirty="0">
              <a:latin typeface="Garamond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INTRODUÇÃO</a:t>
            </a: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4954555"/>
          </a:xfrm>
        </p:spPr>
        <p:txBody>
          <a:bodyPr>
            <a:noAutofit/>
          </a:bodyPr>
          <a:lstStyle/>
          <a:p>
            <a:pPr algn="just">
              <a:buClr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Tarauacá: </a:t>
            </a:r>
          </a:p>
          <a:p>
            <a:pPr algn="just">
              <a:buClr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Localizado no noroeste do estado do Acre, estando a 400 km da capital do estado, Rio Branco. </a:t>
            </a: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População: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31.857 habitantes. </a:t>
            </a: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município possui uma proporção de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51,6% de população em área urbana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cerca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48,4%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de população em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áreas rurais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7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Conta com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sete equipes de saúde da família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um centro de saúde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chamado João Wanderley onde trabalham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três equipes de saúde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Balsa</a:t>
            </a:r>
            <a:r>
              <a:rPr lang="pt-BR" sz="2800" i="1" dirty="0">
                <a:latin typeface="Arial" pitchFamily="34" charset="0"/>
                <a:cs typeface="Arial" pitchFamily="34" charset="0"/>
              </a:rPr>
              <a:t>, BR 364 e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Rio </a:t>
            </a:r>
            <a:r>
              <a:rPr lang="pt-BR" sz="2800" i="1" dirty="0">
                <a:latin typeface="Arial" pitchFamily="34" charset="0"/>
                <a:cs typeface="Arial" pitchFamily="34" charset="0"/>
              </a:rPr>
              <a:t>Tarauacá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que realizam atendimentos nas áreas rurais. 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INTRODUÇÃO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5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57298"/>
            <a:ext cx="8219256" cy="46434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ESF Maria da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Luz </a:t>
            </a:r>
          </a:p>
          <a:p>
            <a:pPr>
              <a:lnSpc>
                <a:spcPct val="150000"/>
              </a:lnSpc>
              <a:buClrTx/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Está localizada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em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zona urbana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na periferia da cidade, exatamente no bairro Senador Pompeu mais conhecido como “Praia”,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bairro mais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populoso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município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uma população de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4345 pessoas com 797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famílias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7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A população está distribuída em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nove micro áreas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atendida por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uma equipe de saúde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constituída por:</a:t>
            </a:r>
          </a:p>
          <a:p>
            <a:pPr marL="893763" indent="-350838"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Nove ACS, </a:t>
            </a:r>
          </a:p>
          <a:p>
            <a:pPr marL="893763" indent="-350838"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Duas técnicas de enfermagem,</a:t>
            </a:r>
          </a:p>
          <a:p>
            <a:pPr marL="893763" indent="-350838"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Duas médicas, uma contratada pela prefeitura e a outra do programa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“Mais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édicos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"</a:t>
            </a:r>
          </a:p>
          <a:p>
            <a:pPr marL="893763" indent="-350838">
              <a:buClrTx/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Uma licenciada em enfermagem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893763" indent="-350838">
              <a:buClrTx/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Uma odontóloga e uma técnica em saúde bucal.</a:t>
            </a:r>
          </a:p>
          <a:p>
            <a:pPr marL="893763" indent="-350838">
              <a:buClrTx/>
              <a:buFont typeface="Arial" pitchFamily="34" charset="0"/>
              <a:buChar char="•"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109728" indent="0">
              <a:buClrTx/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1720</TotalTime>
  <Words>1965</Words>
  <Application>Microsoft Office PowerPoint</Application>
  <PresentationFormat>Apresentação na tela (4:3)</PresentationFormat>
  <Paragraphs>219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Concurso</vt:lpstr>
      <vt:lpstr>Apresentação do PowerPoint</vt:lpstr>
      <vt:lpstr>                                   INTRODUÇÃO</vt:lpstr>
      <vt:lpstr>                                                                       INTRODUÇÃO</vt:lpstr>
      <vt:lpstr>INTRODUÇÃO</vt:lpstr>
      <vt:lpstr>                                                              INTRODUÇÃO</vt:lpstr>
      <vt:lpstr>INTRODUÇÃO</vt:lpstr>
      <vt:lpstr>                                                                      INTRODUÇÃO</vt:lpstr>
      <vt:lpstr>INTRODUÇÃO</vt:lpstr>
      <vt:lpstr>INTRODUÇÃO</vt:lpstr>
      <vt:lpstr>INTRODUÇÃO</vt:lpstr>
      <vt:lpstr>INTRODUÇÃO</vt:lpstr>
      <vt:lpstr>                                                                      INTRODUÇÃO</vt:lpstr>
      <vt:lpstr>                                                                       INTRODUÇÃO</vt:lpstr>
      <vt:lpstr>Apresentação do PowerPoint</vt:lpstr>
      <vt:lpstr>Apresentação do PowerPoint</vt:lpstr>
      <vt:lpstr>Apresentação do PowerPoint</vt:lpstr>
      <vt:lpstr>METODOLOGIA</vt:lpstr>
      <vt:lpstr>                                                                   METODOLOGÍA</vt:lpstr>
      <vt:lpstr>METODOLOGIA</vt:lpstr>
      <vt:lpstr>METODOLOGIA</vt:lpstr>
      <vt:lpstr>                                                      METAS E RESULTADOS</vt:lpstr>
      <vt:lpstr>                                                     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                                                 DISCUSSÃO</vt:lpstr>
      <vt:lpstr>                                                                          DISCUSSÃO</vt:lpstr>
      <vt:lpstr>                                                                          DISCUSSÃO</vt:lpstr>
      <vt:lpstr>DISCUSSÃO</vt:lpstr>
      <vt:lpstr>DISCUSSÃO</vt:lpstr>
      <vt:lpstr>                                                                          DISCUSSÃO</vt:lpstr>
      <vt:lpstr>DISCUSSÃO</vt:lpstr>
      <vt:lpstr>Reflexão critica do processo de aprendizado</vt:lpstr>
      <vt:lpstr>Reflexão critica do processo de aprendizado</vt:lpstr>
      <vt:lpstr>Reflexão critica do processo de aprendizado</vt:lpstr>
      <vt:lpstr>Reflexão critica do processo de aprendizado</vt:lpstr>
      <vt:lpstr>Conclusão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MELHORA DA QUALIDADE DE ATENÇÃO DE PACIENTES HIPERTENSOS E DIABETICOS DO ESF II NO MUNICÍPIO DE SEBERI- RS</dc:title>
  <dc:creator>not</dc:creator>
  <cp:lastModifiedBy>kactherine</cp:lastModifiedBy>
  <cp:revision>110</cp:revision>
  <dcterms:created xsi:type="dcterms:W3CDTF">2014-02-17T16:29:49Z</dcterms:created>
  <dcterms:modified xsi:type="dcterms:W3CDTF">2015-10-18T13:32:08Z</dcterms:modified>
</cp:coreProperties>
</file>