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notesMasterIdLst>
    <p:notesMasterId r:id="rId25"/>
  </p:notesMasterIdLst>
  <p:sldIdLst>
    <p:sldId id="256" r:id="rId2"/>
    <p:sldId id="279" r:id="rId3"/>
    <p:sldId id="258" r:id="rId4"/>
    <p:sldId id="268" r:id="rId5"/>
    <p:sldId id="261" r:id="rId6"/>
    <p:sldId id="294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291" r:id="rId22"/>
    <p:sldId id="292" r:id="rId23"/>
    <p:sldId id="310" r:id="rId24"/>
  </p:sldIdLst>
  <p:sldSz cx="9144000" cy="6858000" type="screen4x3"/>
  <p:notesSz cx="6881813" cy="100155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87966" autoAdjust="0"/>
  </p:normalViewPr>
  <p:slideViewPr>
    <p:cSldViewPr>
      <p:cViewPr>
        <p:scale>
          <a:sx n="66" d="100"/>
          <a:sy n="66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A70470-61D7-4443-B693-644D4CD0FBBD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17872001-A5B4-4820-9616-DC2180051282}">
      <dgm:prSet custT="1"/>
      <dgm:spPr/>
      <dgm:t>
        <a:bodyPr/>
        <a:lstStyle/>
        <a:p>
          <a:pPr rtl="0"/>
          <a:r>
            <a:rPr lang="pt-BR" sz="1800" dirty="0" smtClean="0">
              <a:latin typeface="Arial" pitchFamily="34" charset="0"/>
              <a:cs typeface="Arial" pitchFamily="34" charset="0"/>
            </a:rPr>
            <a:t>Organização e gestão do serviço.</a:t>
          </a:r>
          <a:endParaRPr lang="pt-BR" sz="1800" dirty="0">
            <a:latin typeface="Arial" pitchFamily="34" charset="0"/>
            <a:cs typeface="Arial" pitchFamily="34" charset="0"/>
          </a:endParaRPr>
        </a:p>
      </dgm:t>
    </dgm:pt>
    <dgm:pt modelId="{5975C3C1-DEDA-44B0-A0F7-09EDBCFA9793}" type="parTrans" cxnId="{97D077B6-7536-4753-8568-80B106FA77E3}">
      <dgm:prSet/>
      <dgm:spPr/>
      <dgm:t>
        <a:bodyPr/>
        <a:lstStyle/>
        <a:p>
          <a:endParaRPr lang="pt-BR" sz="1800"/>
        </a:p>
      </dgm:t>
    </dgm:pt>
    <dgm:pt modelId="{CE548DFF-ADAF-42CB-8E1F-40BCB82DC676}" type="sibTrans" cxnId="{97D077B6-7536-4753-8568-80B106FA77E3}">
      <dgm:prSet/>
      <dgm:spPr/>
      <dgm:t>
        <a:bodyPr/>
        <a:lstStyle/>
        <a:p>
          <a:endParaRPr lang="pt-BR" sz="1800"/>
        </a:p>
      </dgm:t>
    </dgm:pt>
    <dgm:pt modelId="{F3624AB7-C191-426A-B5C5-952F12058D07}">
      <dgm:prSet custT="1"/>
      <dgm:spPr/>
      <dgm:t>
        <a:bodyPr/>
        <a:lstStyle/>
        <a:p>
          <a:pPr rtl="0"/>
          <a:r>
            <a:rPr lang="pt-BR" sz="1800" dirty="0" smtClean="0">
              <a:latin typeface="Arial" pitchFamily="34" charset="0"/>
              <a:cs typeface="Arial" pitchFamily="34" charset="0"/>
            </a:rPr>
            <a:t>Monitoramento e avaliação.</a:t>
          </a:r>
          <a:endParaRPr lang="pt-BR" sz="1800" dirty="0">
            <a:latin typeface="Arial" pitchFamily="34" charset="0"/>
            <a:cs typeface="Arial" pitchFamily="34" charset="0"/>
          </a:endParaRPr>
        </a:p>
      </dgm:t>
    </dgm:pt>
    <dgm:pt modelId="{93B0AC19-23B8-4E3B-B8E0-41C2AA997638}" type="parTrans" cxnId="{CEED6F5A-D452-42A0-B454-926BDEB02D0D}">
      <dgm:prSet/>
      <dgm:spPr/>
      <dgm:t>
        <a:bodyPr/>
        <a:lstStyle/>
        <a:p>
          <a:endParaRPr lang="pt-BR" sz="1800"/>
        </a:p>
      </dgm:t>
    </dgm:pt>
    <dgm:pt modelId="{57E32860-0429-4168-8627-AA1B096040DA}" type="sibTrans" cxnId="{CEED6F5A-D452-42A0-B454-926BDEB02D0D}">
      <dgm:prSet/>
      <dgm:spPr/>
      <dgm:t>
        <a:bodyPr/>
        <a:lstStyle/>
        <a:p>
          <a:endParaRPr lang="pt-BR" sz="1800"/>
        </a:p>
      </dgm:t>
    </dgm:pt>
    <dgm:pt modelId="{FC222978-4412-4663-841F-D084ED834565}">
      <dgm:prSet custT="1"/>
      <dgm:spPr/>
      <dgm:t>
        <a:bodyPr/>
        <a:lstStyle/>
        <a:p>
          <a:pPr rtl="0"/>
          <a:r>
            <a:rPr lang="pt-BR" sz="1800" dirty="0" smtClean="0">
              <a:latin typeface="Arial" pitchFamily="34" charset="0"/>
              <a:cs typeface="Arial" pitchFamily="34" charset="0"/>
            </a:rPr>
            <a:t>Engajamento público.</a:t>
          </a:r>
          <a:endParaRPr lang="pt-BR" sz="1800" dirty="0">
            <a:latin typeface="Arial" pitchFamily="34" charset="0"/>
            <a:cs typeface="Arial" pitchFamily="34" charset="0"/>
          </a:endParaRPr>
        </a:p>
      </dgm:t>
    </dgm:pt>
    <dgm:pt modelId="{6FD9EF22-0528-42E2-96CD-566920B9034A}" type="parTrans" cxnId="{75FE9DF2-7DA9-48D8-A075-7650F7D4161C}">
      <dgm:prSet/>
      <dgm:spPr/>
      <dgm:t>
        <a:bodyPr/>
        <a:lstStyle/>
        <a:p>
          <a:endParaRPr lang="pt-BR" sz="1800"/>
        </a:p>
      </dgm:t>
    </dgm:pt>
    <dgm:pt modelId="{EF443BC5-D392-4D6C-AF89-879B2039C146}" type="sibTrans" cxnId="{75FE9DF2-7DA9-48D8-A075-7650F7D4161C}">
      <dgm:prSet/>
      <dgm:spPr/>
      <dgm:t>
        <a:bodyPr/>
        <a:lstStyle/>
        <a:p>
          <a:endParaRPr lang="pt-BR" sz="1800"/>
        </a:p>
      </dgm:t>
    </dgm:pt>
    <dgm:pt modelId="{5EC92F17-12FD-4529-86E9-D7461BA0E081}">
      <dgm:prSet custT="1"/>
      <dgm:spPr/>
      <dgm:t>
        <a:bodyPr/>
        <a:lstStyle/>
        <a:p>
          <a:pPr rtl="0"/>
          <a:r>
            <a:rPr lang="pt-BR" sz="1800" dirty="0" smtClean="0">
              <a:latin typeface="Arial" pitchFamily="34" charset="0"/>
              <a:cs typeface="Arial" pitchFamily="34" charset="0"/>
            </a:rPr>
            <a:t>Qualificação da prática clínica.</a:t>
          </a:r>
          <a:endParaRPr lang="pt-BR" sz="1800" dirty="0">
            <a:latin typeface="Arial" pitchFamily="34" charset="0"/>
            <a:cs typeface="Arial" pitchFamily="34" charset="0"/>
          </a:endParaRPr>
        </a:p>
      </dgm:t>
    </dgm:pt>
    <dgm:pt modelId="{A9EE7445-1E38-4138-AB8A-AD9365283EF1}" type="parTrans" cxnId="{A457F90A-D281-4FCF-A242-C10E3AB867D4}">
      <dgm:prSet/>
      <dgm:spPr/>
      <dgm:t>
        <a:bodyPr/>
        <a:lstStyle/>
        <a:p>
          <a:endParaRPr lang="pt-BR" sz="1800"/>
        </a:p>
      </dgm:t>
    </dgm:pt>
    <dgm:pt modelId="{23E16534-578C-42AC-BE19-2D3EF525DCA0}" type="sibTrans" cxnId="{A457F90A-D281-4FCF-A242-C10E3AB867D4}">
      <dgm:prSet/>
      <dgm:spPr/>
      <dgm:t>
        <a:bodyPr/>
        <a:lstStyle/>
        <a:p>
          <a:endParaRPr lang="pt-BR" sz="1800"/>
        </a:p>
      </dgm:t>
    </dgm:pt>
    <dgm:pt modelId="{C58A6F11-292C-4905-A288-E080CAA167AA}" type="pres">
      <dgm:prSet presAssocID="{39A70470-61D7-4443-B693-644D4CD0FB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1CB2F39-8CCB-4572-BC1C-33CF926041E3}" type="pres">
      <dgm:prSet presAssocID="{17872001-A5B4-4820-9616-DC218005128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ADEBA72-4998-464A-AE54-B8AF69F2E3DC}" type="pres">
      <dgm:prSet presAssocID="{CE548DFF-ADAF-42CB-8E1F-40BCB82DC676}" presName="sibTrans" presStyleCnt="0"/>
      <dgm:spPr/>
    </dgm:pt>
    <dgm:pt modelId="{58EEFFD1-DBE5-4DC0-AF10-84DEC65D294D}" type="pres">
      <dgm:prSet presAssocID="{F3624AB7-C191-426A-B5C5-952F12058D0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D7503A7-FA08-4242-A6B3-5C1E97232231}" type="pres">
      <dgm:prSet presAssocID="{57E32860-0429-4168-8627-AA1B096040DA}" presName="sibTrans" presStyleCnt="0"/>
      <dgm:spPr/>
    </dgm:pt>
    <dgm:pt modelId="{067C82C4-81CA-4645-BB5A-C7193705C781}" type="pres">
      <dgm:prSet presAssocID="{FC222978-4412-4663-841F-D084ED83456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56AA12-27A6-497E-AF9F-F2E17699CFA7}" type="pres">
      <dgm:prSet presAssocID="{EF443BC5-D392-4D6C-AF89-879B2039C146}" presName="sibTrans" presStyleCnt="0"/>
      <dgm:spPr/>
    </dgm:pt>
    <dgm:pt modelId="{C3511AC1-55CA-433B-B6E2-2D41544984B4}" type="pres">
      <dgm:prSet presAssocID="{5EC92F17-12FD-4529-86E9-D7461BA0E08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8F8E7B4-7DB1-4102-9C71-5972CFA9BDE8}" type="presOf" srcId="{FC222978-4412-4663-841F-D084ED834565}" destId="{067C82C4-81CA-4645-BB5A-C7193705C781}" srcOrd="0" destOrd="0" presId="urn:microsoft.com/office/officeart/2005/8/layout/default#1"/>
    <dgm:cxn modelId="{75FE9DF2-7DA9-48D8-A075-7650F7D4161C}" srcId="{39A70470-61D7-4443-B693-644D4CD0FBBD}" destId="{FC222978-4412-4663-841F-D084ED834565}" srcOrd="2" destOrd="0" parTransId="{6FD9EF22-0528-42E2-96CD-566920B9034A}" sibTransId="{EF443BC5-D392-4D6C-AF89-879B2039C146}"/>
    <dgm:cxn modelId="{A4FC5000-7A6A-4BF6-94EA-B8C60243B107}" type="presOf" srcId="{5EC92F17-12FD-4529-86E9-D7461BA0E081}" destId="{C3511AC1-55CA-433B-B6E2-2D41544984B4}" srcOrd="0" destOrd="0" presId="urn:microsoft.com/office/officeart/2005/8/layout/default#1"/>
    <dgm:cxn modelId="{A457F90A-D281-4FCF-A242-C10E3AB867D4}" srcId="{39A70470-61D7-4443-B693-644D4CD0FBBD}" destId="{5EC92F17-12FD-4529-86E9-D7461BA0E081}" srcOrd="3" destOrd="0" parTransId="{A9EE7445-1E38-4138-AB8A-AD9365283EF1}" sibTransId="{23E16534-578C-42AC-BE19-2D3EF525DCA0}"/>
    <dgm:cxn modelId="{E12DDDDF-F20B-45AB-BBEA-CFA16E419C11}" type="presOf" srcId="{39A70470-61D7-4443-B693-644D4CD0FBBD}" destId="{C58A6F11-292C-4905-A288-E080CAA167AA}" srcOrd="0" destOrd="0" presId="urn:microsoft.com/office/officeart/2005/8/layout/default#1"/>
    <dgm:cxn modelId="{57DB4B25-E601-478B-8E85-9AAF7A40068B}" type="presOf" srcId="{F3624AB7-C191-426A-B5C5-952F12058D07}" destId="{58EEFFD1-DBE5-4DC0-AF10-84DEC65D294D}" srcOrd="0" destOrd="0" presId="urn:microsoft.com/office/officeart/2005/8/layout/default#1"/>
    <dgm:cxn modelId="{CEED6F5A-D452-42A0-B454-926BDEB02D0D}" srcId="{39A70470-61D7-4443-B693-644D4CD0FBBD}" destId="{F3624AB7-C191-426A-B5C5-952F12058D07}" srcOrd="1" destOrd="0" parTransId="{93B0AC19-23B8-4E3B-B8E0-41C2AA997638}" sibTransId="{57E32860-0429-4168-8627-AA1B096040DA}"/>
    <dgm:cxn modelId="{3C57C70B-E39E-46A0-8D7D-7B123650B94F}" type="presOf" srcId="{17872001-A5B4-4820-9616-DC2180051282}" destId="{31CB2F39-8CCB-4572-BC1C-33CF926041E3}" srcOrd="0" destOrd="0" presId="urn:microsoft.com/office/officeart/2005/8/layout/default#1"/>
    <dgm:cxn modelId="{97D077B6-7536-4753-8568-80B106FA77E3}" srcId="{39A70470-61D7-4443-B693-644D4CD0FBBD}" destId="{17872001-A5B4-4820-9616-DC2180051282}" srcOrd="0" destOrd="0" parTransId="{5975C3C1-DEDA-44B0-A0F7-09EDBCFA9793}" sibTransId="{CE548DFF-ADAF-42CB-8E1F-40BCB82DC676}"/>
    <dgm:cxn modelId="{C401A955-F730-434B-94D5-127CA8A647AB}" type="presParOf" srcId="{C58A6F11-292C-4905-A288-E080CAA167AA}" destId="{31CB2F39-8CCB-4572-BC1C-33CF926041E3}" srcOrd="0" destOrd="0" presId="urn:microsoft.com/office/officeart/2005/8/layout/default#1"/>
    <dgm:cxn modelId="{C42510A5-E6EF-4096-B725-E359B7B0D7F1}" type="presParOf" srcId="{C58A6F11-292C-4905-A288-E080CAA167AA}" destId="{6ADEBA72-4998-464A-AE54-B8AF69F2E3DC}" srcOrd="1" destOrd="0" presId="urn:microsoft.com/office/officeart/2005/8/layout/default#1"/>
    <dgm:cxn modelId="{6F0DA08F-220C-41F7-9622-FB0EC5545D70}" type="presParOf" srcId="{C58A6F11-292C-4905-A288-E080CAA167AA}" destId="{58EEFFD1-DBE5-4DC0-AF10-84DEC65D294D}" srcOrd="2" destOrd="0" presId="urn:microsoft.com/office/officeart/2005/8/layout/default#1"/>
    <dgm:cxn modelId="{1A169BCA-3140-48A9-BD52-4B99A17AEBCB}" type="presParOf" srcId="{C58A6F11-292C-4905-A288-E080CAA167AA}" destId="{ED7503A7-FA08-4242-A6B3-5C1E97232231}" srcOrd="3" destOrd="0" presId="urn:microsoft.com/office/officeart/2005/8/layout/default#1"/>
    <dgm:cxn modelId="{A509DB61-2BE6-4E04-914E-96E5BD0078FF}" type="presParOf" srcId="{C58A6F11-292C-4905-A288-E080CAA167AA}" destId="{067C82C4-81CA-4645-BB5A-C7193705C781}" srcOrd="4" destOrd="0" presId="urn:microsoft.com/office/officeart/2005/8/layout/default#1"/>
    <dgm:cxn modelId="{240E9D26-C60E-412E-91F7-2BD01B51ABE3}" type="presParOf" srcId="{C58A6F11-292C-4905-A288-E080CAA167AA}" destId="{9156AA12-27A6-497E-AF9F-F2E17699CFA7}" srcOrd="5" destOrd="0" presId="urn:microsoft.com/office/officeart/2005/8/layout/default#1"/>
    <dgm:cxn modelId="{76BD29BF-C34C-4B14-8D67-5AA096826E66}" type="presParOf" srcId="{C58A6F11-292C-4905-A288-E080CAA167AA}" destId="{C3511AC1-55CA-433B-B6E2-2D41544984B4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066E03-1A79-401E-B312-A070838EDCA5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A4CE3392-F9C1-401C-8C51-986FE1471C27}">
      <dgm:prSet custT="1"/>
      <dgm:spPr/>
      <dgm:t>
        <a:bodyPr/>
        <a:lstStyle/>
        <a:p>
          <a:pPr rtl="0"/>
          <a:r>
            <a:rPr lang="pt-BR" sz="2000" dirty="0" smtClean="0">
              <a:latin typeface="Arial" pitchFamily="34" charset="0"/>
              <a:cs typeface="Arial" pitchFamily="34" charset="0"/>
            </a:rPr>
            <a:t>Ampliação da cobertura da atenção aos hipertensos e diabéticos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2E5C85FE-6580-4CC0-9CFE-02D94A6AAA01}" type="parTrans" cxnId="{A47F85A2-598F-4A1C-8E76-EC0D51947B6C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2902D5D9-50F1-4210-893F-9F14CC90CA69}" type="sibTrans" cxnId="{A47F85A2-598F-4A1C-8E76-EC0D51947B6C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30F6E44E-9EDC-482B-B600-946175A3567B}">
      <dgm:prSet custT="1"/>
      <dgm:spPr/>
      <dgm:t>
        <a:bodyPr/>
        <a:lstStyle/>
        <a:p>
          <a:pPr rtl="0"/>
          <a:r>
            <a:rPr lang="pt-BR" sz="2000" dirty="0" smtClean="0">
              <a:latin typeface="Arial" pitchFamily="34" charset="0"/>
              <a:cs typeface="Arial" pitchFamily="34" charset="0"/>
            </a:rPr>
            <a:t>Melhoria dos registros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FDBCD160-91BC-4ABE-A46E-EE53E6A1B5E2}" type="parTrans" cxnId="{05DF770E-684A-4DC6-ABB2-A35F7B7D86BD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98B617F0-CA42-4806-ADC9-3363CBB37AEB}" type="sibTrans" cxnId="{05DF770E-684A-4DC6-ABB2-A35F7B7D86BD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EC67AFCC-FEF3-4256-A37C-30E6805A33BB}">
      <dgm:prSet custT="1"/>
      <dgm:spPr/>
      <dgm:t>
        <a:bodyPr/>
        <a:lstStyle/>
        <a:p>
          <a:pPr rtl="0"/>
          <a:r>
            <a:rPr lang="pt-BR" sz="2000" dirty="0" smtClean="0">
              <a:latin typeface="Arial" pitchFamily="34" charset="0"/>
              <a:cs typeface="Arial" pitchFamily="34" charset="0"/>
            </a:rPr>
            <a:t>Qualificação da atenção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6A430906-B07F-476E-A125-B54433BC7F28}" type="parTrans" cxnId="{819AFC11-1B3D-4868-8C43-C73F06C372A3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8B91029A-1B1C-4D97-B5C1-CD4CAAB0156B}" type="sibTrans" cxnId="{819AFC11-1B3D-4868-8C43-C73F06C372A3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1EFF285C-E21E-4E64-85F6-4444E59F729A}">
      <dgm:prSet custT="1"/>
      <dgm:spPr/>
      <dgm:t>
        <a:bodyPr/>
        <a:lstStyle/>
        <a:p>
          <a:pPr rtl="0"/>
          <a:r>
            <a:rPr lang="pt-BR" sz="2000" dirty="0" smtClean="0">
              <a:latin typeface="Arial" pitchFamily="34" charset="0"/>
              <a:cs typeface="Arial" pitchFamily="34" charset="0"/>
            </a:rPr>
            <a:t>Trabalho em equipe 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5DC64395-6B60-4183-A6CE-99FE4305C1B2}" type="parTrans" cxnId="{B599107B-32FA-4939-8DAB-263FBB812E24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EC04848B-7ACF-498F-A8AA-833415FDCFAB}" type="sibTrans" cxnId="{B599107B-32FA-4939-8DAB-263FBB812E24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98F17FCA-0EFC-4ADB-95C4-20C8983F89A2}">
      <dgm:prSet custT="1"/>
      <dgm:spPr/>
      <dgm:t>
        <a:bodyPr/>
        <a:lstStyle/>
        <a:p>
          <a:pPr rtl="0"/>
          <a:r>
            <a:rPr lang="pt-BR" sz="2000" dirty="0" smtClean="0">
              <a:latin typeface="Arial" pitchFamily="34" charset="0"/>
              <a:cs typeface="Arial" pitchFamily="34" charset="0"/>
            </a:rPr>
            <a:t>Ausência do dentista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C3FB1FC7-D0EF-4937-8AAD-4E5E8C68ECBF}" type="parTrans" cxnId="{C63EE138-D9A2-402A-BBEC-14C0B2C99F76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585F89F3-5D91-4176-9105-A648E85361F7}" type="sibTrans" cxnId="{C63EE138-D9A2-402A-BBEC-14C0B2C99F76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9C99F397-32A4-4C96-83C2-FAAC0237F287}">
      <dgm:prSet custT="1"/>
      <dgm:spPr/>
      <dgm:t>
        <a:bodyPr/>
        <a:lstStyle/>
        <a:p>
          <a:pPr rtl="0"/>
          <a:r>
            <a:rPr lang="pt-BR" sz="2000" dirty="0" smtClean="0">
              <a:latin typeface="Arial" pitchFamily="34" charset="0"/>
              <a:cs typeface="Arial" pitchFamily="34" charset="0"/>
            </a:rPr>
            <a:t>Participação da comunidade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3D513505-3F5A-4BF8-90A9-B41F28377A15}" type="parTrans" cxnId="{7D5978D6-2D2A-497C-9051-B7DB9610D249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695F9CDA-31B7-478A-A433-03182BC8E014}" type="sibTrans" cxnId="{7D5978D6-2D2A-497C-9051-B7DB9610D249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F43228C0-CB81-40B5-9A0F-1D9D7D36104F}">
      <dgm:prSet custT="1"/>
      <dgm:spPr/>
      <dgm:t>
        <a:bodyPr/>
        <a:lstStyle/>
        <a:p>
          <a:pPr rtl="0"/>
          <a:r>
            <a:rPr lang="pt-BR" sz="2000" dirty="0" smtClean="0">
              <a:latin typeface="Arial" pitchFamily="34" charset="0"/>
              <a:cs typeface="Arial" pitchFamily="34" charset="0"/>
            </a:rPr>
            <a:t>Impacto da intervenção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5120A649-3797-4392-A8D4-B4C2A33F2695}" type="parTrans" cxnId="{B99AA5CB-7961-4C83-905E-820CDC9B3071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4225840D-35B1-49E1-9C3C-B8AAC67E3461}" type="sibTrans" cxnId="{B99AA5CB-7961-4C83-905E-820CDC9B3071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C2DC73BA-1102-498A-A4CD-F6706EE35C7C}">
      <dgm:prSet custT="1"/>
      <dgm:spPr/>
      <dgm:t>
        <a:bodyPr/>
        <a:lstStyle/>
        <a:p>
          <a:pPr rtl="0"/>
          <a:r>
            <a:rPr lang="pt-BR" sz="2000" dirty="0" smtClean="0">
              <a:latin typeface="Arial" pitchFamily="34" charset="0"/>
              <a:cs typeface="Arial" pitchFamily="34" charset="0"/>
            </a:rPr>
            <a:t>Continuidade do atendimento programático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7010A96F-0ED9-407E-B906-B786A5750FED}" type="parTrans" cxnId="{0C300B37-1118-4CA0-8ACB-F936135A18D6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FC6409D1-B7E3-4226-A551-807CABBB0DF6}" type="sibTrans" cxnId="{0C300B37-1118-4CA0-8ACB-F936135A18D6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A803882B-5414-4F99-AC5D-606595B37BFD}" type="pres">
      <dgm:prSet presAssocID="{F6066E03-1A79-401E-B312-A070838EDC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9ED8E02-5B96-476D-BF50-3207E230ECF4}" type="pres">
      <dgm:prSet presAssocID="{A4CE3392-F9C1-401C-8C51-986FE1471C27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BC44E9-06F7-4340-8FAD-3895F2F94F59}" type="pres">
      <dgm:prSet presAssocID="{2902D5D9-50F1-4210-893F-9F14CC90CA69}" presName="sibTrans" presStyleCnt="0"/>
      <dgm:spPr/>
    </dgm:pt>
    <dgm:pt modelId="{0D7A611A-94E8-40E0-B3FB-A22B6AFE4996}" type="pres">
      <dgm:prSet presAssocID="{30F6E44E-9EDC-482B-B600-946175A3567B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A6093C-95D6-410C-9668-D45C05F9191C}" type="pres">
      <dgm:prSet presAssocID="{98B617F0-CA42-4806-ADC9-3363CBB37AEB}" presName="sibTrans" presStyleCnt="0"/>
      <dgm:spPr/>
    </dgm:pt>
    <dgm:pt modelId="{8C5A8B01-6D6C-4698-9E90-B528F74C870B}" type="pres">
      <dgm:prSet presAssocID="{EC67AFCC-FEF3-4256-A37C-30E6805A33BB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6CACA14-2D22-458A-83B0-87E347F9EC34}" type="pres">
      <dgm:prSet presAssocID="{8B91029A-1B1C-4D97-B5C1-CD4CAAB0156B}" presName="sibTrans" presStyleCnt="0"/>
      <dgm:spPr/>
    </dgm:pt>
    <dgm:pt modelId="{A6DE160D-E30C-446D-A78F-AD9FA00CD414}" type="pres">
      <dgm:prSet presAssocID="{1EFF285C-E21E-4E64-85F6-4444E59F729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4683CFD-FB8B-49C0-9BBC-2D1A8671C58A}" type="pres">
      <dgm:prSet presAssocID="{EC04848B-7ACF-498F-A8AA-833415FDCFAB}" presName="sibTrans" presStyleCnt="0"/>
      <dgm:spPr/>
    </dgm:pt>
    <dgm:pt modelId="{CC2845A4-865E-48DE-807E-77A2CE6855F7}" type="pres">
      <dgm:prSet presAssocID="{98F17FCA-0EFC-4ADB-95C4-20C8983F89A2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919059-E9B8-4AF6-98EF-AFA3DA96C983}" type="pres">
      <dgm:prSet presAssocID="{585F89F3-5D91-4176-9105-A648E85361F7}" presName="sibTrans" presStyleCnt="0"/>
      <dgm:spPr/>
    </dgm:pt>
    <dgm:pt modelId="{3F6126EB-7457-4405-8BD7-BA5DEE415FD3}" type="pres">
      <dgm:prSet presAssocID="{9C99F397-32A4-4C96-83C2-FAAC0237F287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30E3BCD-2E82-418B-BAD7-C3F73B9522CA}" type="pres">
      <dgm:prSet presAssocID="{695F9CDA-31B7-478A-A433-03182BC8E014}" presName="sibTrans" presStyleCnt="0"/>
      <dgm:spPr/>
    </dgm:pt>
    <dgm:pt modelId="{846D2DF2-99B9-4A06-B690-2B694684BDF2}" type="pres">
      <dgm:prSet presAssocID="{F43228C0-CB81-40B5-9A0F-1D9D7D36104F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CCA1903-7130-4E75-B92B-3D7F8BF05E05}" type="pres">
      <dgm:prSet presAssocID="{4225840D-35B1-49E1-9C3C-B8AAC67E3461}" presName="sibTrans" presStyleCnt="0"/>
      <dgm:spPr/>
    </dgm:pt>
    <dgm:pt modelId="{E36E74B2-316E-4AB4-A718-A2D048F4ACAC}" type="pres">
      <dgm:prSet presAssocID="{C2DC73BA-1102-498A-A4CD-F6706EE35C7C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5C736D1-86DB-4FB9-B02E-E97A3D41BD2A}" type="presOf" srcId="{EC67AFCC-FEF3-4256-A37C-30E6805A33BB}" destId="{8C5A8B01-6D6C-4698-9E90-B528F74C870B}" srcOrd="0" destOrd="0" presId="urn:microsoft.com/office/officeart/2005/8/layout/default#2"/>
    <dgm:cxn modelId="{819AFC11-1B3D-4868-8C43-C73F06C372A3}" srcId="{F6066E03-1A79-401E-B312-A070838EDCA5}" destId="{EC67AFCC-FEF3-4256-A37C-30E6805A33BB}" srcOrd="2" destOrd="0" parTransId="{6A430906-B07F-476E-A125-B54433BC7F28}" sibTransId="{8B91029A-1B1C-4D97-B5C1-CD4CAAB0156B}"/>
    <dgm:cxn modelId="{0C300B37-1118-4CA0-8ACB-F936135A18D6}" srcId="{F6066E03-1A79-401E-B312-A070838EDCA5}" destId="{C2DC73BA-1102-498A-A4CD-F6706EE35C7C}" srcOrd="7" destOrd="0" parTransId="{7010A96F-0ED9-407E-B906-B786A5750FED}" sibTransId="{FC6409D1-B7E3-4226-A551-807CABBB0DF6}"/>
    <dgm:cxn modelId="{66A15E10-A60B-45C5-8158-8E0C59067949}" type="presOf" srcId="{F43228C0-CB81-40B5-9A0F-1D9D7D36104F}" destId="{846D2DF2-99B9-4A06-B690-2B694684BDF2}" srcOrd="0" destOrd="0" presId="urn:microsoft.com/office/officeart/2005/8/layout/default#2"/>
    <dgm:cxn modelId="{3B66F830-51E8-4BE6-B17E-1442E037B38D}" type="presOf" srcId="{C2DC73BA-1102-498A-A4CD-F6706EE35C7C}" destId="{E36E74B2-316E-4AB4-A718-A2D048F4ACAC}" srcOrd="0" destOrd="0" presId="urn:microsoft.com/office/officeart/2005/8/layout/default#2"/>
    <dgm:cxn modelId="{47033C29-34C6-4677-AB8B-37299C32FAE9}" type="presOf" srcId="{30F6E44E-9EDC-482B-B600-946175A3567B}" destId="{0D7A611A-94E8-40E0-B3FB-A22B6AFE4996}" srcOrd="0" destOrd="0" presId="urn:microsoft.com/office/officeart/2005/8/layout/default#2"/>
    <dgm:cxn modelId="{B98F3175-EBC5-4BCB-9349-B41AC77063AD}" type="presOf" srcId="{98F17FCA-0EFC-4ADB-95C4-20C8983F89A2}" destId="{CC2845A4-865E-48DE-807E-77A2CE6855F7}" srcOrd="0" destOrd="0" presId="urn:microsoft.com/office/officeart/2005/8/layout/default#2"/>
    <dgm:cxn modelId="{7D5978D6-2D2A-497C-9051-B7DB9610D249}" srcId="{F6066E03-1A79-401E-B312-A070838EDCA5}" destId="{9C99F397-32A4-4C96-83C2-FAAC0237F287}" srcOrd="5" destOrd="0" parTransId="{3D513505-3F5A-4BF8-90A9-B41F28377A15}" sibTransId="{695F9CDA-31B7-478A-A433-03182BC8E014}"/>
    <dgm:cxn modelId="{5E5399BA-B34E-44A2-9324-805CAA10D8BC}" type="presOf" srcId="{1EFF285C-E21E-4E64-85F6-4444E59F729A}" destId="{A6DE160D-E30C-446D-A78F-AD9FA00CD414}" srcOrd="0" destOrd="0" presId="urn:microsoft.com/office/officeart/2005/8/layout/default#2"/>
    <dgm:cxn modelId="{6B9C646C-B7F4-4A6D-BEB2-9DDC32509A24}" type="presOf" srcId="{A4CE3392-F9C1-401C-8C51-986FE1471C27}" destId="{09ED8E02-5B96-476D-BF50-3207E230ECF4}" srcOrd="0" destOrd="0" presId="urn:microsoft.com/office/officeart/2005/8/layout/default#2"/>
    <dgm:cxn modelId="{F225D6AC-4DB7-4BBF-9742-85740BB4F11C}" type="presOf" srcId="{9C99F397-32A4-4C96-83C2-FAAC0237F287}" destId="{3F6126EB-7457-4405-8BD7-BA5DEE415FD3}" srcOrd="0" destOrd="0" presId="urn:microsoft.com/office/officeart/2005/8/layout/default#2"/>
    <dgm:cxn modelId="{05DF770E-684A-4DC6-ABB2-A35F7B7D86BD}" srcId="{F6066E03-1A79-401E-B312-A070838EDCA5}" destId="{30F6E44E-9EDC-482B-B600-946175A3567B}" srcOrd="1" destOrd="0" parTransId="{FDBCD160-91BC-4ABE-A46E-EE53E6A1B5E2}" sibTransId="{98B617F0-CA42-4806-ADC9-3363CBB37AEB}"/>
    <dgm:cxn modelId="{2BB83EE8-ECEE-43F0-9BDC-DE5548E9682D}" type="presOf" srcId="{F6066E03-1A79-401E-B312-A070838EDCA5}" destId="{A803882B-5414-4F99-AC5D-606595B37BFD}" srcOrd="0" destOrd="0" presId="urn:microsoft.com/office/officeart/2005/8/layout/default#2"/>
    <dgm:cxn modelId="{B599107B-32FA-4939-8DAB-263FBB812E24}" srcId="{F6066E03-1A79-401E-B312-A070838EDCA5}" destId="{1EFF285C-E21E-4E64-85F6-4444E59F729A}" srcOrd="3" destOrd="0" parTransId="{5DC64395-6B60-4183-A6CE-99FE4305C1B2}" sibTransId="{EC04848B-7ACF-498F-A8AA-833415FDCFAB}"/>
    <dgm:cxn modelId="{C63EE138-D9A2-402A-BBEC-14C0B2C99F76}" srcId="{F6066E03-1A79-401E-B312-A070838EDCA5}" destId="{98F17FCA-0EFC-4ADB-95C4-20C8983F89A2}" srcOrd="4" destOrd="0" parTransId="{C3FB1FC7-D0EF-4937-8AAD-4E5E8C68ECBF}" sibTransId="{585F89F3-5D91-4176-9105-A648E85361F7}"/>
    <dgm:cxn modelId="{A47F85A2-598F-4A1C-8E76-EC0D51947B6C}" srcId="{F6066E03-1A79-401E-B312-A070838EDCA5}" destId="{A4CE3392-F9C1-401C-8C51-986FE1471C27}" srcOrd="0" destOrd="0" parTransId="{2E5C85FE-6580-4CC0-9CFE-02D94A6AAA01}" sibTransId="{2902D5D9-50F1-4210-893F-9F14CC90CA69}"/>
    <dgm:cxn modelId="{B99AA5CB-7961-4C83-905E-820CDC9B3071}" srcId="{F6066E03-1A79-401E-B312-A070838EDCA5}" destId="{F43228C0-CB81-40B5-9A0F-1D9D7D36104F}" srcOrd="6" destOrd="0" parTransId="{5120A649-3797-4392-A8D4-B4C2A33F2695}" sibTransId="{4225840D-35B1-49E1-9C3C-B8AAC67E3461}"/>
    <dgm:cxn modelId="{A564F4CB-DF6D-4F31-9B1A-C76A41BA8696}" type="presParOf" srcId="{A803882B-5414-4F99-AC5D-606595B37BFD}" destId="{09ED8E02-5B96-476D-BF50-3207E230ECF4}" srcOrd="0" destOrd="0" presId="urn:microsoft.com/office/officeart/2005/8/layout/default#2"/>
    <dgm:cxn modelId="{DF76D6A1-9E40-4A08-AA1B-D670C33BF81F}" type="presParOf" srcId="{A803882B-5414-4F99-AC5D-606595B37BFD}" destId="{3EBC44E9-06F7-4340-8FAD-3895F2F94F59}" srcOrd="1" destOrd="0" presId="urn:microsoft.com/office/officeart/2005/8/layout/default#2"/>
    <dgm:cxn modelId="{059827B1-8B60-44F7-A627-7B479ED756E2}" type="presParOf" srcId="{A803882B-5414-4F99-AC5D-606595B37BFD}" destId="{0D7A611A-94E8-40E0-B3FB-A22B6AFE4996}" srcOrd="2" destOrd="0" presId="urn:microsoft.com/office/officeart/2005/8/layout/default#2"/>
    <dgm:cxn modelId="{C70451DD-C35F-48E4-8E1A-F64FB1F65E47}" type="presParOf" srcId="{A803882B-5414-4F99-AC5D-606595B37BFD}" destId="{BDA6093C-95D6-410C-9668-D45C05F9191C}" srcOrd="3" destOrd="0" presId="urn:microsoft.com/office/officeart/2005/8/layout/default#2"/>
    <dgm:cxn modelId="{CF68EECF-1E31-4E32-A856-1A40B9903798}" type="presParOf" srcId="{A803882B-5414-4F99-AC5D-606595B37BFD}" destId="{8C5A8B01-6D6C-4698-9E90-B528F74C870B}" srcOrd="4" destOrd="0" presId="urn:microsoft.com/office/officeart/2005/8/layout/default#2"/>
    <dgm:cxn modelId="{E8641484-25F1-420A-B9DE-DF3F5E3DD411}" type="presParOf" srcId="{A803882B-5414-4F99-AC5D-606595B37BFD}" destId="{C6CACA14-2D22-458A-83B0-87E347F9EC34}" srcOrd="5" destOrd="0" presId="urn:microsoft.com/office/officeart/2005/8/layout/default#2"/>
    <dgm:cxn modelId="{6F44BD2F-C0FB-4D5C-A370-0C60C12D9DB2}" type="presParOf" srcId="{A803882B-5414-4F99-AC5D-606595B37BFD}" destId="{A6DE160D-E30C-446D-A78F-AD9FA00CD414}" srcOrd="6" destOrd="0" presId="urn:microsoft.com/office/officeart/2005/8/layout/default#2"/>
    <dgm:cxn modelId="{CAB87871-0E3F-4BC4-A175-7639A113661A}" type="presParOf" srcId="{A803882B-5414-4F99-AC5D-606595B37BFD}" destId="{94683CFD-FB8B-49C0-9BBC-2D1A8671C58A}" srcOrd="7" destOrd="0" presId="urn:microsoft.com/office/officeart/2005/8/layout/default#2"/>
    <dgm:cxn modelId="{CF816983-71C6-4FEC-B414-A18FADF0DE81}" type="presParOf" srcId="{A803882B-5414-4F99-AC5D-606595B37BFD}" destId="{CC2845A4-865E-48DE-807E-77A2CE6855F7}" srcOrd="8" destOrd="0" presId="urn:microsoft.com/office/officeart/2005/8/layout/default#2"/>
    <dgm:cxn modelId="{0277B742-A10E-4BB8-8032-21E378F9D7A7}" type="presParOf" srcId="{A803882B-5414-4F99-AC5D-606595B37BFD}" destId="{60919059-E9B8-4AF6-98EF-AFA3DA96C983}" srcOrd="9" destOrd="0" presId="urn:microsoft.com/office/officeart/2005/8/layout/default#2"/>
    <dgm:cxn modelId="{A2F544F6-CB52-41E6-954E-F60BFCFA3E9B}" type="presParOf" srcId="{A803882B-5414-4F99-AC5D-606595B37BFD}" destId="{3F6126EB-7457-4405-8BD7-BA5DEE415FD3}" srcOrd="10" destOrd="0" presId="urn:microsoft.com/office/officeart/2005/8/layout/default#2"/>
    <dgm:cxn modelId="{51786858-243D-46D0-A147-28ED7C92EF60}" type="presParOf" srcId="{A803882B-5414-4F99-AC5D-606595B37BFD}" destId="{630E3BCD-2E82-418B-BAD7-C3F73B9522CA}" srcOrd="11" destOrd="0" presId="urn:microsoft.com/office/officeart/2005/8/layout/default#2"/>
    <dgm:cxn modelId="{ABFB32C4-88FF-42C6-9445-907FF5C87E1B}" type="presParOf" srcId="{A803882B-5414-4F99-AC5D-606595B37BFD}" destId="{846D2DF2-99B9-4A06-B690-2B694684BDF2}" srcOrd="12" destOrd="0" presId="urn:microsoft.com/office/officeart/2005/8/layout/default#2"/>
    <dgm:cxn modelId="{4BE6E64E-114F-4623-A003-2ACA4665EECF}" type="presParOf" srcId="{A803882B-5414-4F99-AC5D-606595B37BFD}" destId="{0CCA1903-7130-4E75-B92B-3D7F8BF05E05}" srcOrd="13" destOrd="0" presId="urn:microsoft.com/office/officeart/2005/8/layout/default#2"/>
    <dgm:cxn modelId="{541906A9-5632-4FE5-829C-93CB67EC3438}" type="presParOf" srcId="{A803882B-5414-4F99-AC5D-606595B37BFD}" destId="{E36E74B2-316E-4AB4-A718-A2D048F4ACAC}" srcOrd="1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3A54EB-C2B5-4ADF-814D-4547D8DB62D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964E0719-E1A7-4A72-9AF6-29CE487E493C}">
      <dgm:prSet custT="1"/>
      <dgm:spPr/>
      <dgm:t>
        <a:bodyPr/>
        <a:lstStyle/>
        <a:p>
          <a:pPr rtl="0"/>
          <a:r>
            <a:rPr lang="pt-BR" sz="2000" dirty="0" smtClean="0">
              <a:latin typeface="Arial" pitchFamily="34" charset="0"/>
              <a:cs typeface="Arial" pitchFamily="34" charset="0"/>
            </a:rPr>
            <a:t>Desafio do novo 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83D78980-D124-45C7-B081-07CA383162AC}" type="parTrans" cxnId="{5969EC09-4635-4AA9-92F2-4C4895919FD2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0094E300-6F2C-4D01-BFDA-860C09994CB3}" type="sibTrans" cxnId="{5969EC09-4635-4AA9-92F2-4C4895919FD2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58DD6F44-5753-499E-B445-C8B9BA7A7A4D}">
      <dgm:prSet custT="1"/>
      <dgm:spPr/>
      <dgm:t>
        <a:bodyPr/>
        <a:lstStyle/>
        <a:p>
          <a:pPr rtl="0"/>
          <a:r>
            <a:rPr lang="pt-BR" sz="2000" dirty="0" smtClean="0">
              <a:latin typeface="Arial" pitchFamily="34" charset="0"/>
              <a:cs typeface="Arial" pitchFamily="34" charset="0"/>
            </a:rPr>
            <a:t>O projeto pedagógico do curso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6BDA1611-E7CB-4892-BE8E-51CF98127C89}" type="parTrans" cxnId="{3C6B15CC-29A9-4655-88E7-05B504145904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EFA35C91-FB38-4136-B28B-86E047043501}" type="sibTrans" cxnId="{3C6B15CC-29A9-4655-88E7-05B504145904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F21BB4CB-212E-4160-BC6D-C2A78CDD46AA}">
      <dgm:prSet custT="1"/>
      <dgm:spPr/>
      <dgm:t>
        <a:bodyPr/>
        <a:lstStyle/>
        <a:p>
          <a:pPr rtl="0"/>
          <a:r>
            <a:rPr lang="pt-BR" sz="2000" dirty="0" smtClean="0">
              <a:latin typeface="Arial" pitchFamily="34" charset="0"/>
              <a:cs typeface="Arial" pitchFamily="34" charset="0"/>
            </a:rPr>
            <a:t>Orientador/Nível de dificuldade 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5FD3C2A5-3366-40CC-A2B4-84B2B1D8E82B}" type="parTrans" cxnId="{5E795822-7289-4107-8CBE-AC78331F73E0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A17082DE-A85A-4B42-A99B-785F0C27FA69}" type="sibTrans" cxnId="{5E795822-7289-4107-8CBE-AC78331F73E0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2C3D10B1-6B34-4435-B978-F74D5DE802CD}">
      <dgm:prSet custT="1"/>
      <dgm:spPr/>
      <dgm:t>
        <a:bodyPr/>
        <a:lstStyle/>
        <a:p>
          <a:pPr rtl="0"/>
          <a:r>
            <a:rPr lang="pt-BR" sz="2000" dirty="0" smtClean="0">
              <a:latin typeface="Arial" pitchFamily="34" charset="0"/>
              <a:cs typeface="Arial" pitchFamily="34" charset="0"/>
            </a:rPr>
            <a:t>Satisfatória a intervenção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D7788FAC-FDC4-4B22-A238-836BDC7C4654}" type="parTrans" cxnId="{D22EEB02-71D9-461D-B86B-FDF9E358BF95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AFDF6A62-7F6D-42DE-86B6-1F344EAF908D}" type="sibTrans" cxnId="{D22EEB02-71D9-461D-B86B-FDF9E358BF95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FBD59D56-F1B3-4076-BC78-4729E2D749BB}">
      <dgm:prSet custT="1"/>
      <dgm:spPr/>
      <dgm:t>
        <a:bodyPr/>
        <a:lstStyle/>
        <a:p>
          <a:pPr rtl="0"/>
          <a:r>
            <a:rPr lang="pt-BR" sz="2000" dirty="0" smtClean="0">
              <a:latin typeface="Arial" pitchFamily="34" charset="0"/>
              <a:cs typeface="Arial" pitchFamily="34" charset="0"/>
            </a:rPr>
            <a:t>Aquisição de  novos conhecimento e Mudança do processo de trabalho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D9F12D0A-CFF0-4DB9-9EFE-5021F7C57D50}" type="parTrans" cxnId="{98991CC5-D239-4434-A923-301220F62006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44BCA950-3C54-4200-A7E6-CD5494EAAFE5}" type="sibTrans" cxnId="{98991CC5-D239-4434-A923-301220F62006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808470F9-CD9F-416F-852D-C6B0E32D7679}">
      <dgm:prSet custT="1"/>
      <dgm:spPr/>
      <dgm:t>
        <a:bodyPr/>
        <a:lstStyle/>
        <a:p>
          <a:pPr rtl="0"/>
          <a:r>
            <a:rPr lang="pt-BR" sz="2000" dirty="0" smtClean="0">
              <a:latin typeface="Arial" pitchFamily="34" charset="0"/>
              <a:cs typeface="Arial" pitchFamily="34" charset="0"/>
            </a:rPr>
            <a:t>Valorização profissional e estímulo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7EA972FD-6095-4634-8141-78F2A8B0A84E}" type="parTrans" cxnId="{0F1D0F28-3C9A-4E55-B2F3-BB634413DA12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2DF7963D-975F-4EBF-A6CC-4E129C20FCD1}" type="sibTrans" cxnId="{0F1D0F28-3C9A-4E55-B2F3-BB634413DA12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13D4093C-1015-431D-B6CF-499AF460FFCC}">
      <dgm:prSet custT="1"/>
      <dgm:spPr/>
      <dgm:t>
        <a:bodyPr/>
        <a:lstStyle/>
        <a:p>
          <a:pPr rtl="0"/>
          <a:r>
            <a:rPr lang="pt-BR" sz="2000" dirty="0" smtClean="0">
              <a:latin typeface="Arial" pitchFamily="34" charset="0"/>
              <a:cs typeface="Arial" pitchFamily="34" charset="0"/>
            </a:rPr>
            <a:t>Aprendizados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482C16BD-713C-4E73-AA03-1997B4857989}" type="parTrans" cxnId="{DD4527DE-76EA-4634-BB39-029427EC01CE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3D0CB1D3-9A83-4776-94F7-79970063C551}" type="sibTrans" cxnId="{DD4527DE-76EA-4634-BB39-029427EC01CE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8C879864-6C16-4055-83B8-49045A591C8A}" type="pres">
      <dgm:prSet presAssocID="{E83A54EB-C2B5-4ADF-814D-4547D8DB62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94D144C-AF27-4C6C-8D48-9ADDC5070B46}" type="pres">
      <dgm:prSet presAssocID="{964E0719-E1A7-4A72-9AF6-29CE487E493C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A1ADA2A-2DC0-42EE-AB71-84FB80D2C8E9}" type="pres">
      <dgm:prSet presAssocID="{0094E300-6F2C-4D01-BFDA-860C09994CB3}" presName="spacer" presStyleCnt="0"/>
      <dgm:spPr/>
    </dgm:pt>
    <dgm:pt modelId="{3A78CFF3-BED0-4366-9DE4-5A29367462E8}" type="pres">
      <dgm:prSet presAssocID="{58DD6F44-5753-499E-B445-C8B9BA7A7A4D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8D7A97-53AE-40DD-9C6A-78BC62EC8058}" type="pres">
      <dgm:prSet presAssocID="{EFA35C91-FB38-4136-B28B-86E047043501}" presName="spacer" presStyleCnt="0"/>
      <dgm:spPr/>
    </dgm:pt>
    <dgm:pt modelId="{2209F1A6-EFFA-4FA4-80F9-88B6FABA7444}" type="pres">
      <dgm:prSet presAssocID="{F21BB4CB-212E-4160-BC6D-C2A78CDD46AA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C196B2-0160-418E-81D5-3C244E6AAE55}" type="pres">
      <dgm:prSet presAssocID="{A17082DE-A85A-4B42-A99B-785F0C27FA69}" presName="spacer" presStyleCnt="0"/>
      <dgm:spPr/>
    </dgm:pt>
    <dgm:pt modelId="{2B4F7A46-EC8A-4624-BD3D-FD06AC3995FD}" type="pres">
      <dgm:prSet presAssocID="{2C3D10B1-6B34-4435-B978-F74D5DE802CD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B98212-0729-4498-9D13-A63832E4CE93}" type="pres">
      <dgm:prSet presAssocID="{AFDF6A62-7F6D-42DE-86B6-1F344EAF908D}" presName="spacer" presStyleCnt="0"/>
      <dgm:spPr/>
    </dgm:pt>
    <dgm:pt modelId="{6DF2B453-AFAC-4821-90C7-A8D10DF360FC}" type="pres">
      <dgm:prSet presAssocID="{FBD59D56-F1B3-4076-BC78-4729E2D749BB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4930987-2D90-4784-80CB-6152D597ACCF}" type="pres">
      <dgm:prSet presAssocID="{44BCA950-3C54-4200-A7E6-CD5494EAAFE5}" presName="spacer" presStyleCnt="0"/>
      <dgm:spPr/>
    </dgm:pt>
    <dgm:pt modelId="{E7F48453-E561-4604-94C7-A49F100C8024}" type="pres">
      <dgm:prSet presAssocID="{808470F9-CD9F-416F-852D-C6B0E32D7679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72348EF-A4B4-4815-B536-AB179706492F}" type="pres">
      <dgm:prSet presAssocID="{2DF7963D-975F-4EBF-A6CC-4E129C20FCD1}" presName="spacer" presStyleCnt="0"/>
      <dgm:spPr/>
    </dgm:pt>
    <dgm:pt modelId="{93174381-DFB8-42CF-8CBD-BCE1A884963B}" type="pres">
      <dgm:prSet presAssocID="{13D4093C-1015-431D-B6CF-499AF460FFCC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6AF41A4-A36A-4338-A3A5-25C0B8925A56}" type="presOf" srcId="{FBD59D56-F1B3-4076-BC78-4729E2D749BB}" destId="{6DF2B453-AFAC-4821-90C7-A8D10DF360FC}" srcOrd="0" destOrd="0" presId="urn:microsoft.com/office/officeart/2005/8/layout/vList2"/>
    <dgm:cxn modelId="{0F1D0F28-3C9A-4E55-B2F3-BB634413DA12}" srcId="{E83A54EB-C2B5-4ADF-814D-4547D8DB62DA}" destId="{808470F9-CD9F-416F-852D-C6B0E32D7679}" srcOrd="5" destOrd="0" parTransId="{7EA972FD-6095-4634-8141-78F2A8B0A84E}" sibTransId="{2DF7963D-975F-4EBF-A6CC-4E129C20FCD1}"/>
    <dgm:cxn modelId="{98991CC5-D239-4434-A923-301220F62006}" srcId="{E83A54EB-C2B5-4ADF-814D-4547D8DB62DA}" destId="{FBD59D56-F1B3-4076-BC78-4729E2D749BB}" srcOrd="4" destOrd="0" parTransId="{D9F12D0A-CFF0-4DB9-9EFE-5021F7C57D50}" sibTransId="{44BCA950-3C54-4200-A7E6-CD5494EAAFE5}"/>
    <dgm:cxn modelId="{1753CB8D-8A3C-47BE-85D0-21144F9B07F2}" type="presOf" srcId="{E83A54EB-C2B5-4ADF-814D-4547D8DB62DA}" destId="{8C879864-6C16-4055-83B8-49045A591C8A}" srcOrd="0" destOrd="0" presId="urn:microsoft.com/office/officeart/2005/8/layout/vList2"/>
    <dgm:cxn modelId="{BB357CD3-F6F5-463E-9A1B-A01B404FE8A4}" type="presOf" srcId="{2C3D10B1-6B34-4435-B978-F74D5DE802CD}" destId="{2B4F7A46-EC8A-4624-BD3D-FD06AC3995FD}" srcOrd="0" destOrd="0" presId="urn:microsoft.com/office/officeart/2005/8/layout/vList2"/>
    <dgm:cxn modelId="{0858D46B-B6D9-4F7C-8B4F-1CCAFD29F82B}" type="presOf" srcId="{808470F9-CD9F-416F-852D-C6B0E32D7679}" destId="{E7F48453-E561-4604-94C7-A49F100C8024}" srcOrd="0" destOrd="0" presId="urn:microsoft.com/office/officeart/2005/8/layout/vList2"/>
    <dgm:cxn modelId="{D22EEB02-71D9-461D-B86B-FDF9E358BF95}" srcId="{E83A54EB-C2B5-4ADF-814D-4547D8DB62DA}" destId="{2C3D10B1-6B34-4435-B978-F74D5DE802CD}" srcOrd="3" destOrd="0" parTransId="{D7788FAC-FDC4-4B22-A238-836BDC7C4654}" sibTransId="{AFDF6A62-7F6D-42DE-86B6-1F344EAF908D}"/>
    <dgm:cxn modelId="{E77F6C71-8A39-474C-94CE-A8B024680455}" type="presOf" srcId="{964E0719-E1A7-4A72-9AF6-29CE487E493C}" destId="{A94D144C-AF27-4C6C-8D48-9ADDC5070B46}" srcOrd="0" destOrd="0" presId="urn:microsoft.com/office/officeart/2005/8/layout/vList2"/>
    <dgm:cxn modelId="{5969EC09-4635-4AA9-92F2-4C4895919FD2}" srcId="{E83A54EB-C2B5-4ADF-814D-4547D8DB62DA}" destId="{964E0719-E1A7-4A72-9AF6-29CE487E493C}" srcOrd="0" destOrd="0" parTransId="{83D78980-D124-45C7-B081-07CA383162AC}" sibTransId="{0094E300-6F2C-4D01-BFDA-860C09994CB3}"/>
    <dgm:cxn modelId="{5E795822-7289-4107-8CBE-AC78331F73E0}" srcId="{E83A54EB-C2B5-4ADF-814D-4547D8DB62DA}" destId="{F21BB4CB-212E-4160-BC6D-C2A78CDD46AA}" srcOrd="2" destOrd="0" parTransId="{5FD3C2A5-3366-40CC-A2B4-84B2B1D8E82B}" sibTransId="{A17082DE-A85A-4B42-A99B-785F0C27FA69}"/>
    <dgm:cxn modelId="{3C6B15CC-29A9-4655-88E7-05B504145904}" srcId="{E83A54EB-C2B5-4ADF-814D-4547D8DB62DA}" destId="{58DD6F44-5753-499E-B445-C8B9BA7A7A4D}" srcOrd="1" destOrd="0" parTransId="{6BDA1611-E7CB-4892-BE8E-51CF98127C89}" sibTransId="{EFA35C91-FB38-4136-B28B-86E047043501}"/>
    <dgm:cxn modelId="{DD4527DE-76EA-4634-BB39-029427EC01CE}" srcId="{E83A54EB-C2B5-4ADF-814D-4547D8DB62DA}" destId="{13D4093C-1015-431D-B6CF-499AF460FFCC}" srcOrd="6" destOrd="0" parTransId="{482C16BD-713C-4E73-AA03-1997B4857989}" sibTransId="{3D0CB1D3-9A83-4776-94F7-79970063C551}"/>
    <dgm:cxn modelId="{80934AE2-B0F0-4F43-8C45-37443B327F14}" type="presOf" srcId="{58DD6F44-5753-499E-B445-C8B9BA7A7A4D}" destId="{3A78CFF3-BED0-4366-9DE4-5A29367462E8}" srcOrd="0" destOrd="0" presId="urn:microsoft.com/office/officeart/2005/8/layout/vList2"/>
    <dgm:cxn modelId="{0ACCD13A-06EB-4256-8F9C-3C6BE91B1FF5}" type="presOf" srcId="{F21BB4CB-212E-4160-BC6D-C2A78CDD46AA}" destId="{2209F1A6-EFFA-4FA4-80F9-88B6FABA7444}" srcOrd="0" destOrd="0" presId="urn:microsoft.com/office/officeart/2005/8/layout/vList2"/>
    <dgm:cxn modelId="{5A6E7A2C-E451-4914-8D1E-21DAB29AE18D}" type="presOf" srcId="{13D4093C-1015-431D-B6CF-499AF460FFCC}" destId="{93174381-DFB8-42CF-8CBD-BCE1A884963B}" srcOrd="0" destOrd="0" presId="urn:microsoft.com/office/officeart/2005/8/layout/vList2"/>
    <dgm:cxn modelId="{EA05031F-AD25-4ED2-BC76-CCFFC5158A4B}" type="presParOf" srcId="{8C879864-6C16-4055-83B8-49045A591C8A}" destId="{A94D144C-AF27-4C6C-8D48-9ADDC5070B46}" srcOrd="0" destOrd="0" presId="urn:microsoft.com/office/officeart/2005/8/layout/vList2"/>
    <dgm:cxn modelId="{101739C9-9E97-4FDB-8D1D-5622C1086B6F}" type="presParOf" srcId="{8C879864-6C16-4055-83B8-49045A591C8A}" destId="{DA1ADA2A-2DC0-42EE-AB71-84FB80D2C8E9}" srcOrd="1" destOrd="0" presId="urn:microsoft.com/office/officeart/2005/8/layout/vList2"/>
    <dgm:cxn modelId="{BA7D3203-4E26-403E-8D3D-FD97AD3FC235}" type="presParOf" srcId="{8C879864-6C16-4055-83B8-49045A591C8A}" destId="{3A78CFF3-BED0-4366-9DE4-5A29367462E8}" srcOrd="2" destOrd="0" presId="urn:microsoft.com/office/officeart/2005/8/layout/vList2"/>
    <dgm:cxn modelId="{7AF26168-466E-4216-BF96-927ABA859551}" type="presParOf" srcId="{8C879864-6C16-4055-83B8-49045A591C8A}" destId="{0B8D7A97-53AE-40DD-9C6A-78BC62EC8058}" srcOrd="3" destOrd="0" presId="urn:microsoft.com/office/officeart/2005/8/layout/vList2"/>
    <dgm:cxn modelId="{50AFDDE1-BADD-43AB-8D5E-1001BC0A6CE2}" type="presParOf" srcId="{8C879864-6C16-4055-83B8-49045A591C8A}" destId="{2209F1A6-EFFA-4FA4-80F9-88B6FABA7444}" srcOrd="4" destOrd="0" presId="urn:microsoft.com/office/officeart/2005/8/layout/vList2"/>
    <dgm:cxn modelId="{212A307E-EC76-4C84-A4ED-5F75EC712B4B}" type="presParOf" srcId="{8C879864-6C16-4055-83B8-49045A591C8A}" destId="{FBC196B2-0160-418E-81D5-3C244E6AAE55}" srcOrd="5" destOrd="0" presId="urn:microsoft.com/office/officeart/2005/8/layout/vList2"/>
    <dgm:cxn modelId="{A560FED4-0A3C-46BD-81F6-DE287EF39E28}" type="presParOf" srcId="{8C879864-6C16-4055-83B8-49045A591C8A}" destId="{2B4F7A46-EC8A-4624-BD3D-FD06AC3995FD}" srcOrd="6" destOrd="0" presId="urn:microsoft.com/office/officeart/2005/8/layout/vList2"/>
    <dgm:cxn modelId="{6EF179D5-246E-42C4-ADE9-4830C394B893}" type="presParOf" srcId="{8C879864-6C16-4055-83B8-49045A591C8A}" destId="{A6B98212-0729-4498-9D13-A63832E4CE93}" srcOrd="7" destOrd="0" presId="urn:microsoft.com/office/officeart/2005/8/layout/vList2"/>
    <dgm:cxn modelId="{FF29F2FE-4E36-4C86-A2B5-7A66C130971A}" type="presParOf" srcId="{8C879864-6C16-4055-83B8-49045A591C8A}" destId="{6DF2B453-AFAC-4821-90C7-A8D10DF360FC}" srcOrd="8" destOrd="0" presId="urn:microsoft.com/office/officeart/2005/8/layout/vList2"/>
    <dgm:cxn modelId="{3B355A76-E6F3-4178-B322-06284A2B3E2B}" type="presParOf" srcId="{8C879864-6C16-4055-83B8-49045A591C8A}" destId="{24930987-2D90-4784-80CB-6152D597ACCF}" srcOrd="9" destOrd="0" presId="urn:microsoft.com/office/officeart/2005/8/layout/vList2"/>
    <dgm:cxn modelId="{B7925F1B-4917-4B0C-A92D-659D942F4629}" type="presParOf" srcId="{8C879864-6C16-4055-83B8-49045A591C8A}" destId="{E7F48453-E561-4604-94C7-A49F100C8024}" srcOrd="10" destOrd="0" presId="urn:microsoft.com/office/officeart/2005/8/layout/vList2"/>
    <dgm:cxn modelId="{E00BEA24-B456-493C-88BA-CF08F46EB4EA}" type="presParOf" srcId="{8C879864-6C16-4055-83B8-49045A591C8A}" destId="{D72348EF-A4B4-4815-B536-AB179706492F}" srcOrd="11" destOrd="0" presId="urn:microsoft.com/office/officeart/2005/8/layout/vList2"/>
    <dgm:cxn modelId="{C69A437F-E5F2-4F03-BB71-E54ABA43D94F}" type="presParOf" srcId="{8C879864-6C16-4055-83B8-49045A591C8A}" destId="{93174381-DFB8-42CF-8CBD-BCE1A884963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B2F39-8CCB-4572-BC1C-33CF926041E3}">
      <dsp:nvSpPr>
        <dsp:cNvPr id="0" name=""/>
        <dsp:cNvSpPr/>
      </dsp:nvSpPr>
      <dsp:spPr>
        <a:xfrm>
          <a:off x="2109" y="542028"/>
          <a:ext cx="1673623" cy="1004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Arial" pitchFamily="34" charset="0"/>
              <a:cs typeface="Arial" pitchFamily="34" charset="0"/>
            </a:rPr>
            <a:t>Organização e gestão do serviço.</a:t>
          </a:r>
          <a:endParaRPr lang="pt-BR" sz="1800" kern="1200" dirty="0">
            <a:latin typeface="Arial" pitchFamily="34" charset="0"/>
            <a:cs typeface="Arial" pitchFamily="34" charset="0"/>
          </a:endParaRPr>
        </a:p>
      </dsp:txBody>
      <dsp:txXfrm>
        <a:off x="2109" y="542028"/>
        <a:ext cx="1673623" cy="1004174"/>
      </dsp:txXfrm>
    </dsp:sp>
    <dsp:sp modelId="{58EEFFD1-DBE5-4DC0-AF10-84DEC65D294D}">
      <dsp:nvSpPr>
        <dsp:cNvPr id="0" name=""/>
        <dsp:cNvSpPr/>
      </dsp:nvSpPr>
      <dsp:spPr>
        <a:xfrm>
          <a:off x="1843095" y="542028"/>
          <a:ext cx="1673623" cy="1004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Arial" pitchFamily="34" charset="0"/>
              <a:cs typeface="Arial" pitchFamily="34" charset="0"/>
            </a:rPr>
            <a:t>Monitoramento e avaliação.</a:t>
          </a:r>
          <a:endParaRPr lang="pt-BR" sz="1800" kern="1200" dirty="0">
            <a:latin typeface="Arial" pitchFamily="34" charset="0"/>
            <a:cs typeface="Arial" pitchFamily="34" charset="0"/>
          </a:endParaRPr>
        </a:p>
      </dsp:txBody>
      <dsp:txXfrm>
        <a:off x="1843095" y="542028"/>
        <a:ext cx="1673623" cy="1004174"/>
      </dsp:txXfrm>
    </dsp:sp>
    <dsp:sp modelId="{067C82C4-81CA-4645-BB5A-C7193705C781}">
      <dsp:nvSpPr>
        <dsp:cNvPr id="0" name=""/>
        <dsp:cNvSpPr/>
      </dsp:nvSpPr>
      <dsp:spPr>
        <a:xfrm>
          <a:off x="3684081" y="542028"/>
          <a:ext cx="1673623" cy="1004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Arial" pitchFamily="34" charset="0"/>
              <a:cs typeface="Arial" pitchFamily="34" charset="0"/>
            </a:rPr>
            <a:t>Engajamento público.</a:t>
          </a:r>
          <a:endParaRPr lang="pt-BR" sz="1800" kern="1200" dirty="0">
            <a:latin typeface="Arial" pitchFamily="34" charset="0"/>
            <a:cs typeface="Arial" pitchFamily="34" charset="0"/>
          </a:endParaRPr>
        </a:p>
      </dsp:txBody>
      <dsp:txXfrm>
        <a:off x="3684081" y="542028"/>
        <a:ext cx="1673623" cy="1004174"/>
      </dsp:txXfrm>
    </dsp:sp>
    <dsp:sp modelId="{C3511AC1-55CA-433B-B6E2-2D41544984B4}">
      <dsp:nvSpPr>
        <dsp:cNvPr id="0" name=""/>
        <dsp:cNvSpPr/>
      </dsp:nvSpPr>
      <dsp:spPr>
        <a:xfrm>
          <a:off x="5525066" y="542028"/>
          <a:ext cx="1673623" cy="1004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Arial" pitchFamily="34" charset="0"/>
              <a:cs typeface="Arial" pitchFamily="34" charset="0"/>
            </a:rPr>
            <a:t>Qualificação da prática clínica.</a:t>
          </a:r>
          <a:endParaRPr lang="pt-BR" sz="1800" kern="1200" dirty="0">
            <a:latin typeface="Arial" pitchFamily="34" charset="0"/>
            <a:cs typeface="Arial" pitchFamily="34" charset="0"/>
          </a:endParaRPr>
        </a:p>
      </dsp:txBody>
      <dsp:txXfrm>
        <a:off x="5525066" y="542028"/>
        <a:ext cx="1673623" cy="10041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D8E02-5B96-476D-BF50-3207E230ECF4}">
      <dsp:nvSpPr>
        <dsp:cNvPr id="0" name=""/>
        <dsp:cNvSpPr/>
      </dsp:nvSpPr>
      <dsp:spPr>
        <a:xfrm>
          <a:off x="0" y="18002"/>
          <a:ext cx="2430269" cy="1458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Ampliação da cobertura da atenção aos hipertensos e diabéticos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0" y="18002"/>
        <a:ext cx="2430269" cy="1458161"/>
      </dsp:txXfrm>
    </dsp:sp>
    <dsp:sp modelId="{0D7A611A-94E8-40E0-B3FB-A22B6AFE4996}">
      <dsp:nvSpPr>
        <dsp:cNvPr id="0" name=""/>
        <dsp:cNvSpPr/>
      </dsp:nvSpPr>
      <dsp:spPr>
        <a:xfrm>
          <a:off x="2673296" y="18002"/>
          <a:ext cx="2430269" cy="1458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Melhoria dos registros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2673296" y="18002"/>
        <a:ext cx="2430269" cy="1458161"/>
      </dsp:txXfrm>
    </dsp:sp>
    <dsp:sp modelId="{8C5A8B01-6D6C-4698-9E90-B528F74C870B}">
      <dsp:nvSpPr>
        <dsp:cNvPr id="0" name=""/>
        <dsp:cNvSpPr/>
      </dsp:nvSpPr>
      <dsp:spPr>
        <a:xfrm>
          <a:off x="5346594" y="18002"/>
          <a:ext cx="2430269" cy="1458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Qualificação da atenção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5346594" y="18002"/>
        <a:ext cx="2430269" cy="1458161"/>
      </dsp:txXfrm>
    </dsp:sp>
    <dsp:sp modelId="{A6DE160D-E30C-446D-A78F-AD9FA00CD414}">
      <dsp:nvSpPr>
        <dsp:cNvPr id="0" name=""/>
        <dsp:cNvSpPr/>
      </dsp:nvSpPr>
      <dsp:spPr>
        <a:xfrm>
          <a:off x="0" y="1719191"/>
          <a:ext cx="2430269" cy="1458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Trabalho em equipe 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0" y="1719191"/>
        <a:ext cx="2430269" cy="1458161"/>
      </dsp:txXfrm>
    </dsp:sp>
    <dsp:sp modelId="{CC2845A4-865E-48DE-807E-77A2CE6855F7}">
      <dsp:nvSpPr>
        <dsp:cNvPr id="0" name=""/>
        <dsp:cNvSpPr/>
      </dsp:nvSpPr>
      <dsp:spPr>
        <a:xfrm>
          <a:off x="2673297" y="1719191"/>
          <a:ext cx="2430269" cy="1458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Ausência do dentista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2673297" y="1719191"/>
        <a:ext cx="2430269" cy="1458161"/>
      </dsp:txXfrm>
    </dsp:sp>
    <dsp:sp modelId="{3F6126EB-7457-4405-8BD7-BA5DEE415FD3}">
      <dsp:nvSpPr>
        <dsp:cNvPr id="0" name=""/>
        <dsp:cNvSpPr/>
      </dsp:nvSpPr>
      <dsp:spPr>
        <a:xfrm>
          <a:off x="5346594" y="1719191"/>
          <a:ext cx="2430269" cy="1458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Participação da comunidade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5346594" y="1719191"/>
        <a:ext cx="2430269" cy="1458161"/>
      </dsp:txXfrm>
    </dsp:sp>
    <dsp:sp modelId="{846D2DF2-99B9-4A06-B690-2B694684BDF2}">
      <dsp:nvSpPr>
        <dsp:cNvPr id="0" name=""/>
        <dsp:cNvSpPr/>
      </dsp:nvSpPr>
      <dsp:spPr>
        <a:xfrm>
          <a:off x="1336648" y="3420379"/>
          <a:ext cx="2430269" cy="1458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Impacto da intervenção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1336648" y="3420379"/>
        <a:ext cx="2430269" cy="1458161"/>
      </dsp:txXfrm>
    </dsp:sp>
    <dsp:sp modelId="{E36E74B2-316E-4AB4-A718-A2D048F4ACAC}">
      <dsp:nvSpPr>
        <dsp:cNvPr id="0" name=""/>
        <dsp:cNvSpPr/>
      </dsp:nvSpPr>
      <dsp:spPr>
        <a:xfrm>
          <a:off x="4009945" y="3420379"/>
          <a:ext cx="2430269" cy="1458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Continuidade do atendimento programático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4009945" y="3420379"/>
        <a:ext cx="2430269" cy="14581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D144C-AF27-4C6C-8D48-9ADDC5070B46}">
      <dsp:nvSpPr>
        <dsp:cNvPr id="0" name=""/>
        <dsp:cNvSpPr/>
      </dsp:nvSpPr>
      <dsp:spPr>
        <a:xfrm>
          <a:off x="0" y="2194"/>
          <a:ext cx="7776864" cy="6877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Desafio do novo 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33572" y="35766"/>
        <a:ext cx="7709720" cy="620573"/>
      </dsp:txXfrm>
    </dsp:sp>
    <dsp:sp modelId="{3A78CFF3-BED0-4366-9DE4-5A29367462E8}">
      <dsp:nvSpPr>
        <dsp:cNvPr id="0" name=""/>
        <dsp:cNvSpPr/>
      </dsp:nvSpPr>
      <dsp:spPr>
        <a:xfrm>
          <a:off x="0" y="702933"/>
          <a:ext cx="7776864" cy="6877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O projeto pedagógico do curso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33572" y="736505"/>
        <a:ext cx="7709720" cy="620573"/>
      </dsp:txXfrm>
    </dsp:sp>
    <dsp:sp modelId="{2209F1A6-EFFA-4FA4-80F9-88B6FABA7444}">
      <dsp:nvSpPr>
        <dsp:cNvPr id="0" name=""/>
        <dsp:cNvSpPr/>
      </dsp:nvSpPr>
      <dsp:spPr>
        <a:xfrm>
          <a:off x="0" y="1403673"/>
          <a:ext cx="7776864" cy="6877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Orientador/Nível de dificuldade 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33572" y="1437245"/>
        <a:ext cx="7709720" cy="620573"/>
      </dsp:txXfrm>
    </dsp:sp>
    <dsp:sp modelId="{2B4F7A46-EC8A-4624-BD3D-FD06AC3995FD}">
      <dsp:nvSpPr>
        <dsp:cNvPr id="0" name=""/>
        <dsp:cNvSpPr/>
      </dsp:nvSpPr>
      <dsp:spPr>
        <a:xfrm>
          <a:off x="0" y="2104413"/>
          <a:ext cx="7776864" cy="6877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Satisfatória a intervenção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33572" y="2137985"/>
        <a:ext cx="7709720" cy="620573"/>
      </dsp:txXfrm>
    </dsp:sp>
    <dsp:sp modelId="{6DF2B453-AFAC-4821-90C7-A8D10DF360FC}">
      <dsp:nvSpPr>
        <dsp:cNvPr id="0" name=""/>
        <dsp:cNvSpPr/>
      </dsp:nvSpPr>
      <dsp:spPr>
        <a:xfrm>
          <a:off x="0" y="2805152"/>
          <a:ext cx="7776864" cy="6877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Aquisição de  novos conhecimento e Mudança do processo de trabalho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33572" y="2838724"/>
        <a:ext cx="7709720" cy="620573"/>
      </dsp:txXfrm>
    </dsp:sp>
    <dsp:sp modelId="{E7F48453-E561-4604-94C7-A49F100C8024}">
      <dsp:nvSpPr>
        <dsp:cNvPr id="0" name=""/>
        <dsp:cNvSpPr/>
      </dsp:nvSpPr>
      <dsp:spPr>
        <a:xfrm>
          <a:off x="0" y="3505892"/>
          <a:ext cx="7776864" cy="6877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Valorização profissional e estímulo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33572" y="3539464"/>
        <a:ext cx="7709720" cy="620573"/>
      </dsp:txXfrm>
    </dsp:sp>
    <dsp:sp modelId="{93174381-DFB8-42CF-8CBD-BCE1A884963B}">
      <dsp:nvSpPr>
        <dsp:cNvPr id="0" name=""/>
        <dsp:cNvSpPr/>
      </dsp:nvSpPr>
      <dsp:spPr>
        <a:xfrm>
          <a:off x="0" y="4206632"/>
          <a:ext cx="7776864" cy="6877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itchFamily="34" charset="0"/>
              <a:cs typeface="Arial" pitchFamily="34" charset="0"/>
            </a:rPr>
            <a:t>Aprendizados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33572" y="4240204"/>
        <a:ext cx="7709720" cy="620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9F665AD3-5E17-4079-AB2C-687150C019C8}" type="datetimeFigureOut">
              <a:rPr lang="pt-BR" smtClean="0"/>
              <a:pPr/>
              <a:t>24/01/2015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757381"/>
            <a:ext cx="5505450" cy="450699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0B87C4E2-0350-4E50-B8F1-E43B167FF16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122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pt-B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pt-B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pt-B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C4E2-0350-4E50-B8F1-E43B167FF164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EE9D8-AA31-4E81-AC2C-3BE31DFCBBAA}" type="datetimeFigureOut">
              <a:rPr lang="pt-BR" smtClean="0"/>
              <a:pPr/>
              <a:t>24/01/2015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89EEF-13FF-461C-8B1D-594609014C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EE9D8-AA31-4E81-AC2C-3BE31DFCBBAA}" type="datetimeFigureOut">
              <a:rPr lang="pt-BR" smtClean="0"/>
              <a:pPr/>
              <a:t>24/01/2015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89EEF-13FF-461C-8B1D-594609014C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EE9D8-AA31-4E81-AC2C-3BE31DFCBBAA}" type="datetimeFigureOut">
              <a:rPr lang="pt-BR" smtClean="0"/>
              <a:pPr/>
              <a:t>24/01/2015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89EEF-13FF-461C-8B1D-594609014C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EE9D8-AA31-4E81-AC2C-3BE31DFCBBAA}" type="datetimeFigureOut">
              <a:rPr lang="pt-BR" smtClean="0"/>
              <a:pPr/>
              <a:t>24/01/2015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89EEF-13FF-461C-8B1D-594609014C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EE9D8-AA31-4E81-AC2C-3BE31DFCBBAA}" type="datetimeFigureOut">
              <a:rPr lang="pt-BR" smtClean="0"/>
              <a:pPr/>
              <a:t>24/01/2015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89EEF-13FF-461C-8B1D-594609014C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EE9D8-AA31-4E81-AC2C-3BE31DFCBBAA}" type="datetimeFigureOut">
              <a:rPr lang="pt-BR" smtClean="0"/>
              <a:pPr/>
              <a:t>24/01/2015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89EEF-13FF-461C-8B1D-594609014C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EE9D8-AA31-4E81-AC2C-3BE31DFCBBAA}" type="datetimeFigureOut">
              <a:rPr lang="pt-BR" smtClean="0"/>
              <a:pPr/>
              <a:t>24/01/2015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89EEF-13FF-461C-8B1D-594609014C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EE9D8-AA31-4E81-AC2C-3BE31DFCBBAA}" type="datetimeFigureOut">
              <a:rPr lang="pt-BR" smtClean="0"/>
              <a:pPr/>
              <a:t>24/01/2015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89EEF-13FF-461C-8B1D-594609014C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EE9D8-AA31-4E81-AC2C-3BE31DFCBBAA}" type="datetimeFigureOut">
              <a:rPr lang="pt-BR" smtClean="0"/>
              <a:pPr/>
              <a:t>24/01/2015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89EEF-13FF-461C-8B1D-594609014C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EE9D8-AA31-4E81-AC2C-3BE31DFCBBAA}" type="datetimeFigureOut">
              <a:rPr lang="pt-BR" smtClean="0"/>
              <a:pPr/>
              <a:t>24/01/2015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89EEF-13FF-461C-8B1D-594609014C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EE9D8-AA31-4E81-AC2C-3BE31DFCBBAA}" type="datetimeFigureOut">
              <a:rPr lang="pt-BR" smtClean="0"/>
              <a:pPr/>
              <a:t>24/01/2015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89EEF-13FF-461C-8B1D-594609014C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8AEE9D8-AA31-4E81-AC2C-3BE31DFCBBAA}" type="datetimeFigureOut">
              <a:rPr lang="pt-BR" smtClean="0"/>
              <a:pPr/>
              <a:t>24/01/2015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5289EEF-13FF-461C-8B1D-594609014C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ransition spd="med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1907704" y="-27384"/>
            <a:ext cx="7236296" cy="2328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hangingPunct="0">
              <a:lnSpc>
                <a:spcPct val="12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115615" y="1916832"/>
            <a:ext cx="7783501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 hangingPunct="0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Melhoria da Atenção à Hipertensão Arterial Sistêmica e ao Diabetes Mellitus, na UBS de Vera Mendes, Vera Mendes/PI</a:t>
            </a:r>
          </a:p>
          <a:p>
            <a:pPr algn="ctr" hangingPunct="0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 hangingPunct="0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 hangingPunct="0"/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ctr" hangingPunct="0"/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Kaio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Danilo Leite da Silva Rocha</a:t>
            </a:r>
          </a:p>
          <a:p>
            <a:pPr algn="ctr" hangingPunct="0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  </a:t>
            </a:r>
          </a:p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Orientador: Ailton Brant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ctr" hangingPunct="0">
              <a:lnSpc>
                <a:spcPct val="120000"/>
              </a:lnSpc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Imagem 1" descr="http://portal.ufpel.edu.br/wp-content/themes/Portal/imagens/escudo-f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32656"/>
            <a:ext cx="15841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unasus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27467" y="648327"/>
            <a:ext cx="1771650" cy="704851"/>
          </a:xfrm>
          <a:prstGeom prst="rect">
            <a:avLst/>
          </a:prstGeom>
          <a:noFill/>
          <a:ln>
            <a:solidFill>
              <a:schemeClr val="accent1">
                <a:alpha val="45000"/>
              </a:schemeClr>
            </a:solidFill>
          </a:ln>
        </p:spPr>
      </p:pic>
      <p:pic>
        <p:nvPicPr>
          <p:cNvPr id="7" name="Picture 2" descr="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671367"/>
            <a:ext cx="2638425" cy="7143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8028384" cy="11430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40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76864" cy="489654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PT" sz="1800" b="1" dirty="0" smtClean="0">
                <a:latin typeface="Arial" pitchFamily="34" charset="0"/>
                <a:cs typeface="Arial" pitchFamily="34" charset="0"/>
              </a:rPr>
              <a:t>Objetivo 2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Melhorar a qualidade da atenção aos hipertensos e diabéticos.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2.4: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Garantir a 100% dos diabéticos a realização de exames complementares em dia de acordo com o protocolo.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43608" y="6021288"/>
            <a:ext cx="7956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Figura 6: Gráfico indicativo da proporção de diabéticos com exames complementares em dia de acordo com o protocolo.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7346" name="Gráfico 8"/>
          <p:cNvPicPr>
            <a:picLocks noChangeArrowheads="1"/>
          </p:cNvPicPr>
          <p:nvPr/>
        </p:nvPicPr>
        <p:blipFill>
          <a:blip r:embed="rId3" cstate="print"/>
          <a:srcRect b="-49"/>
          <a:stretch>
            <a:fillRect/>
          </a:stretch>
        </p:blipFill>
        <p:spPr bwMode="auto">
          <a:xfrm>
            <a:off x="2627784" y="2924944"/>
            <a:ext cx="468052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8028384" cy="11430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40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76864" cy="489654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PT" sz="1800" b="1" dirty="0" smtClean="0">
                <a:latin typeface="Arial" pitchFamily="34" charset="0"/>
                <a:cs typeface="Arial" pitchFamily="34" charset="0"/>
              </a:rPr>
              <a:t>Objetivo 2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Melhorar a qualidade da atenção aos hipertensos e diabéticos.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2.5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Priorizar a prescrição de medicamentos da farmácia popular para 100% dos hipertensos cadastrados na unidade de saúde.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43608" y="6021288"/>
            <a:ext cx="7956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Figura 7: Gráfico indicativo da proporção de hipertensos com prescrição de medicamentos da farmácia popular/HIPERDIA priorizada.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8370" name="Gráfico 9"/>
          <p:cNvPicPr>
            <a:picLocks noChangeArrowheads="1"/>
          </p:cNvPicPr>
          <p:nvPr/>
        </p:nvPicPr>
        <p:blipFill>
          <a:blip r:embed="rId3" cstate="print"/>
          <a:srcRect b="-24"/>
          <a:stretch>
            <a:fillRect/>
          </a:stretch>
        </p:blipFill>
        <p:spPr bwMode="auto">
          <a:xfrm>
            <a:off x="2483768" y="3068960"/>
            <a:ext cx="511256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8028384" cy="11430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40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76864" cy="489654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PT" sz="1800" b="1" dirty="0" smtClean="0">
                <a:latin typeface="Arial" pitchFamily="34" charset="0"/>
                <a:cs typeface="Arial" pitchFamily="34" charset="0"/>
              </a:rPr>
              <a:t>Objetivo 2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Melhorar a qualidade da atenção aos hipertensos e diabéticos.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2.6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Priorizar a prescrição de medicamentos da farmácia popular para 100% dos diabéticos cadastrados na unidade de saúde.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43608" y="6023029"/>
            <a:ext cx="7956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Figura 8: Gráfico indicativo da proporção de diabéticos com prescrição de medicamentos da farmácia popular/HIPERDIA priorizada.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9394" name="Gráfico 10"/>
          <p:cNvPicPr>
            <a:picLocks noChangeArrowheads="1"/>
          </p:cNvPicPr>
          <p:nvPr/>
        </p:nvPicPr>
        <p:blipFill>
          <a:blip r:embed="rId3" cstate="print"/>
          <a:srcRect b="-50"/>
          <a:stretch>
            <a:fillRect/>
          </a:stretch>
        </p:blipFill>
        <p:spPr bwMode="auto">
          <a:xfrm>
            <a:off x="2555776" y="3055590"/>
            <a:ext cx="4824536" cy="2821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8028384" cy="11430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40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76864" cy="489654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t-PT" sz="1800" b="1" dirty="0" smtClean="0">
                <a:latin typeface="Arial" pitchFamily="34" charset="0"/>
                <a:cs typeface="Arial" pitchFamily="34" charset="0"/>
              </a:rPr>
              <a:t>bjetivo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Melhorar a adesão de hipertensos e diabéticos ao programa.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3.1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Buscar 100% dos hipertensos faltosos às consultas na unidade de saúde conforme a periodicidade recomendada.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43608" y="6021288"/>
            <a:ext cx="7956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Figura 9: Gráfico indicativo da proporção de hipertensos faltosos as consultas com busca ativa.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0418" name="Gráfico 11"/>
          <p:cNvPicPr>
            <a:picLocks noChangeArrowheads="1"/>
          </p:cNvPicPr>
          <p:nvPr/>
        </p:nvPicPr>
        <p:blipFill>
          <a:blip r:embed="rId3" cstate="print"/>
          <a:srcRect b="-56"/>
          <a:stretch>
            <a:fillRect/>
          </a:stretch>
        </p:blipFill>
        <p:spPr bwMode="auto">
          <a:xfrm>
            <a:off x="2555776" y="3019400"/>
            <a:ext cx="4896544" cy="285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8028384" cy="11430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40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76864" cy="489654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t-PT" sz="1800" b="1" dirty="0" smtClean="0">
                <a:latin typeface="Arial" pitchFamily="34" charset="0"/>
                <a:cs typeface="Arial" pitchFamily="34" charset="0"/>
              </a:rPr>
              <a:t>bjetivo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Melhorar a adesão de hipertensos e diabéticos ao programa.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3.2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Buscar 100% dos diabéticos faltosos às consultas na unidade de saúde conforme a periodicidade recomendada.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43608" y="6021288"/>
            <a:ext cx="7956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Figura 10: Gráfico indicativo da proporção de diabéticos faltosos as consultas com busca ativa.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42" name="Gráfico 1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924944"/>
            <a:ext cx="489654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8028384" cy="11430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40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76864" cy="489654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PT" sz="1800" b="1" dirty="0" smtClean="0">
                <a:latin typeface="Arial" pitchFamily="34" charset="0"/>
                <a:cs typeface="Arial" pitchFamily="34" charset="0"/>
              </a:rPr>
              <a:t>Objetivo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4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Melhorar o registro das informações.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4.1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Manter ficha de acompanhamento de 100% dos hipertensos cadastrados na unidade de saúde.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43608" y="6021288"/>
            <a:ext cx="7956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Figura 11: Gráfico indicativo da proporção de hipertensos com registro adequado na ficha de atendimento.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2466" name="Gráfico 13"/>
          <p:cNvPicPr>
            <a:picLocks noChangeArrowheads="1"/>
          </p:cNvPicPr>
          <p:nvPr/>
        </p:nvPicPr>
        <p:blipFill>
          <a:blip r:embed="rId3" cstate="print"/>
          <a:srcRect b="-128"/>
          <a:stretch>
            <a:fillRect/>
          </a:stretch>
        </p:blipFill>
        <p:spPr bwMode="auto">
          <a:xfrm>
            <a:off x="2627784" y="2852936"/>
            <a:ext cx="475252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8028384" cy="11430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40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76864" cy="489654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PT" sz="1800" b="1" dirty="0" smtClean="0">
                <a:latin typeface="Arial" pitchFamily="34" charset="0"/>
                <a:cs typeface="Arial" pitchFamily="34" charset="0"/>
              </a:rPr>
              <a:t>Objetivo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4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Melhorar o registro das informações.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4.2: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Manter ficha de acompanhamento de 100% dos diabéticos cadastrados na unidade de saúde.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43608" y="6021288"/>
            <a:ext cx="7956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Figura 12: Gráfico indicativo da proporção de diabéticos com registro adequado na ficha de atendimento.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3490" name="Gráfico 14"/>
          <p:cNvPicPr>
            <a:picLocks noChangeArrowheads="1"/>
          </p:cNvPicPr>
          <p:nvPr/>
        </p:nvPicPr>
        <p:blipFill>
          <a:blip r:embed="rId3" cstate="print"/>
          <a:srcRect b="-105"/>
          <a:stretch>
            <a:fillRect/>
          </a:stretch>
        </p:blipFill>
        <p:spPr bwMode="auto">
          <a:xfrm>
            <a:off x="2411760" y="2708920"/>
            <a:ext cx="511256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8028384" cy="11430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40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76864" cy="489654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PT" sz="1800" b="1" dirty="0" smtClean="0">
                <a:latin typeface="Arial" pitchFamily="34" charset="0"/>
                <a:cs typeface="Arial" pitchFamily="34" charset="0"/>
              </a:rPr>
              <a:t>Objetivo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5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Mapear hipertensos e diabéticos de risco para doença cardiovascular.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5.1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Realizar estratificação do risco cardiovascular em 100% dos hipertensos cadastrados na UBS.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43608" y="6021288"/>
            <a:ext cx="7956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Figura 13: Gráfico indicativo da proporção de hipertensos com estratificação de risco cardiovascular por exame clínico em dia.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4514" name="Gráfico 1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9614" y="2852936"/>
            <a:ext cx="494270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8028384" cy="11430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40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76864" cy="489654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PT" sz="1800" b="1" dirty="0" smtClean="0">
                <a:latin typeface="Arial" pitchFamily="34" charset="0"/>
                <a:cs typeface="Arial" pitchFamily="34" charset="0"/>
              </a:rPr>
              <a:t>Objetivo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5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Mapear hipertensos e diabéticos de risco para doença cardiovascular.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5.2: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Realizar estratificação do risco cardiovascular em 100% dos diabéticos cadastrados na UBS.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43608" y="6021288"/>
            <a:ext cx="7956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Figura 14: Gráfico indicativo da proporção de hipertensos com estratificação de risco cardiovascular por exame clínico em dia.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5538" name="Gráfico 16"/>
          <p:cNvPicPr>
            <a:picLocks noChangeArrowheads="1"/>
          </p:cNvPicPr>
          <p:nvPr/>
        </p:nvPicPr>
        <p:blipFill>
          <a:blip r:embed="rId3" cstate="print"/>
          <a:srcRect b="-24"/>
          <a:stretch>
            <a:fillRect/>
          </a:stretch>
        </p:blipFill>
        <p:spPr bwMode="auto">
          <a:xfrm>
            <a:off x="2555776" y="2852936"/>
            <a:ext cx="475252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8028384" cy="11430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40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76864" cy="489654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PT" sz="1800" b="1" dirty="0" smtClean="0">
                <a:latin typeface="Arial" pitchFamily="34" charset="0"/>
                <a:cs typeface="Arial" pitchFamily="34" charset="0"/>
              </a:rPr>
              <a:t>Objetivo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6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Promover a saúde de hipertensos e diabéticos</a:t>
            </a:r>
          </a:p>
          <a:p>
            <a:pPr algn="just">
              <a:spcBef>
                <a:spcPts val="240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6.1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Garantir orientação nutricional sobre alimentação saudável a 100% dos hipertensos.</a:t>
            </a:r>
          </a:p>
          <a:p>
            <a:pPr algn="just">
              <a:spcBef>
                <a:spcPts val="240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6.2: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Garantir orientação nutricional sobre alimentação saudável a 100% dos diabéticos.</a:t>
            </a:r>
          </a:p>
          <a:p>
            <a:pPr algn="just">
              <a:spcBef>
                <a:spcPts val="240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6.3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Garantir orientação em relação à prática regular de atividade física a 100% dos pacientes hipertensos.</a:t>
            </a:r>
          </a:p>
          <a:p>
            <a:pPr algn="just">
              <a:spcBef>
                <a:spcPts val="240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6.4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Garantir orientação em relação à prática regular de atividade física a 100% dos pacientes diabéticos;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341784"/>
            <a:ext cx="7391400" cy="1143000"/>
          </a:xfrm>
        </p:spPr>
        <p:txBody>
          <a:bodyPr>
            <a:normAutofit/>
          </a:bodyPr>
          <a:lstStyle/>
          <a:p>
            <a:r>
              <a:rPr lang="en-US" sz="4400" b="1" dirty="0" err="1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Introdução</a:t>
            </a:r>
            <a:endParaRPr lang="pt-BR" sz="44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700808"/>
            <a:ext cx="7776864" cy="4896544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Doenças crônicas não transmissíveis (BRASIL, 2008).</a:t>
            </a:r>
          </a:p>
          <a:p>
            <a:pPr algn="just">
              <a:spcBef>
                <a:spcPts val="180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Hipertensão arterial sistêmica (BRASIL, 2013a).</a:t>
            </a:r>
          </a:p>
          <a:p>
            <a:pPr algn="just">
              <a:spcBef>
                <a:spcPts val="180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Diabetes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melitus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(BRASIL, 2013b).</a:t>
            </a:r>
          </a:p>
          <a:p>
            <a:pPr algn="just">
              <a:spcBef>
                <a:spcPts val="180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Vera Mendes – PI</a:t>
            </a:r>
          </a:p>
          <a:p>
            <a:pPr algn="just">
              <a:spcBef>
                <a:spcPts val="180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Unidade Básica de Saúde de Vera Mendes – PI</a:t>
            </a:r>
          </a:p>
          <a:p>
            <a:pPr algn="just">
              <a:spcBef>
                <a:spcPts val="180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Programa de atenção aos Hipertensos e/ou diabéticos: cobertura de 18% e 14% respectivamente.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8028384" cy="11430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40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76864" cy="489654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PT" sz="1800" b="1" dirty="0" smtClean="0">
                <a:latin typeface="Arial" pitchFamily="34" charset="0"/>
                <a:cs typeface="Arial" pitchFamily="34" charset="0"/>
              </a:rPr>
              <a:t>Objetivo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6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Promover a saúde de hipertensos e diabéticos</a:t>
            </a:r>
          </a:p>
          <a:p>
            <a:pPr algn="just">
              <a:spcBef>
                <a:spcPts val="240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6.5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Garantir orientação sobre os riscos do tabagismo a 100% dos pacientes hipertensos.</a:t>
            </a:r>
            <a:endParaRPr lang="pt-BR" sz="1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>
              <a:spcBef>
                <a:spcPts val="240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6.6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Garantir orientação sobre os riscos do tabagismo a 100% dos pacientes diabéticos.</a:t>
            </a:r>
          </a:p>
          <a:p>
            <a:pPr algn="just">
              <a:spcBef>
                <a:spcPts val="240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6.7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Garantir orientação sobre higiene bucal a 100% dos pacientes hipertensos.</a:t>
            </a:r>
          </a:p>
          <a:p>
            <a:pPr algn="just">
              <a:spcBef>
                <a:spcPts val="240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6.8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Garantir orientação sobre higiene bucal a 100% dos pacientes diabéticos.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341784"/>
            <a:ext cx="7391400" cy="1143000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Discussão</a:t>
            </a:r>
            <a:endParaRPr lang="pt-BR" sz="44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187624" y="1700808"/>
          <a:ext cx="777686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341784"/>
            <a:ext cx="7391400" cy="1143000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Reflexão crítica</a:t>
            </a:r>
            <a:endParaRPr lang="pt-BR" sz="44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1187624" y="1700808"/>
          <a:ext cx="777686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87624" y="341784"/>
            <a:ext cx="73914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Obrigado!</a:t>
            </a:r>
            <a:endParaRPr lang="pt-BR" sz="44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803976" cy="1143000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 Geral</a:t>
            </a:r>
            <a:endParaRPr lang="pt-BR" sz="44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2420888"/>
            <a:ext cx="7704856" cy="2725763"/>
          </a:xfrm>
        </p:spPr>
        <p:txBody>
          <a:bodyPr anchor="ctr">
            <a:normAutofit/>
          </a:bodyPr>
          <a:lstStyle/>
          <a:p>
            <a:pPr marL="365760" lvl="1" indent="-283464" algn="just">
              <a:spcBef>
                <a:spcPts val="600"/>
              </a:spcBef>
              <a:buSzPct val="80000"/>
              <a:buFont typeface="Wingdings 3" pitchFamily="18" charset="2"/>
              <a:buChar char="Æ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atenção aos adultos portadores de Hipertensão Arterial Sistêmica e/ou Diabetes Mellitus na UBS de Vera Mendes - PI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182016" y="188640"/>
            <a:ext cx="7809584" cy="1143000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Metodologia</a:t>
            </a:r>
            <a:endParaRPr lang="pt-BR" sz="44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628800"/>
            <a:ext cx="7704856" cy="5085184"/>
          </a:xfrm>
        </p:spPr>
        <p:txBody>
          <a:bodyPr>
            <a:noAutofit/>
          </a:bodyPr>
          <a:lstStyle/>
          <a:p>
            <a:pPr algn="just">
              <a:buFont typeface="Wingdings 3" pitchFamily="18" charset="2"/>
              <a:buChar char="Æ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Intervenção: hipertensos e/ou diabéticos.</a:t>
            </a:r>
          </a:p>
          <a:p>
            <a:pPr algn="just">
              <a:buFont typeface="Wingdings 3" pitchFamily="18" charset="2"/>
              <a:buChar char="Æ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3" pitchFamily="18" charset="2"/>
              <a:buChar char="Æ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Ações:</a:t>
            </a:r>
          </a:p>
          <a:p>
            <a:pPr algn="just">
              <a:buFont typeface="Wingdings 3" pitchFamily="18" charset="2"/>
              <a:buChar char="Æ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3" pitchFamily="18" charset="2"/>
              <a:buChar char="Æ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3" pitchFamily="18" charset="2"/>
              <a:buChar char="Æ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3" pitchFamily="18" charset="2"/>
              <a:buChar char="Æ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3" pitchFamily="18" charset="2"/>
              <a:buChar char="Æ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Ficha espelho e planilha de coleta de dados.</a:t>
            </a:r>
          </a:p>
          <a:p>
            <a:pPr algn="just">
              <a:buFont typeface="Wingdings 3" pitchFamily="18" charset="2"/>
              <a:buChar char="Æ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3" pitchFamily="18" charset="2"/>
              <a:buChar char="Æ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Equipe multidisciplinar da USF de Vera Mendes.</a:t>
            </a:r>
          </a:p>
        </p:txBody>
      </p:sp>
      <p:graphicFrame>
        <p:nvGraphicFramePr>
          <p:cNvPr id="6" name="Diagrama 5"/>
          <p:cNvGraphicFramePr/>
          <p:nvPr/>
        </p:nvGraphicFramePr>
        <p:xfrm>
          <a:off x="1619672" y="2780928"/>
          <a:ext cx="7200800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8028384" cy="11430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40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7"/>
            <a:ext cx="7776864" cy="5326851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PT" sz="1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Objetivo 1</a:t>
            </a:r>
            <a:r>
              <a:rPr lang="pt-PT" sz="1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lang="pt-BR" sz="1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Ampliar a cobertura da atenção aos hipertensos e diabéticos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Meta 1.1</a:t>
            </a:r>
            <a:r>
              <a:rPr lang="pt-BR" sz="1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: Cadastrar 60% dos hipertensos da área de abrangência da UBS.</a:t>
            </a:r>
          </a:p>
        </p:txBody>
      </p:sp>
      <p:pic>
        <p:nvPicPr>
          <p:cNvPr id="29698" name="Gráfico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807990"/>
            <a:ext cx="5112568" cy="3069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43608" y="6021288"/>
            <a:ext cx="7956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1: Gráfico indicativo da cobertura do programa de atenção ao hipertenso da unidade de saúde de Vera Mendes - PI.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8028384" cy="11430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40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76864" cy="489654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PT" sz="1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Objetivo 1</a:t>
            </a:r>
            <a:r>
              <a:rPr lang="pt-PT" sz="1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lang="pt-BR" sz="1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Ampliar a cobertura da atenção aos hipertensos e diabéticos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Meta 1.2</a:t>
            </a:r>
            <a:r>
              <a:rPr lang="pt-BR" sz="1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: Cadastrar 60% dos diabéticos da área de abrangência da UBS.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43608" y="6021288"/>
            <a:ext cx="7956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Figura 2: Gráfico indicativo da cobertura do programa de atenção ao diabético da unidade de saúde de Vera Mendes - PI.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3250" name="Gráfico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852936"/>
            <a:ext cx="4896544" cy="2955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8028384" cy="11430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40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76864" cy="489654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PT" sz="1800" b="1" dirty="0" smtClean="0">
                <a:latin typeface="Arial" pitchFamily="34" charset="0"/>
                <a:cs typeface="Arial" pitchFamily="34" charset="0"/>
              </a:rPr>
              <a:t>Objetivo 2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Melhorar a qualidade da atenção aos hipertensos e diabéticos.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2.1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Realizar exame clínico apropriado em 100% dos hipertensos.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43608" y="6021288"/>
            <a:ext cx="7956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Figura 3: Gráfico indicativo da proporção de hipertensos com exame clínico em dia de acordo com o protocolo.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4274" name="Gráfico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852936"/>
            <a:ext cx="511256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8028384" cy="11430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40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76864" cy="489654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PT" sz="1800" b="1" dirty="0" smtClean="0">
                <a:latin typeface="Arial" pitchFamily="34" charset="0"/>
                <a:cs typeface="Arial" pitchFamily="34" charset="0"/>
              </a:rPr>
              <a:t>Objetivo 2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Melhorar a qualidade da atenção aos hipertensos e diabéticos.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2.2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 Realizar exame clínico apropriado em 100% dos diabéticos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43608" y="6021288"/>
            <a:ext cx="7956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Figura 4: Gráfico indicativo da proporção de diabéticos com exame clínico em dia de acordo com o protocolo.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5298" name="Gráfico 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780928"/>
            <a:ext cx="518457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8028384" cy="11430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40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76864" cy="489654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PT" sz="1800" b="1" dirty="0" smtClean="0">
                <a:latin typeface="Arial" pitchFamily="34" charset="0"/>
                <a:cs typeface="Arial" pitchFamily="34" charset="0"/>
              </a:rPr>
              <a:t>Objetivo 2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Melhorar a qualidade da atenção aos hipertensos e diabéticos.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2.3: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Garantir a 100% dos hipertensos a realização de exames complementares em dia de acordo com o protocolo.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Æ"/>
            </a:pPr>
            <a:endParaRPr lang="pt-BR" sz="1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43608" y="6021288"/>
            <a:ext cx="7956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Figura 5: Gráfico indicativo da proporção de hipertensos com exames complementares em dia de acordo com o protocolo.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6322" name="Gráfico 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996952"/>
            <a:ext cx="4968552" cy="2965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2525</TotalTime>
  <Words>1137</Words>
  <Application>Microsoft Office PowerPoint</Application>
  <PresentationFormat>Apresentação na tela (4:3)</PresentationFormat>
  <Paragraphs>145</Paragraphs>
  <Slides>23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Solstício</vt:lpstr>
      <vt:lpstr>Apresentação do PowerPoint</vt:lpstr>
      <vt:lpstr>Introdução</vt:lpstr>
      <vt:lpstr>Objetivo Geral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Reflexão crítica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PERFIL EPIDEMIOLÓGICO DOS TUMORES DA GLÂNDULA ADRENAL</dc:title>
  <dc:creator>Kaio Danilo</dc:creator>
  <cp:lastModifiedBy>Ailton Brant</cp:lastModifiedBy>
  <cp:revision>289</cp:revision>
  <dcterms:created xsi:type="dcterms:W3CDTF">2011-05-13T04:48:07Z</dcterms:created>
  <dcterms:modified xsi:type="dcterms:W3CDTF">2015-01-24T21:51:01Z</dcterms:modified>
</cp:coreProperties>
</file>