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9" r:id="rId11"/>
    <p:sldId id="300" r:id="rId12"/>
    <p:sldId id="301" r:id="rId13"/>
    <p:sldId id="266" r:id="rId14"/>
    <p:sldId id="270" r:id="rId15"/>
    <p:sldId id="268" r:id="rId16"/>
    <p:sldId id="269" r:id="rId17"/>
    <p:sldId id="343" r:id="rId18"/>
    <p:sldId id="267" r:id="rId19"/>
    <p:sldId id="272" r:id="rId20"/>
    <p:sldId id="271" r:id="rId21"/>
    <p:sldId id="274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91" r:id="rId32"/>
    <p:sldId id="287" r:id="rId33"/>
    <p:sldId id="292" r:id="rId34"/>
    <p:sldId id="288" r:id="rId35"/>
    <p:sldId id="293" r:id="rId36"/>
    <p:sldId id="289" r:id="rId37"/>
    <p:sldId id="285" r:id="rId38"/>
    <p:sldId id="284" r:id="rId39"/>
    <p:sldId id="294" r:id="rId40"/>
    <p:sldId id="297" r:id="rId41"/>
    <p:sldId id="296" r:id="rId42"/>
    <p:sldId id="295" r:id="rId43"/>
    <p:sldId id="302" r:id="rId44"/>
    <p:sldId id="328" r:id="rId45"/>
    <p:sldId id="303" r:id="rId46"/>
    <p:sldId id="298" r:id="rId47"/>
    <p:sldId id="306" r:id="rId48"/>
    <p:sldId id="307" r:id="rId49"/>
    <p:sldId id="308" r:id="rId50"/>
    <p:sldId id="309" r:id="rId51"/>
    <p:sldId id="310" r:id="rId52"/>
    <p:sldId id="304" r:id="rId53"/>
    <p:sldId id="329" r:id="rId54"/>
    <p:sldId id="312" r:id="rId55"/>
    <p:sldId id="330" r:id="rId56"/>
    <p:sldId id="313" r:id="rId57"/>
    <p:sldId id="305" r:id="rId58"/>
    <p:sldId id="315" r:id="rId59"/>
    <p:sldId id="316" r:id="rId60"/>
    <p:sldId id="317" r:id="rId61"/>
    <p:sldId id="331" r:id="rId62"/>
    <p:sldId id="311" r:id="rId63"/>
    <p:sldId id="335" r:id="rId64"/>
    <p:sldId id="336" r:id="rId65"/>
    <p:sldId id="318" r:id="rId66"/>
    <p:sldId id="314" r:id="rId67"/>
    <p:sldId id="321" r:id="rId68"/>
    <p:sldId id="319" r:id="rId69"/>
    <p:sldId id="323" r:id="rId70"/>
    <p:sldId id="325" r:id="rId71"/>
    <p:sldId id="337" r:id="rId72"/>
    <p:sldId id="338" r:id="rId73"/>
    <p:sldId id="346" r:id="rId74"/>
    <p:sldId id="344" r:id="rId75"/>
    <p:sldId id="345" r:id="rId76"/>
    <p:sldId id="339" r:id="rId77"/>
    <p:sldId id="340" r:id="rId78"/>
    <p:sldId id="341" r:id="rId79"/>
    <p:sldId id="342" r:id="rId80"/>
    <p:sldId id="348" r:id="rId8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uerp&#233;rio_FINAL.xls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Sa&#250;de%20Bucal_FINAL.xls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Sa&#250;de%20Bucal_FINAL.xls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Sa&#250;de%20Bucal_FINAL.xls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Sa&#250;de%20Bucal_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mile\Desktop\PROVAB\Unidade%204\Kamile%20Z.%20Maciel%20Coleta%20de%20dados%20Pr&#233;-natal_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Pré-natal_FINAL.xls]Indicadores'!$D$5:$F$5</c:f>
              <c:numCache>
                <c:formatCode>0.0%</c:formatCode>
                <c:ptCount val="3"/>
                <c:pt idx="0">
                  <c:v>0.57692307692307687</c:v>
                </c:pt>
                <c:pt idx="1">
                  <c:v>0.46153846153846156</c:v>
                </c:pt>
                <c:pt idx="2">
                  <c:v>0.34615384615384615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71392"/>
        <c:axId val="612564320"/>
      </c:barChart>
      <c:catAx>
        <c:axId val="61257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4320"/>
        <c:crosses val="autoZero"/>
        <c:auto val="1"/>
        <c:lblAlgn val="ctr"/>
        <c:lblOffset val="100"/>
        <c:noMultiLvlLbl val="0"/>
      </c:catAx>
      <c:valAx>
        <c:axId val="6125643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13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Pré-natal_FINAL.xls]Indicadores'!$D$56:$F$56</c:f>
              <c:numCache>
                <c:formatCode>0.0%</c:formatCode>
                <c:ptCount val="3"/>
                <c:pt idx="0">
                  <c:v>0.13333333333333333</c:v>
                </c:pt>
                <c:pt idx="1">
                  <c:v>0.25</c:v>
                </c:pt>
                <c:pt idx="2">
                  <c:v>0.44444444444444442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84448"/>
        <c:axId val="612586080"/>
      </c:barChart>
      <c:catAx>
        <c:axId val="61258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6080"/>
        <c:crosses val="autoZero"/>
        <c:auto val="1"/>
        <c:lblAlgn val="ctr"/>
        <c:lblOffset val="100"/>
        <c:noMultiLvlLbl val="0"/>
      </c:catAx>
      <c:valAx>
        <c:axId val="6125860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44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Pré-natal_FINAL.xls]Indicadores'!$D$61:$F$61</c:f>
              <c:numCache>
                <c:formatCode>0.0%</c:formatCode>
                <c:ptCount val="3"/>
                <c:pt idx="0">
                  <c:v>1</c:v>
                </c:pt>
                <c:pt idx="1">
                  <c:v>0.75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88256"/>
        <c:axId val="612573024"/>
      </c:barChart>
      <c:catAx>
        <c:axId val="61258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3024"/>
        <c:crosses val="autoZero"/>
        <c:auto val="1"/>
        <c:lblAlgn val="ctr"/>
        <c:lblOffset val="100"/>
        <c:noMultiLvlLbl val="0"/>
      </c:catAx>
      <c:valAx>
        <c:axId val="612573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82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Pré-natal_FINAL.xls]Indicadores'!$C$67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Pré-natal_FINAL.xls]Indicadores'!$D$66:$F$66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Pré-natal_FINAL.xls]Indicadores'!$D$67:$F$67</c:f>
              <c:numCache>
                <c:formatCode>0.0%</c:formatCode>
                <c:ptCount val="3"/>
                <c:pt idx="0">
                  <c:v>0.6</c:v>
                </c:pt>
                <c:pt idx="1">
                  <c:v>0.66666666666666663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73568"/>
        <c:axId val="612576288"/>
      </c:barChart>
      <c:catAx>
        <c:axId val="61257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6288"/>
        <c:crosses val="autoZero"/>
        <c:auto val="1"/>
        <c:lblAlgn val="ctr"/>
        <c:lblOffset val="100"/>
        <c:noMultiLvlLbl val="0"/>
      </c:catAx>
      <c:valAx>
        <c:axId val="61257628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35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Pré-natal_FINAL.xls]Indicadores'!$C$72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Pré-natal_FINAL.xls]Indicadores'!$D$72:$F$72</c:f>
              <c:numCache>
                <c:formatCode>0.0%</c:formatCode>
                <c:ptCount val="3"/>
                <c:pt idx="0">
                  <c:v>0.73333333333333328</c:v>
                </c:pt>
                <c:pt idx="1">
                  <c:v>1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79552"/>
        <c:axId val="612578464"/>
      </c:barChart>
      <c:catAx>
        <c:axId val="61257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8464"/>
        <c:crosses val="autoZero"/>
        <c:auto val="1"/>
        <c:lblAlgn val="ctr"/>
        <c:lblOffset val="100"/>
        <c:noMultiLvlLbl val="0"/>
      </c:catAx>
      <c:valAx>
        <c:axId val="6125784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95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Pré-natal_FINAL.xls]Indicadores'!$C$78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Pré-natal_FINAL.xls]Indicadores'!$D$77:$F$77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Pré-natal_FINAL.xls]Indicadores'!$D$78:$F$78</c:f>
              <c:numCache>
                <c:formatCode>0.0%</c:formatCode>
                <c:ptCount val="3"/>
                <c:pt idx="0">
                  <c:v>0.73333333333333328</c:v>
                </c:pt>
                <c:pt idx="1">
                  <c:v>1</c:v>
                </c:pt>
                <c:pt idx="2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75744"/>
        <c:axId val="612580640"/>
      </c:barChart>
      <c:catAx>
        <c:axId val="61257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0640"/>
        <c:crosses val="autoZero"/>
        <c:auto val="1"/>
        <c:lblAlgn val="ctr"/>
        <c:lblOffset val="100"/>
        <c:noMultiLvlLbl val="0"/>
      </c:catAx>
      <c:valAx>
        <c:axId val="6125806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57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Pré-natal_FINAL.xls]Indicadores'!$C$84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Pré-natal_FINAL.xls]Indicadores'!$D$83:$F$83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Pré-natal_FINAL.xls]Indicadores'!$D$84:$F$84</c:f>
              <c:numCache>
                <c:formatCode>0.0%</c:formatCode>
                <c:ptCount val="3"/>
                <c:pt idx="0">
                  <c:v>0.73333333333333328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81728"/>
        <c:axId val="612582272"/>
      </c:barChart>
      <c:catAx>
        <c:axId val="61258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2272"/>
        <c:crosses val="autoZero"/>
        <c:auto val="1"/>
        <c:lblAlgn val="ctr"/>
        <c:lblOffset val="100"/>
        <c:noMultiLvlLbl val="0"/>
      </c:catAx>
      <c:valAx>
        <c:axId val="6125822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1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Pré-natal_FINAL.xls]Indicadores'!$C$89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Pré-natal_FINAL.xls]Indicadores'!$D$88:$F$88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Pré-natal_FINAL.xls]Indicadores'!$D$89:$F$89</c:f>
              <c:numCache>
                <c:formatCode>0.0%</c:formatCode>
                <c:ptCount val="3"/>
                <c:pt idx="0">
                  <c:v>0.73333333333333328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4720"/>
        <c:axId val="615550368"/>
      </c:barChart>
      <c:catAx>
        <c:axId val="61555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0368"/>
        <c:crosses val="autoZero"/>
        <c:auto val="1"/>
        <c:lblAlgn val="ctr"/>
        <c:lblOffset val="100"/>
        <c:noMultiLvlLbl val="0"/>
      </c:catAx>
      <c:valAx>
        <c:axId val="6155503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47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Pré-natal_FINAL.xls]Indicadores'!$C$94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Pré-natal_FINAL.xls]Indicadores'!$D$93:$F$93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Pré-natal_FINAL.xls]Indicadores'!$D$94:$F$94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0.91666666666666663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5264"/>
        <c:axId val="615552000"/>
      </c:barChart>
      <c:catAx>
        <c:axId val="61555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2000"/>
        <c:crosses val="autoZero"/>
        <c:auto val="1"/>
        <c:lblAlgn val="ctr"/>
        <c:lblOffset val="100"/>
        <c:noMultiLvlLbl val="0"/>
      </c:catAx>
      <c:valAx>
        <c:axId val="6155520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5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Pré-natal_FINAL.xls]Indicadores'!$C$99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Pré-natal_FINAL.xls]Indicadores'!$D$99:$F$99</c:f>
              <c:numCache>
                <c:formatCode>0.0%</c:formatCode>
                <c:ptCount val="3"/>
                <c:pt idx="0">
                  <c:v>0.73333333333333328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6352"/>
        <c:axId val="615561248"/>
      </c:barChart>
      <c:catAx>
        <c:axId val="61555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1248"/>
        <c:crosses val="autoZero"/>
        <c:auto val="1"/>
        <c:lblAlgn val="ctr"/>
        <c:lblOffset val="100"/>
        <c:noMultiLvlLbl val="0"/>
      </c:catAx>
      <c:valAx>
        <c:axId val="6155612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6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Pré-natal_FINAL.xls]Indicadores'!$C$104</c:f>
              <c:strCache>
                <c:ptCount val="1"/>
                <c:pt idx="0">
                  <c:v>Proporção de gestantes e puérperas com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Pré-natal_FINAL.xls]Indicadores'!$D$104:$F$104</c:f>
              <c:numCache>
                <c:formatCode>0.0%</c:formatCode>
                <c:ptCount val="3"/>
                <c:pt idx="0">
                  <c:v>0.73333333333333328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7984"/>
        <c:axId val="615548736"/>
      </c:barChart>
      <c:catAx>
        <c:axId val="61555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48736"/>
        <c:crosses val="autoZero"/>
        <c:auto val="1"/>
        <c:lblAlgn val="ctr"/>
        <c:lblOffset val="100"/>
        <c:noMultiLvlLbl val="0"/>
      </c:catAx>
      <c:valAx>
        <c:axId val="6155487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79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Pré-natal_FINAL.xls]Indicadores'!$D$11:$F$11</c:f>
              <c:numCache>
                <c:formatCode>0.0%</c:formatCode>
                <c:ptCount val="3"/>
                <c:pt idx="0">
                  <c:v>0.66666666666666663</c:v>
                </c:pt>
                <c:pt idx="1">
                  <c:v>0.83333333333333337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61056"/>
        <c:axId val="612565952"/>
      </c:barChart>
      <c:catAx>
        <c:axId val="61256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5952"/>
        <c:crosses val="autoZero"/>
        <c:auto val="1"/>
        <c:lblAlgn val="ctr"/>
        <c:lblOffset val="100"/>
        <c:noMultiLvlLbl val="0"/>
      </c:catAx>
      <c:valAx>
        <c:axId val="6125659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10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Puerpério_FINAL.xls]Indicadores'!$D$5:$F$5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7440"/>
        <c:axId val="615563424"/>
      </c:barChart>
      <c:catAx>
        <c:axId val="61555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3424"/>
        <c:crosses val="autoZero"/>
        <c:auto val="1"/>
        <c:lblAlgn val="ctr"/>
        <c:lblOffset val="100"/>
        <c:noMultiLvlLbl val="0"/>
      </c:catAx>
      <c:valAx>
        <c:axId val="6155634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7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Puerpério_FINAL.xls]Indicadores'!$C$13</c:f>
              <c:strCache>
                <c:ptCount val="1"/>
                <c:pt idx="0">
                  <c:v>Proporção de puérperas que tiveram as mamas examinadas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Puerpério_FINAL.xls]Indicadores'!$D$12:$F$12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Puerpério_FINAL.xls]Indicadores'!$D$13:$F$13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1456"/>
        <c:axId val="615563968"/>
      </c:barChart>
      <c:catAx>
        <c:axId val="61555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3968"/>
        <c:crosses val="autoZero"/>
        <c:auto val="1"/>
        <c:lblAlgn val="ctr"/>
        <c:lblOffset val="100"/>
        <c:noMultiLvlLbl val="0"/>
      </c:catAx>
      <c:valAx>
        <c:axId val="61556396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1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Puerpério_FINAL.xls]Indicadores'!$C$18</c:f>
              <c:strCache>
                <c:ptCount val="1"/>
                <c:pt idx="0">
                  <c:v>Proporção de puérperas que tiveram o abdome examinado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Puerpério_FINAL.xls]Indicadores'!$D$17:$F$17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Puerpério_FINAL.xls]Indicadores'!$D$18:$F$18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3088"/>
        <c:axId val="615564512"/>
      </c:barChart>
      <c:catAx>
        <c:axId val="61555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4512"/>
        <c:crosses val="autoZero"/>
        <c:auto val="1"/>
        <c:lblAlgn val="ctr"/>
        <c:lblOffset val="100"/>
        <c:noMultiLvlLbl val="0"/>
      </c:catAx>
      <c:valAx>
        <c:axId val="6155645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30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Puerpério_FINAL.xls]Indicadores'!$C$24</c:f>
              <c:strCache>
                <c:ptCount val="1"/>
                <c:pt idx="0">
                  <c:v>Proporção de puérperas que receberam exame ginecológico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Puerpério_FINAL.xls]Indicadores'!$D$24:$F$24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60704"/>
        <c:axId val="615548192"/>
      </c:barChart>
      <c:catAx>
        <c:axId val="61556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48192"/>
        <c:crosses val="autoZero"/>
        <c:auto val="1"/>
        <c:lblAlgn val="ctr"/>
        <c:lblOffset val="100"/>
        <c:noMultiLvlLbl val="0"/>
      </c:catAx>
      <c:valAx>
        <c:axId val="6155481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0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Puerpério_FINAL.xls]Indicadores'!$C$30</c:f>
              <c:strCache>
                <c:ptCount val="1"/>
                <c:pt idx="0">
                  <c:v>Proporção de puérperas com avaliação do estado psíquico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Puerpério_FINAL.xls]Indicadores'!$D$29:$F$29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Puerpério_FINAL.xls]Indicadores'!$D$30:$F$30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49280"/>
        <c:axId val="615566144"/>
      </c:barChart>
      <c:catAx>
        <c:axId val="61554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6144"/>
        <c:crosses val="autoZero"/>
        <c:auto val="1"/>
        <c:lblAlgn val="ctr"/>
        <c:lblOffset val="100"/>
        <c:noMultiLvlLbl val="0"/>
      </c:catAx>
      <c:valAx>
        <c:axId val="6155661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492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Puerpério_FINAL.xls]Indicadores'!$C$36</c:f>
              <c:strCache>
                <c:ptCount val="1"/>
                <c:pt idx="0">
                  <c:v>Proporção de puérperas com avaliação para intercorrências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Puerpério_FINAL.xls]Indicadores'!$D$35:$F$35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Puerpério_FINAL.xls]Indicadores'!$D$36:$F$36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52544"/>
        <c:axId val="615571040"/>
      </c:barChart>
      <c:catAx>
        <c:axId val="61555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1040"/>
        <c:crosses val="autoZero"/>
        <c:auto val="1"/>
        <c:lblAlgn val="ctr"/>
        <c:lblOffset val="100"/>
        <c:noMultiLvlLbl val="0"/>
      </c:catAx>
      <c:valAx>
        <c:axId val="6155710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5254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Puerpério_FINAL.xls]Indicadores'!$C$41</c:f>
              <c:strCache>
                <c:ptCount val="1"/>
                <c:pt idx="0">
                  <c:v>Proporção de puérperas com prescrição de algum método de anticoncepção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Puerpério_FINAL.xls]Indicadores'!$D$40:$F$40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Puerpério_FINAL.xls]Indicadores'!$D$41:$F$41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77024"/>
        <c:axId val="615571584"/>
      </c:barChart>
      <c:catAx>
        <c:axId val="61557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1584"/>
        <c:crosses val="autoZero"/>
        <c:auto val="1"/>
        <c:lblAlgn val="ctr"/>
        <c:lblOffset val="100"/>
        <c:noMultiLvlLbl val="0"/>
      </c:catAx>
      <c:valAx>
        <c:axId val="6155715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70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Puerpério_FINAL.xls]Indicadores'!$D$47:$F$47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78112"/>
        <c:axId val="615568864"/>
      </c:barChart>
      <c:catAx>
        <c:axId val="61557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8864"/>
        <c:crosses val="autoZero"/>
        <c:auto val="1"/>
        <c:lblAlgn val="ctr"/>
        <c:lblOffset val="100"/>
        <c:noMultiLvlLbl val="0"/>
      </c:catAx>
      <c:valAx>
        <c:axId val="6155688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81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Puerpério_FINAL.xls]Indicadores'!$C$53</c:f>
              <c:strCache>
                <c:ptCount val="1"/>
                <c:pt idx="0">
                  <c:v>Proporção de puérperas com registro adequado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Puerpério_FINAL.xls]Indicadores'!$D$52:$F$52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Puerpério_FINAL.xls]Indicadores'!$D$53:$F$53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69408"/>
        <c:axId val="615569952"/>
      </c:barChart>
      <c:catAx>
        <c:axId val="61556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9952"/>
        <c:crosses val="autoZero"/>
        <c:auto val="1"/>
        <c:lblAlgn val="ctr"/>
        <c:lblOffset val="100"/>
        <c:noMultiLvlLbl val="0"/>
      </c:catAx>
      <c:valAx>
        <c:axId val="61556995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694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Puerpério_FINAL.xls]Indicadores'!$C$59</c:f>
              <c:strCache>
                <c:ptCount val="1"/>
                <c:pt idx="0">
                  <c:v>Proporção de puérperas que receberam orientação sobre os cuidados com o recém-nascido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Puerpério_FINAL.xls]Indicadores'!$D$58:$F$58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Puerpério_FINAL.xls]Indicadores'!$D$59:$F$59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73216"/>
        <c:axId val="615573760"/>
      </c:barChart>
      <c:catAx>
        <c:axId val="61557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3760"/>
        <c:crosses val="autoZero"/>
        <c:auto val="1"/>
        <c:lblAlgn val="ctr"/>
        <c:lblOffset val="100"/>
        <c:noMultiLvlLbl val="0"/>
      </c:catAx>
      <c:valAx>
        <c:axId val="615573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3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Pré-natal_FINAL.xls]Indicadores'!$D$17:$F$17</c:f>
              <c:numCache>
                <c:formatCode>0.0%</c:formatCode>
                <c:ptCount val="3"/>
                <c:pt idx="0">
                  <c:v>0.53333333333333333</c:v>
                </c:pt>
                <c:pt idx="1">
                  <c:v>0.75</c:v>
                </c:pt>
                <c:pt idx="2">
                  <c:v>0.77777777777777779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63776"/>
        <c:axId val="612566496"/>
      </c:barChart>
      <c:catAx>
        <c:axId val="61256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6496"/>
        <c:crosses val="autoZero"/>
        <c:auto val="1"/>
        <c:lblAlgn val="ctr"/>
        <c:lblOffset val="100"/>
        <c:noMultiLvlLbl val="0"/>
      </c:catAx>
      <c:valAx>
        <c:axId val="6125664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3776"/>
        <c:crosses val="autoZero"/>
        <c:crossBetween val="between"/>
        <c:majorUnit val="0.2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Puerpério_FINAL.xls]Indicadores'!$C$65</c:f>
              <c:strCache>
                <c:ptCount val="1"/>
                <c:pt idx="0">
                  <c:v>Proporção de puérperas que receberam orientação sobre aleitamento materno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Puerpério_FINAL.xls]Indicadores'!$D$65:$F$65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576480"/>
        <c:axId val="615579200"/>
      </c:barChart>
      <c:catAx>
        <c:axId val="6155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9200"/>
        <c:crosses val="autoZero"/>
        <c:auto val="1"/>
        <c:lblAlgn val="ctr"/>
        <c:lblOffset val="100"/>
        <c:noMultiLvlLbl val="0"/>
      </c:catAx>
      <c:valAx>
        <c:axId val="6155792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55764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Puerpério_FINAL.xls]Indicadores'!$C$71</c:f>
              <c:strCache>
                <c:ptCount val="1"/>
                <c:pt idx="0">
                  <c:v>Proporção de puérperas com orientação sobre planejamento familiar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Puerpério_FINAL.xls]Indicadores'!$D$70:$F$70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Puerpério_FINAL.xls]Indicadores'!$D$71:$F$71</c:f>
              <c:numCache>
                <c:formatCode>0.0%</c:formatCode>
                <c:ptCount val="3"/>
                <c:pt idx="0">
                  <c:v>1</c:v>
                </c:pt>
                <c:pt idx="1">
                  <c:v>0.66666666666666663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501360"/>
        <c:axId val="616496464"/>
      </c:barChart>
      <c:catAx>
        <c:axId val="61650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496464"/>
        <c:crosses val="autoZero"/>
        <c:auto val="1"/>
        <c:lblAlgn val="ctr"/>
        <c:lblOffset val="100"/>
        <c:noMultiLvlLbl val="0"/>
      </c:catAx>
      <c:valAx>
        <c:axId val="61649646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5013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primeira consulta odontológica programática.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0.11538461538461539</c:v>
                </c:pt>
                <c:pt idx="1">
                  <c:v>0.11538461538461539</c:v>
                </c:pt>
                <c:pt idx="2">
                  <c:v>0.15384615384615385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497008"/>
        <c:axId val="616502448"/>
      </c:barChart>
      <c:catAx>
        <c:axId val="61649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502448"/>
        <c:crosses val="autoZero"/>
        <c:auto val="1"/>
        <c:lblAlgn val="ctr"/>
        <c:lblOffset val="100"/>
        <c:noMultiLvlLbl val="0"/>
      </c:catAx>
      <c:valAx>
        <c:axId val="6165024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4970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consultas subsequentes realizadas               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500816"/>
        <c:axId val="616495920"/>
      </c:barChart>
      <c:catAx>
        <c:axId val="61650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495920"/>
        <c:crosses val="autoZero"/>
        <c:auto val="1"/>
        <c:lblAlgn val="ctr"/>
        <c:lblOffset val="100"/>
        <c:noMultiLvlLbl val="0"/>
      </c:catAx>
      <c:valAx>
        <c:axId val="6164959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5008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primeira consulta odontológica programática  com tratamento odontológico concluído. 
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0.33333333333333331</c:v>
                </c:pt>
                <c:pt idx="1">
                  <c:v>0.33333333333333331</c:v>
                </c:pt>
                <c:pt idx="2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501904"/>
        <c:axId val="616494832"/>
      </c:barChart>
      <c:catAx>
        <c:axId val="61650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494832"/>
        <c:crosses val="autoZero"/>
        <c:auto val="1"/>
        <c:lblAlgn val="ctr"/>
        <c:lblOffset val="100"/>
        <c:noMultiLvlLbl val="0"/>
      </c:catAx>
      <c:valAx>
        <c:axId val="6164948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5019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busca ativa realizada às gestantes que não realizaram a primeira consulta odontológica programática.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0.83333333333333337</c:v>
                </c:pt>
                <c:pt idx="1">
                  <c:v>0.8571428571428571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493200"/>
        <c:axId val="616502992"/>
      </c:barChart>
      <c:catAx>
        <c:axId val="61649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502992"/>
        <c:crosses val="autoZero"/>
        <c:auto val="1"/>
        <c:lblAlgn val="ctr"/>
        <c:lblOffset val="100"/>
        <c:noMultiLvlLbl val="0"/>
      </c:catAx>
      <c:valAx>
        <c:axId val="6165029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6493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Pré-natal_FINAL.xls]Indicadores'!$D$22:$F$22</c:f>
              <c:numCache>
                <c:formatCode>0.0%</c:formatCode>
                <c:ptCount val="3"/>
                <c:pt idx="0">
                  <c:v>0.53333333333333333</c:v>
                </c:pt>
                <c:pt idx="1">
                  <c:v>0.75</c:v>
                </c:pt>
                <c:pt idx="2">
                  <c:v>0.77777777777777779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68672"/>
        <c:axId val="612571936"/>
      </c:barChart>
      <c:catAx>
        <c:axId val="61256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71936"/>
        <c:crosses val="autoZero"/>
        <c:auto val="1"/>
        <c:lblAlgn val="ctr"/>
        <c:lblOffset val="100"/>
        <c:noMultiLvlLbl val="0"/>
      </c:catAx>
      <c:valAx>
        <c:axId val="61257193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8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Pré-natal_FINAL.xls]Indicadores'!$D$28:$F$28</c:f>
              <c:numCache>
                <c:formatCode>0.0%</c:formatCode>
                <c:ptCount val="3"/>
                <c:pt idx="0">
                  <c:v>0.6</c:v>
                </c:pt>
                <c:pt idx="1">
                  <c:v>0.91666666666666663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59968"/>
        <c:axId val="612567584"/>
      </c:barChart>
      <c:catAx>
        <c:axId val="6125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7584"/>
        <c:crosses val="autoZero"/>
        <c:auto val="1"/>
        <c:lblAlgn val="ctr"/>
        <c:lblOffset val="100"/>
        <c:noMultiLvlLbl val="0"/>
      </c:catAx>
      <c:valAx>
        <c:axId val="6125675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599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137504206061871"/>
          <c:y val="0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Pré-natal_FINAL.xls]Indicadores'!$D$34:$F$34</c:f>
              <c:numCache>
                <c:formatCode>0.0%</c:formatCode>
                <c:ptCount val="3"/>
                <c:pt idx="0">
                  <c:v>0.66666666666666663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61600"/>
        <c:axId val="612568128"/>
      </c:barChart>
      <c:catAx>
        <c:axId val="6125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8128"/>
        <c:crosses val="autoZero"/>
        <c:auto val="1"/>
        <c:lblAlgn val="ctr"/>
        <c:lblOffset val="100"/>
        <c:noMultiLvlLbl val="0"/>
      </c:catAx>
      <c:valAx>
        <c:axId val="6125681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16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Pré-natal_FINAL.xls]Indicadores'!$D$40:$F$40</c:f>
              <c:numCache>
                <c:formatCode>0.0%</c:formatCode>
                <c:ptCount val="3"/>
                <c:pt idx="0">
                  <c:v>0.53333333333333333</c:v>
                </c:pt>
                <c:pt idx="1">
                  <c:v>0.83333333333333337</c:v>
                </c:pt>
                <c:pt idx="2">
                  <c:v>0.77777777777777779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57248"/>
        <c:axId val="612563232"/>
      </c:barChart>
      <c:catAx>
        <c:axId val="61255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63232"/>
        <c:crosses val="autoZero"/>
        <c:auto val="1"/>
        <c:lblAlgn val="ctr"/>
        <c:lblOffset val="100"/>
        <c:noMultiLvlLbl val="0"/>
      </c:catAx>
      <c:valAx>
        <c:axId val="612563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572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Pré-natal_FINAL.xls]Indicadores'!$D$45:$F$45</c:f>
              <c:numCache>
                <c:formatCode>0.0%</c:formatCode>
                <c:ptCount val="3"/>
                <c:pt idx="0">
                  <c:v>0.53333333333333333</c:v>
                </c:pt>
                <c:pt idx="1">
                  <c:v>0.75</c:v>
                </c:pt>
                <c:pt idx="2">
                  <c:v>0.66666666666666663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56160"/>
        <c:axId val="612557792"/>
      </c:barChart>
      <c:catAx>
        <c:axId val="6125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57792"/>
        <c:crosses val="autoZero"/>
        <c:auto val="1"/>
        <c:lblAlgn val="ctr"/>
        <c:lblOffset val="100"/>
        <c:noMultiLvlLbl val="0"/>
      </c:catAx>
      <c:valAx>
        <c:axId val="6125577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561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'[Kamile Z. Maciel Coleta de dados Pré-natal_FINAL.xls]Indicadores'!$C$50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'[Kamile Z. Maciel Coleta de dados Pré-natal_FINAL.xls]Indicadores'!$D$49:$F$49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'[Kamile Z. Maciel Coleta de dados Pré-natal_FINAL.xls]Indicadores'!$D$50:$F$50</c:f>
              <c:numCache>
                <c:formatCode>0.0%</c:formatCode>
                <c:ptCount val="3"/>
                <c:pt idx="0">
                  <c:v>0.13333333333333333</c:v>
                </c:pt>
                <c:pt idx="1">
                  <c:v>0.33333333333333331</c:v>
                </c:pt>
                <c:pt idx="2">
                  <c:v>0.44444444444444442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584992"/>
        <c:axId val="612587712"/>
      </c:barChart>
      <c:catAx>
        <c:axId val="6125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7712"/>
        <c:crosses val="autoZero"/>
        <c:auto val="1"/>
        <c:lblAlgn val="ctr"/>
        <c:lblOffset val="100"/>
        <c:noMultiLvlLbl val="0"/>
      </c:catAx>
      <c:valAx>
        <c:axId val="6125877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25849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53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84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780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45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32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618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707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32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74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05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04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84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47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5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9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694B-6C1C-4E4F-A04C-3839B25318D7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F0FBC8-FD87-458D-8D7F-614ECBC17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91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Arial Rounded MT Bold" panose="020F0704030504030204" pitchFamily="34" charset="0"/>
              </a:rPr>
              <a:t>Universidade Federal de Pelotas </a:t>
            </a:r>
            <a:br>
              <a:rPr lang="pt-BR" sz="2800" dirty="0" smtClean="0">
                <a:latin typeface="Arial Rounded MT Bold" panose="020F0704030504030204" pitchFamily="34" charset="0"/>
              </a:rPr>
            </a:br>
            <a:r>
              <a:rPr lang="pt-BR" sz="2800" dirty="0" smtClean="0">
                <a:latin typeface="Arial Rounded MT Bold" panose="020F0704030504030204" pitchFamily="34" charset="0"/>
              </a:rPr>
              <a:t>Curso de Especialização em Saúde da Família</a:t>
            </a:r>
            <a:endParaRPr lang="pt-BR" sz="2800" dirty="0">
              <a:latin typeface="Arial Rounded MT Bold" panose="020F07040305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38200" y="2472743"/>
            <a:ext cx="110232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Melhoria da Atenção ao Pré-natal e Puerpério na UBS Navegantes, Pelotas, RS.</a:t>
            </a:r>
          </a:p>
          <a:p>
            <a:endParaRPr lang="pt-BR" sz="4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117224" y="5273510"/>
            <a:ext cx="6465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 Rounded MT Bold" panose="020F0704030504030204" pitchFamily="34" charset="0"/>
              </a:rPr>
              <a:t>Kamile Zimmermann Maciel</a:t>
            </a:r>
          </a:p>
          <a:p>
            <a:pPr algn="ctr"/>
            <a:r>
              <a:rPr lang="pt-BR" sz="2400" dirty="0" smtClean="0">
                <a:latin typeface="Arial Rounded MT Bold" panose="020F0704030504030204" pitchFamily="34" charset="0"/>
              </a:rPr>
              <a:t>Orientadora: Camila </a:t>
            </a:r>
            <a:r>
              <a:rPr lang="pt-BR" sz="2400" dirty="0" err="1" smtClean="0">
                <a:latin typeface="Arial Rounded MT Bold" panose="020F0704030504030204" pitchFamily="34" charset="0"/>
              </a:rPr>
              <a:t>Dallazen</a:t>
            </a:r>
            <a:endParaRPr lang="pt-BR" sz="2400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pt-BR" sz="2400" dirty="0" smtClean="0">
                <a:latin typeface="Arial Rounded MT Bold" panose="020F0704030504030204" pitchFamily="34" charset="0"/>
              </a:rPr>
              <a:t>Pelotas, 2015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200" b="1" dirty="0" smtClean="0">
                <a:latin typeface="Arial Rounded MT Bold" panose="020F0704030504030204" pitchFamily="34" charset="0"/>
              </a:rPr>
              <a:t>Ações nos 4 Eixos Temáticos</a:t>
            </a:r>
            <a:endParaRPr lang="pt-BR" sz="3200" b="1" dirty="0">
              <a:latin typeface="Arial Rounded MT Bold" panose="020F0704030504030204" pitchFamily="34" charset="0"/>
            </a:endParaRPr>
          </a:p>
          <a:p>
            <a:endParaRPr lang="pt-BR" dirty="0" smtClean="0"/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Monitoramento e Avaliação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Organização e Gestão do Serviço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Engajamento Público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Qualificação da Prática Clínica</a:t>
            </a: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dirty="0" smtClean="0">
              <a:latin typeface="Arial Rounded MT Bold" panose="020F0704030504030204" pitchFamily="34" charset="0"/>
            </a:endParaRPr>
          </a:p>
          <a:p>
            <a:endParaRPr lang="pt-B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>
                <a:latin typeface="Arial Rounded MT Bold" panose="020F0704030504030204" pitchFamily="34" charset="0"/>
              </a:rPr>
              <a:t>Monitoramento e Avaliação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Revisão mensal das planilhas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Organização e Gestão do Serviço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Acolhimento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Cadastro das gestantes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Sistemas de alerta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SISPRENATAL e fichas espelho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dirty="0" smtClean="0">
              <a:latin typeface="Arial Rounded MT Bold" panose="020F0704030504030204" pitchFamily="34" charset="0"/>
            </a:endParaRPr>
          </a:p>
          <a:p>
            <a:endParaRPr lang="pt-B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9182078" cy="4724400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>
                <a:latin typeface="Arial Rounded MT Bold" panose="020F0704030504030204" pitchFamily="34" charset="0"/>
              </a:rPr>
              <a:t>Engajamento Público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Orientações: pré-natal, exames, vacinas, saúde bucal, amamentação, planejamento familiar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Grupo de gestantes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Qualificação da Prática Clínica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Capacitação para acolhimento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Capacitação para busca ativa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Capacitação prescrições de sulfato ferroso e ácido fólico, imunizações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dirty="0" smtClean="0">
              <a:latin typeface="Arial Rounded MT Bold" panose="020F0704030504030204" pitchFamily="34" charset="0"/>
            </a:endParaRPr>
          </a:p>
          <a:p>
            <a:endParaRPr lang="pt-B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030567"/>
            <a:ext cx="8915400" cy="41641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900" b="1" dirty="0" smtClean="0">
                <a:latin typeface="Arial Rounded MT Bold" panose="020F0704030504030204" pitchFamily="34" charset="0"/>
              </a:rPr>
              <a:t>Projeto de Intervenção </a:t>
            </a:r>
          </a:p>
          <a:p>
            <a:pPr marL="0" indent="0">
              <a:buNone/>
            </a:pPr>
            <a:r>
              <a:rPr lang="pt-BR" sz="3900" b="1" dirty="0" smtClean="0">
                <a:latin typeface="Arial Rounded MT Bold" panose="020F0704030504030204" pitchFamily="34" charset="0"/>
              </a:rPr>
              <a:t>Ações</a:t>
            </a:r>
          </a:p>
          <a:p>
            <a:pPr marL="0" indent="0">
              <a:buNone/>
            </a:pPr>
            <a:endParaRPr lang="pt-BR" sz="3200" b="1" dirty="0" smtClean="0">
              <a:latin typeface="Arial Rounded MT Bold" panose="020F0704030504030204" pitchFamily="34" charset="0"/>
            </a:endParaRPr>
          </a:p>
          <a:p>
            <a:r>
              <a:rPr lang="pt-BR" sz="3000" dirty="0" smtClean="0">
                <a:latin typeface="Arial Rounded MT Bold" panose="020F0704030504030204" pitchFamily="34" charset="0"/>
              </a:rPr>
              <a:t>Equipe 10</a:t>
            </a:r>
            <a:endParaRPr lang="pt-BR" sz="3000" dirty="0">
              <a:latin typeface="Arial Rounded MT Bold" panose="020F0704030504030204" pitchFamily="34" charset="0"/>
            </a:endParaRPr>
          </a:p>
          <a:p>
            <a:r>
              <a:rPr lang="pt-BR" sz="3000" dirty="0" smtClean="0">
                <a:latin typeface="Arial Rounded MT Bold" panose="020F0704030504030204" pitchFamily="34" charset="0"/>
              </a:rPr>
              <a:t>12 semanas de intervenção</a:t>
            </a:r>
          </a:p>
          <a:p>
            <a:r>
              <a:rPr lang="pt-BR" sz="3000" dirty="0">
                <a:latin typeface="Arial Rounded MT Bold" panose="020F0704030504030204" pitchFamily="34" charset="0"/>
              </a:rPr>
              <a:t>Capacitação da </a:t>
            </a:r>
            <a:r>
              <a:rPr lang="pt-BR" sz="3000" dirty="0" smtClean="0">
                <a:latin typeface="Arial Rounded MT Bold" panose="020F0704030504030204" pitchFamily="34" charset="0"/>
              </a:rPr>
              <a:t>equipe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 Rounded MT Bold" panose="020F0704030504030204" pitchFamily="34" charset="0"/>
              </a:rPr>
              <a:t>Acolhimento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 Rounded MT Bold" panose="020F0704030504030204" pitchFamily="34" charset="0"/>
              </a:rPr>
              <a:t>Busca ativa</a:t>
            </a:r>
          </a:p>
          <a:p>
            <a:pPr>
              <a:buFontTx/>
              <a:buChar char="-"/>
            </a:pPr>
            <a:endParaRPr lang="pt-BR" sz="33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900" b="1" dirty="0">
                <a:latin typeface="Arial Rounded MT Bold" panose="020F0704030504030204" pitchFamily="34" charset="0"/>
              </a:rPr>
              <a:t>Projeto de Intervenção </a:t>
            </a:r>
            <a:endParaRPr lang="pt-BR" sz="3900" b="1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pt-BR" sz="3900" b="1" dirty="0" smtClean="0">
                <a:latin typeface="Arial Rounded MT Bold" panose="020F0704030504030204" pitchFamily="34" charset="0"/>
              </a:rPr>
              <a:t>Ações</a:t>
            </a:r>
          </a:p>
          <a:p>
            <a:pPr marL="0" indent="0">
              <a:buNone/>
            </a:pPr>
            <a:endParaRPr lang="pt-BR" b="1" dirty="0">
              <a:latin typeface="Arial Rounded MT Bold" panose="020F0704030504030204" pitchFamily="34" charset="0"/>
            </a:endParaRPr>
          </a:p>
          <a:p>
            <a:r>
              <a:rPr lang="pt-BR" sz="3000" dirty="0">
                <a:latin typeface="Arial Rounded MT Bold" panose="020F0704030504030204" pitchFamily="34" charset="0"/>
              </a:rPr>
              <a:t>Caderno de Atenção Básica ao Pré-natal de Baixo Risco (MS, 2012)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 Rounded MT Bold" panose="020F0704030504030204" pitchFamily="34" charset="0"/>
              </a:rPr>
              <a:t>Imunizações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 Rounded MT Bold" panose="020F0704030504030204" pitchFamily="34" charset="0"/>
              </a:rPr>
              <a:t>Sulfato ferroso e ácido fólico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 Rounded MT Bold" panose="020F0704030504030204" pitchFamily="34" charset="0"/>
              </a:rPr>
              <a:t>Exames laboratoriais</a:t>
            </a:r>
          </a:p>
          <a:p>
            <a:pPr>
              <a:buFontTx/>
              <a:buChar char="-"/>
            </a:pPr>
            <a:r>
              <a:rPr lang="pt-BR" sz="3000" dirty="0" smtClean="0">
                <a:latin typeface="Arial Rounded MT Bold" panose="020F0704030504030204" pitchFamily="34" charset="0"/>
              </a:rPr>
              <a:t>Exame ginecológico e de mamas</a:t>
            </a:r>
            <a:endParaRPr lang="pt-BR" sz="3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7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34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5100" b="1" dirty="0">
                <a:latin typeface="Arial Rounded MT Bold" panose="020F0704030504030204" pitchFamily="34" charset="0"/>
              </a:rPr>
              <a:t>Projeto de Intervenção </a:t>
            </a:r>
            <a:endParaRPr lang="pt-BR" sz="5100" b="1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pt-BR" sz="5100" b="1" dirty="0" smtClean="0">
                <a:latin typeface="Arial Rounded MT Bold" panose="020F0704030504030204" pitchFamily="34" charset="0"/>
              </a:rPr>
              <a:t>Ações</a:t>
            </a:r>
            <a:endParaRPr lang="pt-BR" sz="5100" b="1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3300" dirty="0" smtClean="0">
              <a:latin typeface="Arial Rounded MT Bold" panose="020F0704030504030204" pitchFamily="34" charset="0"/>
            </a:endParaRPr>
          </a:p>
          <a:p>
            <a:r>
              <a:rPr lang="pt-BR" sz="4000" dirty="0" smtClean="0">
                <a:latin typeface="Arial Rounded MT Bold" panose="020F0704030504030204" pitchFamily="34" charset="0"/>
              </a:rPr>
              <a:t>Consultas   </a:t>
            </a:r>
          </a:p>
          <a:p>
            <a:pPr>
              <a:buFontTx/>
              <a:buChar char="-"/>
            </a:pPr>
            <a:r>
              <a:rPr lang="pt-BR" sz="4000" dirty="0" smtClean="0">
                <a:latin typeface="Arial Rounded MT Bold" panose="020F0704030504030204" pitchFamily="34" charset="0"/>
              </a:rPr>
              <a:t>Até 28 sem = mensais</a:t>
            </a:r>
          </a:p>
          <a:p>
            <a:pPr>
              <a:buFontTx/>
              <a:buChar char="-"/>
            </a:pPr>
            <a:r>
              <a:rPr lang="pt-BR" sz="4000" dirty="0" smtClean="0">
                <a:latin typeface="Arial Rounded MT Bold" panose="020F0704030504030204" pitchFamily="34" charset="0"/>
              </a:rPr>
              <a:t>28 a 36 sem = quinzenais</a:t>
            </a:r>
          </a:p>
          <a:p>
            <a:pPr>
              <a:buFontTx/>
              <a:buChar char="-"/>
            </a:pPr>
            <a:r>
              <a:rPr lang="pt-BR" sz="4000" dirty="0" smtClean="0">
                <a:latin typeface="Arial Rounded MT Bold" panose="020F0704030504030204" pitchFamily="34" charset="0"/>
              </a:rPr>
              <a:t>A partir de 36 sem = semanais</a:t>
            </a:r>
          </a:p>
          <a:p>
            <a:r>
              <a:rPr lang="pt-BR" sz="4000" dirty="0" smtClean="0">
                <a:latin typeface="Arial Rounded MT Bold" panose="020F0704030504030204" pitchFamily="34" charset="0"/>
              </a:rPr>
              <a:t>2 turnos de atendimento</a:t>
            </a:r>
          </a:p>
          <a:p>
            <a:r>
              <a:rPr lang="pt-BR" sz="4000" dirty="0" smtClean="0">
                <a:latin typeface="Arial Rounded MT Bold" panose="020F0704030504030204" pitchFamily="34" charset="0"/>
              </a:rPr>
              <a:t>Agendamento ao fim da consulta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27808"/>
          </a:xfrm>
        </p:spPr>
        <p:txBody>
          <a:bodyPr/>
          <a:lstStyle/>
          <a:p>
            <a:pPr marL="0" indent="0">
              <a:buNone/>
            </a:pPr>
            <a:r>
              <a:rPr lang="pt-BR" sz="3600" b="1" dirty="0">
                <a:latin typeface="Arial Rounded MT Bold" panose="020F0704030504030204" pitchFamily="34" charset="0"/>
              </a:rPr>
              <a:t>Projeto de Intervenção </a:t>
            </a:r>
            <a:endParaRPr lang="pt-BR" sz="3600" b="1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Arial Rounded MT Bold" panose="020F0704030504030204" pitchFamily="34" charset="0"/>
              </a:rPr>
              <a:t>Ações</a:t>
            </a:r>
            <a:endParaRPr lang="pt-BR" sz="3600" b="1" dirty="0">
              <a:latin typeface="Arial Rounded MT Bold" panose="020F0704030504030204" pitchFamily="34" charset="0"/>
            </a:endParaRPr>
          </a:p>
          <a:p>
            <a:endParaRPr lang="pt-BR" dirty="0" smtClean="0"/>
          </a:p>
          <a:p>
            <a:r>
              <a:rPr lang="pt-BR" sz="2800" dirty="0">
                <a:latin typeface="Arial Rounded MT Bold" panose="020F0704030504030204" pitchFamily="34" charset="0"/>
              </a:rPr>
              <a:t>Planilhas do Curso de Especialização em Saúde da Família </a:t>
            </a:r>
            <a:r>
              <a:rPr lang="pt-BR" sz="2800" dirty="0" err="1" smtClean="0">
                <a:latin typeface="Arial Rounded MT Bold" panose="020F0704030504030204" pitchFamily="34" charset="0"/>
              </a:rPr>
              <a:t>UFPel</a:t>
            </a:r>
            <a:r>
              <a:rPr lang="pt-BR" sz="2800" dirty="0" smtClean="0">
                <a:latin typeface="Arial Rounded MT Bold" panose="020F0704030504030204" pitchFamily="34" charset="0"/>
              </a:rPr>
              <a:t>/UNASUS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Revisão dos registros mensalmente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Grupo de Gestantes</a:t>
            </a: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dirty="0" smtClean="0">
              <a:latin typeface="Arial Rounded MT Bold" panose="020F0704030504030204" pitchFamily="34" charset="0"/>
            </a:endParaRPr>
          </a:p>
          <a:p>
            <a:endParaRPr lang="pt-B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Grupo de Gestantes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298" y="2149116"/>
            <a:ext cx="4419109" cy="4419109"/>
          </a:xfrm>
        </p:spPr>
      </p:pic>
    </p:spTree>
    <p:extLst>
      <p:ext uri="{BB962C8B-B14F-4D97-AF65-F5344CB8AC3E}">
        <p14:creationId xmlns:p14="http://schemas.microsoft.com/office/powerpoint/2010/main" val="2997370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 smtClean="0">
                <a:latin typeface="Arial Rounded MT Bold" panose="020F0704030504030204" pitchFamily="34" charset="0"/>
              </a:rPr>
              <a:t>Pré-natal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1: Ampliar a Cobertura do Pré-natal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Alcançar 100% de cobertura </a:t>
            </a:r>
          </a:p>
          <a:p>
            <a:pPr marL="0" indent="0">
              <a:buNone/>
            </a:pPr>
            <a:r>
              <a:rPr lang="pt-BR" sz="2800" dirty="0">
                <a:latin typeface="Arial Rounded MT Bold" panose="020F0704030504030204" pitchFamily="34" charset="0"/>
              </a:rPr>
              <a:t>                1% de 2.561 = 26 </a:t>
            </a:r>
            <a:r>
              <a:rPr lang="pt-BR" sz="2800" dirty="0" smtClean="0">
                <a:latin typeface="Arial Rounded MT Bold" panose="020F0704030504030204" pitchFamily="34" charset="0"/>
              </a:rPr>
              <a:t>gestantes</a:t>
            </a:r>
          </a:p>
        </p:txBody>
      </p:sp>
    </p:spTree>
    <p:extLst>
      <p:ext uri="{BB962C8B-B14F-4D97-AF65-F5344CB8AC3E}">
        <p14:creationId xmlns:p14="http://schemas.microsoft.com/office/powerpoint/2010/main" val="17718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16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pt-BR" sz="1200" b="1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pt-BR" sz="1200" b="1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200" b="1" dirty="0" smtClean="0">
                <a:latin typeface="Arial Rounded MT Bold" panose="020F0704030504030204" pitchFamily="34" charset="0"/>
              </a:rPr>
              <a:t>Figura 1.</a:t>
            </a:r>
            <a:r>
              <a:rPr lang="pt-BR" sz="1200" dirty="0" smtClean="0">
                <a:latin typeface="Arial Rounded MT Bold" panose="020F0704030504030204" pitchFamily="34" charset="0"/>
              </a:rPr>
              <a:t> Proporção de gestantes cadastradas no Programa de Pré-natal da UBS Navegantes, Pelotas, RS.</a:t>
            </a:r>
            <a:endParaRPr lang="pt-BR" sz="12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015112532"/>
              </p:ext>
            </p:extLst>
          </p:nvPr>
        </p:nvGraphicFramePr>
        <p:xfrm>
          <a:off x="3656531" y="1905000"/>
          <a:ext cx="6234444" cy="441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8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8045" y="1905000"/>
            <a:ext cx="9276567" cy="40062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Arial Rounded MT Bold" panose="020F0704030504030204" pitchFamily="34" charset="0"/>
              </a:rPr>
              <a:t>“Para </a:t>
            </a:r>
            <a:r>
              <a:rPr lang="pt-BR" sz="2600" dirty="0">
                <a:latin typeface="Arial Rounded MT Bold" panose="020F0704030504030204" pitchFamily="34" charset="0"/>
              </a:rPr>
              <a:t>que a gravidez transcorra com segurança, são necessários cuidados da própria gestante, do parceiro, da família e, especialmente, dos profissionais de saúde. A atenção básica na gravidez inclui a prevenção, a promoção da saúde e o tratamento dos problemas que ocorrem durante o período gestacional e após parto. Melhorar a assistência à saúde, convém ressaltar, depende também da atenção que cada profissional dedica à sua paciente</a:t>
            </a:r>
            <a:r>
              <a:rPr lang="pt-BR" sz="2600" dirty="0" smtClean="0">
                <a:latin typeface="Arial Rounded MT Bold" panose="020F0704030504030204" pitchFamily="34" charset="0"/>
              </a:rPr>
              <a:t>.”</a:t>
            </a:r>
            <a:r>
              <a:rPr lang="pt-BR" sz="2600" dirty="0">
                <a:latin typeface="Arial Rounded MT Bold" panose="020F0704030504030204" pitchFamily="34" charset="0"/>
              </a:rPr>
              <a:t> </a:t>
            </a:r>
            <a:r>
              <a:rPr lang="pt-BR" sz="2600" dirty="0" smtClean="0">
                <a:latin typeface="Arial Rounded MT Bold" panose="020F070403050403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pt-BR" sz="2000" dirty="0" smtClean="0">
                <a:latin typeface="Arial Rounded MT Bold" panose="020F0704030504030204" pitchFamily="34" charset="0"/>
              </a:rPr>
              <a:t>(José Serra, ex-ministro da saúde)</a:t>
            </a:r>
            <a:endParaRPr lang="pt-BR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32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600" dirty="0">
              <a:latin typeface="Arial Rounded MT Bold" panose="020F0704030504030204" pitchFamily="34" charset="0"/>
            </a:endParaRPr>
          </a:p>
          <a:p>
            <a:r>
              <a:rPr lang="pt-BR" sz="2600" dirty="0" smtClean="0">
                <a:latin typeface="Arial Rounded MT Bold" panose="020F0704030504030204" pitchFamily="34" charset="0"/>
              </a:rPr>
              <a:t>Objetivo </a:t>
            </a:r>
            <a:r>
              <a:rPr lang="pt-BR" sz="2600" dirty="0">
                <a:latin typeface="Arial Rounded MT Bold" panose="020F0704030504030204" pitchFamily="34" charset="0"/>
              </a:rPr>
              <a:t>2: Melhorar a qualidade da atenção ao pré-natal e puerpério realizado na </a:t>
            </a:r>
            <a:r>
              <a:rPr lang="pt-BR" sz="2600" dirty="0" smtClean="0">
                <a:latin typeface="Arial Rounded MT Bold" panose="020F0704030504030204" pitchFamily="34" charset="0"/>
              </a:rPr>
              <a:t>Unidade</a:t>
            </a:r>
          </a:p>
          <a:p>
            <a:pPr marL="0" indent="0">
              <a:buNone/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5058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2999"/>
          </a:xfrm>
        </p:spPr>
        <p:txBody>
          <a:bodyPr>
            <a:normAutofit fontScale="92500" lnSpcReduction="20000"/>
          </a:bodyPr>
          <a:lstStyle/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Garantir a 100% das gestantes o ingresso no primeiro trimestre de gestação</a:t>
            </a:r>
            <a:r>
              <a:rPr lang="pt-BR" sz="2800" dirty="0" smtClean="0">
                <a:latin typeface="Arial Rounded MT Bold" panose="020F0704030504030204" pitchFamily="34" charset="0"/>
              </a:rPr>
              <a:t>. </a:t>
            </a:r>
          </a:p>
          <a:p>
            <a:endParaRPr lang="pt-BR" sz="2800" dirty="0">
              <a:latin typeface="Arial Rounded MT Bold" panose="020F0704030504030204" pitchFamily="34" charset="0"/>
            </a:endParaRP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sz="2800" dirty="0">
              <a:latin typeface="Arial Rounded MT Bold" panose="020F0704030504030204" pitchFamily="34" charset="0"/>
            </a:endParaRP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sz="2800" dirty="0">
              <a:latin typeface="Arial Rounded MT Bold" panose="020F0704030504030204" pitchFamily="34" charset="0"/>
            </a:endParaRP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sz="2800" dirty="0">
              <a:latin typeface="Arial Rounded MT Bold" panose="020F0704030504030204" pitchFamily="34" charset="0"/>
            </a:endParaRP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2.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captadas no primeiro trimestre de gestação no Programa de Pré-natal da UBS Navegantes, Pelotas, RS.</a:t>
            </a:r>
          </a:p>
          <a:p>
            <a:pPr marL="0" indent="0" algn="ctr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983796651"/>
              </p:ext>
            </p:extLst>
          </p:nvPr>
        </p:nvGraphicFramePr>
        <p:xfrm>
          <a:off x="3844182" y="2665926"/>
          <a:ext cx="5943763" cy="3450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45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 smtClean="0">
                <a:latin typeface="Arial Rounded MT Bold" panose="020F0704030504030204" pitchFamily="34" charset="0"/>
              </a:rPr>
              <a:t>Meta: </a:t>
            </a:r>
            <a:r>
              <a:rPr lang="pt-BR" sz="2600" dirty="0">
                <a:latin typeface="Arial Rounded MT Bold" panose="020F0704030504030204" pitchFamily="34" charset="0"/>
              </a:rPr>
              <a:t>Realizar pelo menos um exame ginecológico por trimestre em 100% das gestantes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342900" lvl="3" indent="-342900"/>
            <a:endParaRPr lang="pt-BR" sz="2400" dirty="0">
              <a:latin typeface="Arial Rounded MT Bold" panose="020F0704030504030204" pitchFamily="34" charset="0"/>
            </a:endParaRPr>
          </a:p>
          <a:p>
            <a:pPr marL="342900" lvl="3" indent="-342900"/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3.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pelo menos um exame ginecológico por trimestre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84352863"/>
              </p:ext>
            </p:extLst>
          </p:nvPr>
        </p:nvGraphicFramePr>
        <p:xfrm>
          <a:off x="3779928" y="2807595"/>
          <a:ext cx="6060537" cy="338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27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 smtClean="0">
                <a:latin typeface="Arial Rounded MT Bold" panose="020F0704030504030204" pitchFamily="34" charset="0"/>
              </a:rPr>
              <a:t>Meta: Realizar pelo menos um exame das mamas em 100% das gestantes.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4.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pelo menos um exame das mamas durante o pré-natal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00960520"/>
              </p:ext>
            </p:extLst>
          </p:nvPr>
        </p:nvGraphicFramePr>
        <p:xfrm>
          <a:off x="3992450" y="2807594"/>
          <a:ext cx="5640945" cy="340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92500" lnSpcReduction="20000"/>
          </a:bodyPr>
          <a:lstStyle/>
          <a:p>
            <a:pPr marL="342900" lvl="3" indent="-342900"/>
            <a:r>
              <a:rPr lang="pt-BR" sz="2800" dirty="0">
                <a:latin typeface="Arial Rounded MT Bold" panose="020F0704030504030204" pitchFamily="34" charset="0"/>
              </a:rPr>
              <a:t>Meta: Garantir a 100% das gestantes a solicitação de exames laboratoriais de acordo com protocolo.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5.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solicitação de exames laboratoriais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153038800"/>
              </p:ext>
            </p:extLst>
          </p:nvPr>
        </p:nvGraphicFramePr>
        <p:xfrm>
          <a:off x="3942973" y="2614411"/>
          <a:ext cx="5532660" cy="352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952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92500" lnSpcReduction="10000"/>
          </a:bodyPr>
          <a:lstStyle/>
          <a:p>
            <a:pPr marL="342900" lvl="3" indent="-342900"/>
            <a:r>
              <a:rPr lang="pt-BR" sz="2800" dirty="0">
                <a:latin typeface="Arial Rounded MT Bold" panose="020F0704030504030204" pitchFamily="34" charset="0"/>
              </a:rPr>
              <a:t>Meta: Garantir a 100% das gestantes a prescrição de sulfato ferroso e ácido fólico conforme protocolo</a:t>
            </a:r>
            <a:r>
              <a:rPr lang="pt-BR" sz="28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6.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prescrição de suplementação de sulfato ferroso e ácido fólico durante o pré-natal no Programa de Pré-natal da UBS Navegantes, Pelotas, RS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148879172"/>
              </p:ext>
            </p:extLst>
          </p:nvPr>
        </p:nvGraphicFramePr>
        <p:xfrm>
          <a:off x="4005923" y="2717443"/>
          <a:ext cx="5740164" cy="3423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Garantir que 100% das gestantes com vacina antitetânica em dia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500" b="1" dirty="0">
                <a:latin typeface="Arial Rounded MT Bold" panose="020F0704030504030204" pitchFamily="34" charset="0"/>
              </a:rPr>
              <a:t>Figura 7.</a:t>
            </a:r>
            <a:r>
              <a:rPr lang="pt-BR" sz="1500" dirty="0">
                <a:latin typeface="Arial Rounded MT Bold" panose="020F0704030504030204" pitchFamily="34" charset="0"/>
              </a:rPr>
              <a:t> Proporção de gestantes com esquema da vacina </a:t>
            </a:r>
            <a:r>
              <a:rPr lang="pt-BR" sz="1500" dirty="0" smtClean="0">
                <a:latin typeface="Arial Rounded MT Bold" panose="020F0704030504030204" pitchFamily="34" charset="0"/>
              </a:rPr>
              <a:t>antitetânica </a:t>
            </a:r>
            <a:r>
              <a:rPr lang="pt-BR" sz="1500" dirty="0">
                <a:latin typeface="Arial Rounded MT Bold" panose="020F0704030504030204" pitchFamily="34" charset="0"/>
              </a:rPr>
              <a:t>completo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7403043"/>
              </p:ext>
            </p:extLst>
          </p:nvPr>
        </p:nvGraphicFramePr>
        <p:xfrm>
          <a:off x="3719660" y="2781837"/>
          <a:ext cx="6209949" cy="344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9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Garantir que 100% das gestantes com vacina contra hepatite B em </a:t>
            </a:r>
            <a:r>
              <a:rPr lang="pt-BR" sz="2600" dirty="0" smtClean="0">
                <a:latin typeface="Arial Rounded MT Bold" panose="020F0704030504030204" pitchFamily="34" charset="0"/>
              </a:rPr>
              <a:t>dia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8.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esquema da vacina de </a:t>
            </a:r>
            <a:r>
              <a:rPr lang="pt-BR" sz="1400" dirty="0" err="1">
                <a:latin typeface="Arial Rounded MT Bold" panose="020F0704030504030204" pitchFamily="34" charset="0"/>
              </a:rPr>
              <a:t>Hepapite</a:t>
            </a:r>
            <a:r>
              <a:rPr lang="pt-BR" sz="1400" dirty="0">
                <a:latin typeface="Arial Rounded MT Bold" panose="020F0704030504030204" pitchFamily="34" charset="0"/>
              </a:rPr>
              <a:t> B completo no Programa de Pré-natal da UBS Navegantes, Pelotas, RS.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49907415"/>
              </p:ext>
            </p:extLst>
          </p:nvPr>
        </p:nvGraphicFramePr>
        <p:xfrm>
          <a:off x="3863662" y="2757119"/>
          <a:ext cx="6168980" cy="350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3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92500" lnSpcReduction="20000"/>
          </a:bodyPr>
          <a:lstStyle/>
          <a:p>
            <a:pPr marL="342900" lvl="3" indent="-342900"/>
            <a:r>
              <a:rPr lang="pt-BR" sz="2800" dirty="0">
                <a:latin typeface="Arial Rounded MT Bold" panose="020F0704030504030204" pitchFamily="34" charset="0"/>
              </a:rPr>
              <a:t>Meta: Realizar avaliação da necessidade de atendimento odontológico em 100% das gestantes durante o pré-natal</a:t>
            </a: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9.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avaliação de necessidade de atendimento odontológico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86932018"/>
              </p:ext>
            </p:extLst>
          </p:nvPr>
        </p:nvGraphicFramePr>
        <p:xfrm>
          <a:off x="4389479" y="2936384"/>
          <a:ext cx="5385585" cy="3114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lnSpcReduction="10000"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Garantir a primeira consulta odontológica programática para 100% das gestantes cadastradas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10.</a:t>
            </a:r>
            <a:r>
              <a:rPr lang="pt-BR" sz="1300" dirty="0">
                <a:latin typeface="Arial Rounded MT Bold" panose="020F0704030504030204" pitchFamily="34" charset="0"/>
              </a:rPr>
              <a:t> Proporção de gestantes com primeira consulta odontológica programática no Programa de Pré-natal da UBS Navegantes, Pelotas, RS.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94712432"/>
              </p:ext>
            </p:extLst>
          </p:nvPr>
        </p:nvGraphicFramePr>
        <p:xfrm>
          <a:off x="4268403" y="3026536"/>
          <a:ext cx="5596814" cy="322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9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 smtClean="0">
                <a:latin typeface="Arial Rounded MT Bold" panose="020F0704030504030204" pitchFamily="34" charset="0"/>
              </a:rPr>
              <a:t>Pelotas, RS.</a:t>
            </a:r>
          </a:p>
          <a:p>
            <a:pPr marL="0" indent="0">
              <a:buNone/>
            </a:pPr>
            <a:endParaRPr lang="pt-BR" sz="40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328.275 habitantes</a:t>
            </a:r>
            <a:endParaRPr lang="pt-BR" sz="2800" dirty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51 UBS – 17 ESF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1 Hospital Universitário (</a:t>
            </a:r>
            <a:r>
              <a:rPr lang="pt-BR" sz="2800" dirty="0" err="1" smtClean="0">
                <a:latin typeface="Arial Rounded MT Bold" panose="020F0704030504030204" pitchFamily="34" charset="0"/>
              </a:rPr>
              <a:t>UCPel</a:t>
            </a:r>
            <a:r>
              <a:rPr lang="pt-BR" sz="2800" dirty="0" smtClean="0">
                <a:latin typeface="Arial Rounded MT Bold" panose="020F0704030504030204" pitchFamily="34" charset="0"/>
              </a:rPr>
              <a:t>)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3 Hospitais Filantrópicos </a:t>
            </a:r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3: Melhorar a adesão ao Pré-natal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Realizar busca ativa de 100% das gestantes faltosas às consultas de pré-natal.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2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500" b="1" dirty="0">
                <a:latin typeface="Arial Rounded MT Bold" panose="020F0704030504030204" pitchFamily="34" charset="0"/>
              </a:rPr>
              <a:t>Figura 11.</a:t>
            </a:r>
            <a:r>
              <a:rPr lang="pt-BR" sz="1500" dirty="0">
                <a:latin typeface="Arial Rounded MT Bold" panose="020F0704030504030204" pitchFamily="34" charset="0"/>
              </a:rPr>
              <a:t> Proporção de gestantes faltosas às consultas que receberam busca ativa no Programa de Pré-natal da UBS Navegantes, Pelotas, RS</a:t>
            </a:r>
            <a:r>
              <a:rPr lang="pt-BR" sz="1500" dirty="0" smtClean="0">
                <a:latin typeface="Arial Rounded MT Bold" panose="020F0704030504030204" pitchFamily="34" charset="0"/>
              </a:rPr>
              <a:t>.</a:t>
            </a:r>
            <a:endParaRPr lang="pt-BR" sz="15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47923704"/>
              </p:ext>
            </p:extLst>
          </p:nvPr>
        </p:nvGraphicFramePr>
        <p:xfrm>
          <a:off x="3650321" y="2021985"/>
          <a:ext cx="6317928" cy="370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72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4: Melhorar o registro do Pré-natal</a:t>
            </a:r>
          </a:p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Manter registro na ficha espelho de pré-natal/vacinação em 100% das gestantes.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5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147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500" b="1" dirty="0">
                <a:latin typeface="Arial Rounded MT Bold" panose="020F0704030504030204" pitchFamily="34" charset="0"/>
              </a:rPr>
              <a:t>Figura 12.</a:t>
            </a:r>
            <a:r>
              <a:rPr lang="pt-BR" sz="1500" dirty="0">
                <a:latin typeface="Arial Rounded MT Bold" panose="020F0704030504030204" pitchFamily="34" charset="0"/>
              </a:rPr>
              <a:t> Proporção de gestantes com registro na ficha espelho de pré-natal/vacinação no Programa de Pré-natal da UBS Navegantes, Pelotas, RS.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63890189"/>
              </p:ext>
            </p:extLst>
          </p:nvPr>
        </p:nvGraphicFramePr>
        <p:xfrm>
          <a:off x="3484549" y="2021982"/>
          <a:ext cx="6831428" cy="388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56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5: Realizar avaliação de risco</a:t>
            </a:r>
          </a:p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Meta: Avaliar o risco gestacional em100</a:t>
            </a:r>
            <a:r>
              <a:rPr lang="pt-BR" sz="2800" dirty="0">
                <a:latin typeface="Arial Rounded MT Bold" panose="020F0704030504030204" pitchFamily="34" charset="0"/>
              </a:rPr>
              <a:t>% das gestantes.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147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500" b="1" dirty="0">
                <a:latin typeface="Arial Rounded MT Bold" panose="020F0704030504030204" pitchFamily="34" charset="0"/>
              </a:rPr>
              <a:t>Figura 13.</a:t>
            </a:r>
            <a:r>
              <a:rPr lang="pt-BR" sz="1500" dirty="0">
                <a:latin typeface="Arial Rounded MT Bold" panose="020F0704030504030204" pitchFamily="34" charset="0"/>
              </a:rPr>
              <a:t> Proporção de gestantes com avaliação de risco gestacional no Programa de Pré-natal da UBS Navegantes, Pelotas, RS.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729421664"/>
              </p:ext>
            </p:extLst>
          </p:nvPr>
        </p:nvGraphicFramePr>
        <p:xfrm>
          <a:off x="3228514" y="2047741"/>
          <a:ext cx="7010192" cy="3860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8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0962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6: Promover a saúde no pré-natal</a:t>
            </a:r>
          </a:p>
          <a:p>
            <a:pPr marL="0" lvl="3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Garantir a 100% das gestantes orientação nutricional durante a gestação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14.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que receberam orientação nutricional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32496045"/>
              </p:ext>
            </p:extLst>
          </p:nvPr>
        </p:nvGraphicFramePr>
        <p:xfrm>
          <a:off x="3760490" y="2833353"/>
          <a:ext cx="6310788" cy="340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22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Promover o aleitamento materno junto a 100% das gestantes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15.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que receberam orientação sobre aleitamento materno no Programa de Pré-natal da UBS Navegantes, Pelotas, RS.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96095471"/>
              </p:ext>
            </p:extLst>
          </p:nvPr>
        </p:nvGraphicFramePr>
        <p:xfrm>
          <a:off x="3935460" y="2807594"/>
          <a:ext cx="6032788" cy="3390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97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lnSpcReduction="10000"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Orientar 100% das gestantes sobre os cuidados com o recém-nascido (teste do pezinho, decúbito dorsal para dormir</a:t>
            </a:r>
            <a:r>
              <a:rPr lang="pt-BR" sz="2600" dirty="0" smtClean="0">
                <a:latin typeface="Arial Rounded MT Bold" panose="020F0704030504030204" pitchFamily="34" charset="0"/>
              </a:rPr>
              <a:t>).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16.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que receberam orientações sobre cuidados com o recém-nascido no Programa de Pré-natal da UBS Navegantes, Pelotas, RS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5981590"/>
              </p:ext>
            </p:extLst>
          </p:nvPr>
        </p:nvGraphicFramePr>
        <p:xfrm>
          <a:off x="3857112" y="3052293"/>
          <a:ext cx="6149772" cy="3187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99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452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4000" b="1" dirty="0" smtClean="0">
                <a:latin typeface="Arial Rounded MT Bold" panose="020F0704030504030204" pitchFamily="34" charset="0"/>
              </a:rPr>
              <a:t>UBS Navegantes</a:t>
            </a:r>
          </a:p>
          <a:p>
            <a:endParaRPr lang="pt-BR" sz="4000" dirty="0">
              <a:latin typeface="Arial Rounded MT Bold" panose="020F0704030504030204" pitchFamily="34" charset="0"/>
            </a:endParaRPr>
          </a:p>
          <a:p>
            <a:r>
              <a:rPr lang="pt-BR" sz="3300" dirty="0" smtClean="0">
                <a:latin typeface="Arial Rounded MT Bold" panose="020F0704030504030204" pitchFamily="34" charset="0"/>
              </a:rPr>
              <a:t>ESF desde 2002</a:t>
            </a:r>
            <a:endParaRPr lang="pt-BR" sz="3300" dirty="0">
              <a:latin typeface="Arial Rounded MT Bold" panose="020F0704030504030204" pitchFamily="34" charset="0"/>
            </a:endParaRPr>
          </a:p>
          <a:p>
            <a:r>
              <a:rPr lang="pt-BR" sz="3300" dirty="0" smtClean="0">
                <a:latin typeface="Arial Rounded MT Bold" panose="020F0704030504030204" pitchFamily="34" charset="0"/>
              </a:rPr>
              <a:t>4 equipes de ESF</a:t>
            </a:r>
          </a:p>
          <a:p>
            <a:r>
              <a:rPr lang="pt-BR" sz="3300" dirty="0" smtClean="0">
                <a:latin typeface="Arial Rounded MT Bold" panose="020F0704030504030204" pitchFamily="34" charset="0"/>
              </a:rPr>
              <a:t>2 odontologistas, 1 nutricionista, 1 assistente social</a:t>
            </a:r>
          </a:p>
          <a:p>
            <a:r>
              <a:rPr lang="pt-BR" sz="3300" dirty="0" smtClean="0">
                <a:latin typeface="Arial Rounded MT Bold" panose="020F0704030504030204" pitchFamily="34" charset="0"/>
              </a:rPr>
              <a:t>3 turnos de atendimento</a:t>
            </a:r>
          </a:p>
          <a:p>
            <a:r>
              <a:rPr lang="pt-BR" sz="3300" dirty="0" smtClean="0">
                <a:latin typeface="Arial Rounded MT Bold" panose="020F0704030504030204" pitchFamily="34" charset="0"/>
              </a:rPr>
              <a:t>10 mil pacientes cadastrados</a:t>
            </a:r>
          </a:p>
          <a:p>
            <a:r>
              <a:rPr lang="pt-BR" sz="3300" dirty="0" smtClean="0">
                <a:latin typeface="Arial Rounded MT Bold" panose="020F0704030504030204" pitchFamily="34" charset="0"/>
              </a:rPr>
              <a:t>Vulnerabilidade social</a:t>
            </a:r>
          </a:p>
          <a:p>
            <a:pPr marL="0" indent="0">
              <a:buNone/>
            </a:pPr>
            <a:endParaRPr lang="pt-BR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Orientar 100% das gestantes sobre anticoncepção após o parto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17.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orientação sobre anticoncepção após o parto no Programa de Pré-natal da UBS Navegantes, Pelotas, RS.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36293016"/>
              </p:ext>
            </p:extLst>
          </p:nvPr>
        </p:nvGraphicFramePr>
        <p:xfrm>
          <a:off x="3775411" y="2807594"/>
          <a:ext cx="6076926" cy="344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8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lnSpcReduction="10000"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Orientar 100% das gestantes sobre os riscos do tabagismo e do uso de álcool e drogas na gestação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18.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orientação sobre os riscos do tabagismo e do uso de álcool e drogas na gestação, no Programa de Pré-natal da UBS Navegantes, Pelotas, RS.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778507200"/>
              </p:ext>
            </p:extLst>
          </p:nvPr>
        </p:nvGraphicFramePr>
        <p:xfrm>
          <a:off x="4176337" y="3013657"/>
          <a:ext cx="5714637" cy="321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34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lnSpcReduction="10000"/>
          </a:bodyPr>
          <a:lstStyle/>
          <a:p>
            <a:pPr marL="342900" lvl="3" indent="-342900"/>
            <a:r>
              <a:rPr lang="pt-BR" sz="2600" dirty="0" smtClean="0">
                <a:latin typeface="Arial Rounded MT Bold" panose="020F0704030504030204" pitchFamily="34" charset="0"/>
              </a:rPr>
              <a:t>Meta: Orientar 100% das gestantes sobre higiene bucal.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19.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e puérperas com orientação sobre higiene bucal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83851834"/>
              </p:ext>
            </p:extLst>
          </p:nvPr>
        </p:nvGraphicFramePr>
        <p:xfrm>
          <a:off x="4030200" y="2910626"/>
          <a:ext cx="5873653" cy="3172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70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600" b="1" dirty="0" smtClean="0">
                <a:latin typeface="Arial Rounded MT Bold" panose="020F0704030504030204" pitchFamily="34" charset="0"/>
              </a:rPr>
              <a:t>Puerpério</a:t>
            </a:r>
          </a:p>
          <a:p>
            <a:pPr marL="0" indent="0">
              <a:buNone/>
            </a:pPr>
            <a:endParaRPr lang="pt-BR" sz="2600" dirty="0" smtClean="0">
              <a:latin typeface="Arial Rounded MT Bold" panose="020F0704030504030204" pitchFamily="34" charset="0"/>
            </a:endParaRPr>
          </a:p>
          <a:p>
            <a:r>
              <a:rPr lang="pt-BR" sz="2600" dirty="0" smtClean="0">
                <a:latin typeface="Arial Rounded MT Bold" panose="020F0704030504030204" pitchFamily="34" charset="0"/>
              </a:rPr>
              <a:t>Objetivo 7: Ampliar a Cobertura da Atenção às Puérperas</a:t>
            </a:r>
          </a:p>
          <a:p>
            <a:r>
              <a:rPr lang="pt-BR" sz="2600" dirty="0" smtClean="0">
                <a:latin typeface="Arial Rounded MT Bold" panose="020F0704030504030204" pitchFamily="34" charset="0"/>
              </a:rPr>
              <a:t>Meta: </a:t>
            </a:r>
            <a:r>
              <a:rPr lang="pt-BR" sz="2600" dirty="0">
                <a:latin typeface="Arial Rounded MT Bold" panose="020F0704030504030204" pitchFamily="34" charset="0"/>
              </a:rPr>
              <a:t>Garantir a 100% das puérperas cadastradas no programa de Pré-Natal e Puerpério da Unidade de Saúde consulta puerperal antes dos 42 dias após o </a:t>
            </a:r>
            <a:r>
              <a:rPr lang="pt-BR" sz="2600" dirty="0" smtClean="0">
                <a:latin typeface="Arial Rounded MT Bold" panose="020F0704030504030204" pitchFamily="34" charset="0"/>
              </a:rPr>
              <a:t>parto</a:t>
            </a:r>
            <a:endParaRPr lang="pt-BR" sz="26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6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20.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com consulta até 42 dias após o parto no Programa de Pré-natal da UBS Navegantes, Pelotas, RS</a:t>
            </a:r>
            <a:r>
              <a:rPr lang="pt-BR" sz="1400" dirty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633171102"/>
              </p:ext>
            </p:extLst>
          </p:nvPr>
        </p:nvGraphicFramePr>
        <p:xfrm>
          <a:off x="3721321" y="2137893"/>
          <a:ext cx="6530261" cy="4088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70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</a:t>
            </a:r>
            <a:r>
              <a:rPr lang="pt-BR" sz="2800" dirty="0">
                <a:latin typeface="Arial Rounded MT Bold" panose="020F0704030504030204" pitchFamily="34" charset="0"/>
              </a:rPr>
              <a:t>8</a:t>
            </a:r>
            <a:r>
              <a:rPr lang="pt-BR" sz="2800" dirty="0" smtClean="0">
                <a:latin typeface="Arial Rounded MT Bold" panose="020F0704030504030204" pitchFamily="34" charset="0"/>
              </a:rPr>
              <a:t>: </a:t>
            </a:r>
            <a:r>
              <a:rPr lang="pt-BR" sz="2800" dirty="0">
                <a:latin typeface="Arial Rounded MT Bold" panose="020F0704030504030204" pitchFamily="34" charset="0"/>
              </a:rPr>
              <a:t>Melhorar a qualidade da atenção às puérperas na Unidade de </a:t>
            </a:r>
            <a:r>
              <a:rPr lang="pt-BR" sz="2800" dirty="0" smtClean="0">
                <a:latin typeface="Arial Rounded MT Bold" panose="020F0704030504030204" pitchFamily="34" charset="0"/>
              </a:rPr>
              <a:t>Saúde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4" y="1905000"/>
            <a:ext cx="8911687" cy="4953001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Examinar as mamas em 100% das puérperas cadastradas no Programa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21.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que tiveram as mamas examinadas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843607733"/>
              </p:ext>
            </p:extLst>
          </p:nvPr>
        </p:nvGraphicFramePr>
        <p:xfrm>
          <a:off x="3960704" y="2768958"/>
          <a:ext cx="5852998" cy="343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8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</a:t>
            </a:r>
            <a:r>
              <a:rPr lang="pt-BR" sz="2600" dirty="0" smtClean="0">
                <a:latin typeface="Arial Rounded MT Bold" panose="020F0704030504030204" pitchFamily="34" charset="0"/>
              </a:rPr>
              <a:t>Examinar </a:t>
            </a:r>
            <a:r>
              <a:rPr lang="pt-BR" sz="2600" dirty="0">
                <a:latin typeface="Arial Rounded MT Bold" panose="020F0704030504030204" pitchFamily="34" charset="0"/>
              </a:rPr>
              <a:t>o abdome em 100% das puérperas cadastradas no Programa</a:t>
            </a:r>
            <a:endParaRPr lang="pt-BR" sz="26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22.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que tiveram o abdome examinado no Programa de Pré-natal da UBS Navegantes, Pelotas, RS.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50142974"/>
              </p:ext>
            </p:extLst>
          </p:nvPr>
        </p:nvGraphicFramePr>
        <p:xfrm>
          <a:off x="3979572" y="2780493"/>
          <a:ext cx="5589432" cy="344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9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92500" lnSpcReduction="10000"/>
          </a:bodyPr>
          <a:lstStyle/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Meta: Realizar </a:t>
            </a:r>
            <a:r>
              <a:rPr lang="pt-BR" sz="2800" dirty="0">
                <a:latin typeface="Arial Rounded MT Bold" panose="020F0704030504030204" pitchFamily="34" charset="0"/>
              </a:rPr>
              <a:t>exame ginecológico em 100 % das puérperas cadastradas no Programa</a:t>
            </a:r>
            <a:r>
              <a:rPr lang="pt-BR" sz="28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 smtClean="0">
                <a:latin typeface="Arial Rounded MT Bold" panose="020F0704030504030204" pitchFamily="34" charset="0"/>
              </a:rPr>
              <a:t>Figura </a:t>
            </a:r>
            <a:r>
              <a:rPr lang="pt-BR" sz="1400" b="1" dirty="0">
                <a:latin typeface="Arial Rounded MT Bold" panose="020F0704030504030204" pitchFamily="34" charset="0"/>
              </a:rPr>
              <a:t>23.</a:t>
            </a:r>
            <a:r>
              <a:rPr lang="pt-BR" sz="1400" dirty="0">
                <a:latin typeface="Arial Rounded MT Bold" panose="020F0704030504030204" pitchFamily="34" charset="0"/>
              </a:rPr>
              <a:t> Proporção de puérperas que receberam exame ginecológico no Programa de Pré-natal da UBS Navegantes, Pelotas, RS.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71650193"/>
              </p:ext>
            </p:extLst>
          </p:nvPr>
        </p:nvGraphicFramePr>
        <p:xfrm>
          <a:off x="4014184" y="2756080"/>
          <a:ext cx="5709367" cy="335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19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 smtClean="0">
                <a:latin typeface="Arial Rounded MT Bold" panose="020F0704030504030204" pitchFamily="34" charset="0"/>
              </a:rPr>
              <a:t>Meta: </a:t>
            </a:r>
            <a:r>
              <a:rPr lang="pt-BR" sz="2600" dirty="0">
                <a:latin typeface="Arial Rounded MT Bold" panose="020F0704030504030204" pitchFamily="34" charset="0"/>
              </a:rPr>
              <a:t>Avaliar o estado psíquico em 100% das puérperas cadastradas no </a:t>
            </a:r>
            <a:r>
              <a:rPr lang="pt-BR" sz="2600" dirty="0" smtClean="0">
                <a:latin typeface="Arial Rounded MT Bold" panose="020F0704030504030204" pitchFamily="34" charset="0"/>
              </a:rPr>
              <a:t>Programa</a:t>
            </a:r>
          </a:p>
          <a:p>
            <a:pPr marL="342900" lvl="3" indent="-342900"/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24.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que receberam exame avaliação do estado psíquico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229672921"/>
              </p:ext>
            </p:extLst>
          </p:nvPr>
        </p:nvGraphicFramePr>
        <p:xfrm>
          <a:off x="4043966" y="2797815"/>
          <a:ext cx="5589429" cy="346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0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600" b="1" dirty="0" smtClean="0">
                <a:latin typeface="Arial Rounded MT Bold" panose="020F0704030504030204" pitchFamily="34" charset="0"/>
              </a:rPr>
              <a:t>Equipe 10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1 enfermeira, 1 técnica em enfermagem, 2 médicas, 4 ACS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2.561 pacientes cadastrados</a:t>
            </a:r>
          </a:p>
          <a:p>
            <a:pPr marL="0" indent="0">
              <a:buNone/>
            </a:pPr>
            <a:r>
              <a:rPr lang="pt-BR" sz="2800" dirty="0">
                <a:latin typeface="Arial Rounded MT Bold" panose="020F0704030504030204" pitchFamily="34" charset="0"/>
              </a:rPr>
              <a:t> </a:t>
            </a:r>
            <a:r>
              <a:rPr lang="pt-BR" sz="2800" dirty="0" smtClean="0">
                <a:latin typeface="Arial Rounded MT Bold" panose="020F0704030504030204" pitchFamily="34" charset="0"/>
              </a:rPr>
              <a:t>   - 30% com idade entre 20 e 39 anos</a:t>
            </a:r>
          </a:p>
          <a:p>
            <a:pPr marL="0" indent="0">
              <a:buNone/>
            </a:pPr>
            <a:r>
              <a:rPr lang="pt-BR" sz="2800" dirty="0">
                <a:latin typeface="Arial Rounded MT Bold" panose="020F0704030504030204" pitchFamily="34" charset="0"/>
              </a:rPr>
              <a:t> </a:t>
            </a:r>
            <a:r>
              <a:rPr lang="pt-BR" sz="2800" dirty="0" smtClean="0">
                <a:latin typeface="Arial Rounded MT Bold" panose="020F0704030504030204" pitchFamily="34" charset="0"/>
              </a:rPr>
              <a:t>   - 54,9% do sexo feminino </a:t>
            </a:r>
          </a:p>
        </p:txBody>
      </p:sp>
    </p:spTree>
    <p:extLst>
      <p:ext uri="{BB962C8B-B14F-4D97-AF65-F5344CB8AC3E}">
        <p14:creationId xmlns:p14="http://schemas.microsoft.com/office/powerpoint/2010/main" val="493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 smtClean="0">
                <a:latin typeface="Arial Rounded MT Bold" panose="020F0704030504030204" pitchFamily="34" charset="0"/>
              </a:rPr>
              <a:t>Meta: </a:t>
            </a:r>
            <a:r>
              <a:rPr lang="pt-BR" sz="2600" dirty="0">
                <a:latin typeface="Arial Rounded MT Bold" panose="020F0704030504030204" pitchFamily="34" charset="0"/>
              </a:rPr>
              <a:t>Avaliar intercorrências em 100% das puérperas cadastradas no </a:t>
            </a:r>
            <a:r>
              <a:rPr lang="pt-BR" sz="2600" dirty="0" smtClean="0">
                <a:latin typeface="Arial Rounded MT Bold" panose="020F0704030504030204" pitchFamily="34" charset="0"/>
              </a:rPr>
              <a:t>Programa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25.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que receberam exame avaliação para intercorrências no Programa de Pré-natal da UBS Navegantes, Pelotas, RS.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403300"/>
              </p:ext>
            </p:extLst>
          </p:nvPr>
        </p:nvGraphicFramePr>
        <p:xfrm>
          <a:off x="3988770" y="2820473"/>
          <a:ext cx="5956425" cy="336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 smtClean="0">
                <a:latin typeface="Arial Rounded MT Bold" panose="020F0704030504030204" pitchFamily="34" charset="0"/>
              </a:rPr>
              <a:t>Meta: Prescrever </a:t>
            </a:r>
            <a:r>
              <a:rPr lang="pt-BR" sz="2600" dirty="0">
                <a:latin typeface="Arial Rounded MT Bold" panose="020F0704030504030204" pitchFamily="34" charset="0"/>
              </a:rPr>
              <a:t>a 100% das puérperas um dos métodos de anticoncepção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13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26.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com prescrição de algum método de anticoncepção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12131879"/>
              </p:ext>
            </p:extLst>
          </p:nvPr>
        </p:nvGraphicFramePr>
        <p:xfrm>
          <a:off x="4198513" y="2807594"/>
          <a:ext cx="5679583" cy="329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4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9: </a:t>
            </a:r>
            <a:r>
              <a:rPr lang="pt-BR" sz="2800" dirty="0">
                <a:latin typeface="Arial Rounded MT Bold" panose="020F0704030504030204" pitchFamily="34" charset="0"/>
              </a:rPr>
              <a:t>Melhorar a adesão das mães ao puerpério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Realizar busca ativa em 100% das puérperas que não realizaram a consulta de puerpério até 30 dias após o parto.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147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27.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faltosas à consulta que receberam busca ativa no Programa de Pré-natal da UBS Navegantes, Pelotas, RS.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98009933"/>
              </p:ext>
            </p:extLst>
          </p:nvPr>
        </p:nvGraphicFramePr>
        <p:xfrm>
          <a:off x="3801741" y="2112135"/>
          <a:ext cx="6243780" cy="3773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24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10: </a:t>
            </a:r>
            <a:r>
              <a:rPr lang="pt-BR" sz="2800" dirty="0">
                <a:latin typeface="Arial Rounded MT Bold" panose="020F0704030504030204" pitchFamily="34" charset="0"/>
              </a:rPr>
              <a:t>Melhorar o registro das </a:t>
            </a:r>
            <a:r>
              <a:rPr lang="pt-BR" sz="2800" dirty="0" smtClean="0">
                <a:latin typeface="Arial Rounded MT Bold" panose="020F0704030504030204" pitchFamily="34" charset="0"/>
              </a:rPr>
              <a:t>informações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Manter registro na ficha de acompanhamento do Programa 100% das puérperas</a:t>
            </a:r>
            <a:r>
              <a:rPr lang="pt-BR" sz="2800" dirty="0" smtClean="0">
                <a:latin typeface="Arial Rounded MT Bold" panose="020F0704030504030204" pitchFamily="34" charset="0"/>
              </a:rPr>
              <a:t>.</a:t>
            </a: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2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147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28.</a:t>
            </a:r>
            <a:r>
              <a:rPr lang="pt-BR" sz="1300" dirty="0">
                <a:latin typeface="Arial Rounded MT Bold" panose="020F0704030504030204" pitchFamily="34" charset="0"/>
              </a:rPr>
              <a:t> Proporção de puérperas que com registro adequado no Programa de Pré-natal da UBS Navegantes, Pelotas, RS.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70140186"/>
              </p:ext>
            </p:extLst>
          </p:nvPr>
        </p:nvGraphicFramePr>
        <p:xfrm>
          <a:off x="3798922" y="2034862"/>
          <a:ext cx="6336751" cy="386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4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11: </a:t>
            </a:r>
            <a:r>
              <a:rPr lang="pt-BR" sz="2800" dirty="0">
                <a:latin typeface="Arial Rounded MT Bold" panose="020F0704030504030204" pitchFamily="34" charset="0"/>
              </a:rPr>
              <a:t>Promover a saúde das puérperas</a:t>
            </a: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1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Orientar 100% das puérperas cadastradas no Programa sobre os cuidados com o recém-nascido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29.</a:t>
            </a:r>
            <a:r>
              <a:rPr lang="pt-BR" sz="1400" dirty="0">
                <a:latin typeface="Arial Rounded MT Bold" panose="020F0704030504030204" pitchFamily="34" charset="0"/>
              </a:rPr>
              <a:t> Proporção de puérperas que receberam orientações sobre os cuidados com o recém-nascido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223503849"/>
              </p:ext>
            </p:extLst>
          </p:nvPr>
        </p:nvGraphicFramePr>
        <p:xfrm>
          <a:off x="3940935" y="2781669"/>
          <a:ext cx="6143224" cy="344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62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Orientar 100% das puérperas cadastradas no Programa sobre aleitamento materno exclusivo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30.</a:t>
            </a:r>
            <a:r>
              <a:rPr lang="pt-BR" sz="1400" dirty="0">
                <a:latin typeface="Arial Rounded MT Bold" panose="020F0704030504030204" pitchFamily="34" charset="0"/>
              </a:rPr>
              <a:t> Proporção de puérperas que receberam orientação sobre aleitamento materno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24641914"/>
              </p:ext>
            </p:extLst>
          </p:nvPr>
        </p:nvGraphicFramePr>
        <p:xfrm>
          <a:off x="3979571" y="2794715"/>
          <a:ext cx="5898524" cy="343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4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lnSpcReduction="10000"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Orientar 100% das puérperas cadastradas no Programa de Pré-Natal e Puerpério sobre planejamento familiar.</a:t>
            </a:r>
            <a:endParaRPr lang="pt-BR" sz="26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31.</a:t>
            </a:r>
            <a:r>
              <a:rPr lang="pt-BR" sz="1400" dirty="0">
                <a:latin typeface="Arial Rounded MT Bold" panose="020F0704030504030204" pitchFamily="34" charset="0"/>
              </a:rPr>
              <a:t> Proporção de puérperas com orientação sobre planejamento familiar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59448686"/>
              </p:ext>
            </p:extLst>
          </p:nvPr>
        </p:nvGraphicFramePr>
        <p:xfrm>
          <a:off x="4107090" y="3052293"/>
          <a:ext cx="5642218" cy="3181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9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9495" y="1803042"/>
            <a:ext cx="9298546" cy="475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900" b="1" dirty="0" smtClean="0">
                <a:latin typeface="Arial Rounded MT Bold" panose="020F0704030504030204" pitchFamily="34" charset="0"/>
              </a:rPr>
              <a:t>Pré-natal – Antes da Intervenção</a:t>
            </a:r>
          </a:p>
          <a:p>
            <a:pPr marL="0" indent="0">
              <a:buNone/>
            </a:pPr>
            <a:endParaRPr lang="pt-BR" dirty="0" smtClean="0">
              <a:latin typeface="Arial Rounded MT Bold" panose="020F0704030504030204" pitchFamily="34" charset="0"/>
            </a:endParaRPr>
          </a:p>
          <a:p>
            <a:r>
              <a:rPr lang="pt-BR" sz="3000" dirty="0" smtClean="0">
                <a:latin typeface="Arial Rounded MT Bold" panose="020F0704030504030204" pitchFamily="34" charset="0"/>
              </a:rPr>
              <a:t>Realizado exclusivamente pela enfermeira</a:t>
            </a:r>
          </a:p>
          <a:p>
            <a:r>
              <a:rPr lang="pt-BR" sz="3000" dirty="0" smtClean="0">
                <a:latin typeface="Arial Rounded MT Bold" panose="020F0704030504030204" pitchFamily="34" charset="0"/>
              </a:rPr>
              <a:t>Captação precoce: ineficiente</a:t>
            </a:r>
          </a:p>
          <a:p>
            <a:r>
              <a:rPr lang="pt-BR" sz="3000" dirty="0" smtClean="0">
                <a:latin typeface="Arial Rounded MT Bold" panose="020F0704030504030204" pitchFamily="34" charset="0"/>
              </a:rPr>
              <a:t>Busca ativa: ineficiente</a:t>
            </a:r>
          </a:p>
          <a:p>
            <a:r>
              <a:rPr lang="pt-BR" sz="3000" dirty="0" smtClean="0">
                <a:latin typeface="Arial Rounded MT Bold" panose="020F0704030504030204" pitchFamily="34" charset="0"/>
              </a:rPr>
              <a:t>Registros: incompletos</a:t>
            </a:r>
          </a:p>
          <a:p>
            <a:r>
              <a:rPr lang="pt-BR" sz="3000" dirty="0" smtClean="0">
                <a:latin typeface="Arial Rounded MT Bold" panose="020F0704030504030204" pitchFamily="34" charset="0"/>
              </a:rPr>
              <a:t>Exames: incompletos, mal interpretados, atrasados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900" b="1" dirty="0" smtClean="0">
                <a:latin typeface="Arial Rounded MT Bold" panose="020F0704030504030204" pitchFamily="34" charset="0"/>
              </a:rPr>
              <a:t>Saúde Bucal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12: </a:t>
            </a:r>
            <a:r>
              <a:rPr lang="pt-BR" sz="2800" dirty="0">
                <a:latin typeface="Arial Rounded MT Bold" panose="020F0704030504030204" pitchFamily="34" charset="0"/>
              </a:rPr>
              <a:t>Ampliar a cobertura de primeira consulta odontológica no pré-natal</a:t>
            </a:r>
          </a:p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Ampliar a cobertura de primeira consulta odontológica programática para 100% das gestantes cadastradas</a:t>
            </a:r>
            <a:r>
              <a:rPr lang="pt-BR" sz="2800" dirty="0" smtClean="0">
                <a:latin typeface="Arial Rounded MT Bold" panose="020F0704030504030204" pitchFamily="34" charset="0"/>
              </a:rPr>
              <a:t>.</a:t>
            </a:r>
            <a:endParaRPr lang="pt-BR" sz="2800" dirty="0">
              <a:latin typeface="Arial Rounded MT Bold" panose="020F0704030504030204" pitchFamily="34" charset="0"/>
            </a:endParaRPr>
          </a:p>
          <a:p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7147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300" b="1" dirty="0">
                <a:latin typeface="Arial Rounded MT Bold" panose="020F0704030504030204" pitchFamily="34" charset="0"/>
              </a:rPr>
              <a:t>Figura 32.</a:t>
            </a:r>
            <a:r>
              <a:rPr lang="pt-BR" sz="1300" dirty="0">
                <a:latin typeface="Arial Rounded MT Bold" panose="020F0704030504030204" pitchFamily="34" charset="0"/>
              </a:rPr>
              <a:t> Proporção de gestantes com primeira consulta odontológica programática no Programa de Pré-natal da UBS Navegantes, Pelotas, RS</a:t>
            </a:r>
            <a:r>
              <a:rPr lang="pt-BR" sz="1600" dirty="0"/>
              <a:t>.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20488464"/>
              </p:ext>
            </p:extLst>
          </p:nvPr>
        </p:nvGraphicFramePr>
        <p:xfrm>
          <a:off x="3863663" y="2112135"/>
          <a:ext cx="5834130" cy="382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74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13: </a:t>
            </a:r>
            <a:r>
              <a:rPr lang="pt-BR" sz="2800" dirty="0">
                <a:latin typeface="Arial Rounded MT Bold" panose="020F0704030504030204" pitchFamily="34" charset="0"/>
              </a:rPr>
              <a:t>Melhorar a qualidade da atenção a saúde bucal durante o pré-natal</a:t>
            </a:r>
          </a:p>
          <a:p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92500" lnSpcReduction="20000"/>
          </a:bodyPr>
          <a:lstStyle/>
          <a:p>
            <a:pPr marL="342900" lvl="3" indent="-342900"/>
            <a:r>
              <a:rPr lang="pt-BR" sz="2800" dirty="0">
                <a:latin typeface="Arial Rounded MT Bold" panose="020F0704030504030204" pitchFamily="34" charset="0"/>
              </a:rPr>
              <a:t>Meta: Realizar as consultas subsequentes para 100% das gestantes que necessitam pertencentes a área de abrangência e cadastradas no programa de Pré-Natal da unidade</a:t>
            </a:r>
            <a:r>
              <a:rPr lang="pt-BR" sz="28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34.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consultas subsequentes realizadas no Programa de Pré-natal da UBS Navegantes, Pelotas, RS.</a:t>
            </a: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7999160"/>
              </p:ext>
            </p:extLst>
          </p:nvPr>
        </p:nvGraphicFramePr>
        <p:xfrm>
          <a:off x="4546242" y="3245522"/>
          <a:ext cx="5092427" cy="2781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3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lnSpcReduction="10000"/>
          </a:bodyPr>
          <a:lstStyle/>
          <a:p>
            <a:pPr marL="342900" lvl="3" indent="-342900"/>
            <a:r>
              <a:rPr lang="pt-BR" sz="2600" dirty="0">
                <a:latin typeface="Arial Rounded MT Bold" panose="020F0704030504030204" pitchFamily="34" charset="0"/>
              </a:rPr>
              <a:t>Meta: Concluir o tratamento odontológico em 100% das gestantes com primeira consulta odontológica programática</a:t>
            </a:r>
            <a:r>
              <a:rPr lang="pt-BR" sz="2600" dirty="0" smtClean="0">
                <a:latin typeface="Arial Rounded MT Bold" panose="020F0704030504030204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400" b="1" dirty="0">
                <a:latin typeface="Arial Rounded MT Bold" panose="020F0704030504030204" pitchFamily="34" charset="0"/>
              </a:rPr>
              <a:t>Figura 35.</a:t>
            </a:r>
            <a:r>
              <a:rPr lang="pt-BR" sz="1400" dirty="0">
                <a:latin typeface="Arial Rounded MT Bold" panose="020F0704030504030204" pitchFamily="34" charset="0"/>
              </a:rPr>
              <a:t> Proporção de gestantes com tratamento odontológico concluído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143394438"/>
              </p:ext>
            </p:extLst>
          </p:nvPr>
        </p:nvGraphicFramePr>
        <p:xfrm>
          <a:off x="4229724" y="3039415"/>
          <a:ext cx="5751402" cy="322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8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14: </a:t>
            </a:r>
            <a:r>
              <a:rPr lang="pt-BR" sz="2800" dirty="0">
                <a:latin typeface="Arial Rounded MT Bold" panose="020F0704030504030204" pitchFamily="34" charset="0"/>
              </a:rPr>
              <a:t>Melhorar a </a:t>
            </a:r>
            <a:r>
              <a:rPr lang="pt-BR" sz="2800" dirty="0" smtClean="0">
                <a:latin typeface="Arial Rounded MT Bold" panose="020F0704030504030204" pitchFamily="34" charset="0"/>
              </a:rPr>
              <a:t>adesão ao atendimento odontológico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rmAutofit fontScale="85000" lnSpcReduction="20000"/>
          </a:bodyPr>
          <a:lstStyle/>
          <a:p>
            <a:pPr marL="342900" lvl="3" indent="-342900"/>
            <a:r>
              <a:rPr lang="pt-BR" sz="2800" dirty="0">
                <a:latin typeface="Arial Rounded MT Bold" panose="020F0704030504030204" pitchFamily="34" charset="0"/>
              </a:rPr>
              <a:t>Meta: Realizar busca ativa de 100% das gestantes que necessitavam realizar a primeira consulta odontológica programática e faltaram.</a:t>
            </a: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pt-BR" sz="1500" dirty="0" smtClean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pt-BR" sz="1500" b="1" dirty="0">
                <a:latin typeface="Arial Rounded MT Bold" panose="020F0704030504030204" pitchFamily="34" charset="0"/>
              </a:rPr>
              <a:t>Figura 36.</a:t>
            </a:r>
            <a:r>
              <a:rPr lang="pt-BR" sz="1500" dirty="0">
                <a:latin typeface="Arial Rounded MT Bold" panose="020F0704030504030204" pitchFamily="34" charset="0"/>
              </a:rPr>
              <a:t> Proporção de busca ativa realizada às gestantes que não realizaram a primeira consulta odontológica programática no Programa de Pré-natal da UBS Navegantes, Pelotas, RS.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68550805"/>
              </p:ext>
            </p:extLst>
          </p:nvPr>
        </p:nvGraphicFramePr>
        <p:xfrm>
          <a:off x="4150657" y="2833353"/>
          <a:ext cx="5610670" cy="3290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6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800" dirty="0">
                <a:latin typeface="Arial Rounded MT Bold" panose="020F0704030504030204" pitchFamily="34" charset="0"/>
              </a:rPr>
              <a:t>Meta: Realizar busca ativa de 100% das gestantes, com primeira consulta odontológica programática, faltosas às consultas subsequentes.</a:t>
            </a:r>
            <a:endParaRPr lang="pt-BR" sz="2800" dirty="0" smtClean="0">
              <a:latin typeface="Arial Rounded MT Bold" panose="020F0704030504030204" pitchFamily="34" charset="0"/>
            </a:endParaRPr>
          </a:p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Resultado: Não houve faltas às consultas subsequentes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56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Objetivo 15: </a:t>
            </a:r>
            <a:r>
              <a:rPr lang="pt-BR" sz="2800" dirty="0">
                <a:latin typeface="Arial Rounded MT Bold" panose="020F0704030504030204" pitchFamily="34" charset="0"/>
              </a:rPr>
              <a:t>Melhorar o registro das informações</a:t>
            </a:r>
          </a:p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Meta: </a:t>
            </a:r>
            <a:r>
              <a:rPr lang="pt-BR" sz="2800" dirty="0">
                <a:latin typeface="Arial Rounded MT Bold" panose="020F0704030504030204" pitchFamily="34" charset="0"/>
              </a:rPr>
              <a:t>Manter registro atualizado em planilha/prontuário/ficha de 100% das gestantes com primeira consulta odontológica programática</a:t>
            </a:r>
            <a:r>
              <a:rPr lang="pt-BR" sz="2800" dirty="0" smtClean="0">
                <a:latin typeface="Arial Rounded MT Bold" panose="020F0704030504030204" pitchFamily="34" charset="0"/>
              </a:rPr>
              <a:t>.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Resultado: 100% nos três meses</a:t>
            </a: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6293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 Rounded MT Bold" panose="020F0704030504030204" pitchFamily="34" charset="0"/>
              </a:rPr>
              <a:t>Objetivo 16:  </a:t>
            </a:r>
            <a:r>
              <a:rPr lang="pt-BR" sz="2800" dirty="0">
                <a:latin typeface="Arial Rounded MT Bold" panose="020F0704030504030204" pitchFamily="34" charset="0"/>
              </a:rPr>
              <a:t>Promover a saúde no </a:t>
            </a:r>
            <a:r>
              <a:rPr lang="pt-BR" sz="2800" dirty="0" smtClean="0">
                <a:latin typeface="Arial Rounded MT Bold" panose="020F0704030504030204" pitchFamily="34" charset="0"/>
              </a:rPr>
              <a:t>pré-natal</a:t>
            </a:r>
          </a:p>
          <a:p>
            <a:pPr marL="342900" lvl="3" indent="-342900"/>
            <a:endParaRPr lang="pt-BR" sz="2800" dirty="0">
              <a:latin typeface="Arial Rounded MT Bold" panose="020F0704030504030204" pitchFamily="34" charset="0"/>
            </a:endParaRPr>
          </a:p>
          <a:p>
            <a:pPr marL="342900" lvl="3" indent="-342900"/>
            <a:r>
              <a:rPr lang="pt-BR" sz="2400" dirty="0" smtClean="0">
                <a:latin typeface="Arial Rounded MT Bold" panose="020F0704030504030204" pitchFamily="34" charset="0"/>
              </a:rPr>
              <a:t>Meta</a:t>
            </a:r>
            <a:r>
              <a:rPr lang="pt-BR" sz="2400" dirty="0">
                <a:latin typeface="Arial Rounded MT Bold" panose="020F0704030504030204" pitchFamily="34" charset="0"/>
              </a:rPr>
              <a:t>: Garantir a 100% das gestantes orientação sobre dieta durante a gestação.</a:t>
            </a:r>
          </a:p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Resultado: 100% nos três meses</a:t>
            </a: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Meta: Promover o aleitamento materno junto a 100% das gestantes.</a:t>
            </a:r>
          </a:p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Resultado: 100% nos três meses</a:t>
            </a: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b="1" dirty="0">
                <a:latin typeface="Arial Rounded MT Bold" panose="020F0704030504030204" pitchFamily="34" charset="0"/>
              </a:rPr>
              <a:t>Pré-natal – Antes da Intervenção</a:t>
            </a:r>
          </a:p>
          <a:p>
            <a:pPr marL="0" indent="0">
              <a:buNone/>
            </a:pPr>
            <a:endParaRPr lang="pt-BR" sz="2800" dirty="0">
              <a:latin typeface="Arial Rounded MT Bold" panose="020F0704030504030204" pitchFamily="34" charset="0"/>
            </a:endParaRPr>
          </a:p>
          <a:p>
            <a:r>
              <a:rPr lang="pt-BR" sz="2800" dirty="0">
                <a:latin typeface="Arial Rounded MT Bold" panose="020F0704030504030204" pitchFamily="34" charset="0"/>
              </a:rPr>
              <a:t>Imunizações: </a:t>
            </a:r>
            <a:r>
              <a:rPr lang="pt-BR" sz="2800" dirty="0" smtClean="0">
                <a:latin typeface="Arial Rounded MT Bold" panose="020F0704030504030204" pitchFamily="34" charset="0"/>
              </a:rPr>
              <a:t>inadequadas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Ácido fólico e sulfato ferroso: inadequado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Menos de 6 consultas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Avaliação odontológica e nutricional</a:t>
            </a: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Grupo de gestantes</a:t>
            </a: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Objetivos Específicos,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Meta: Orientar 100% das gestantes sobre os cuidados com a higiene bucal do recém-nascido</a:t>
            </a:r>
            <a:r>
              <a:rPr lang="pt-BR" sz="2400" dirty="0" smtClean="0">
                <a:latin typeface="Arial Rounded MT Bold" panose="020F0704030504030204" pitchFamily="34" charset="0"/>
              </a:rPr>
              <a:t>.</a:t>
            </a:r>
          </a:p>
          <a:p>
            <a:pPr marL="342900" lvl="3" indent="-342900"/>
            <a:r>
              <a:rPr lang="pt-BR" sz="2400" dirty="0" smtClean="0">
                <a:latin typeface="Arial Rounded MT Bold" panose="020F0704030504030204" pitchFamily="34" charset="0"/>
              </a:rPr>
              <a:t>Resultado: 100% nos três meses</a:t>
            </a:r>
          </a:p>
          <a:p>
            <a:pPr marL="342900" lvl="3" indent="-342900"/>
            <a:endParaRPr lang="pt-BR" sz="2400" dirty="0">
              <a:latin typeface="Arial Rounded MT Bold" panose="020F0704030504030204" pitchFamily="34" charset="0"/>
            </a:endParaRPr>
          </a:p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Meta: Orientar 100% das gestantes sobre os riscos do tabagismo e do uso de álcool e drogas na gestação.</a:t>
            </a:r>
          </a:p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Resultado: 100</a:t>
            </a:r>
            <a:r>
              <a:rPr lang="pt-BR" sz="2400" dirty="0" smtClean="0">
                <a:latin typeface="Arial Rounded MT Bold" panose="020F0704030504030204" pitchFamily="34" charset="0"/>
              </a:rPr>
              <a:t>% nos três meses</a:t>
            </a:r>
            <a:endParaRPr lang="pt-BR" sz="2400" dirty="0">
              <a:latin typeface="Arial Rounded MT Bold" panose="020F0704030504030204" pitchFamily="34" charset="0"/>
            </a:endParaRPr>
          </a:p>
          <a:p>
            <a:pPr marL="342900" lvl="3" indent="-342900"/>
            <a:endParaRPr lang="pt-BR" sz="2400" dirty="0" smtClean="0">
              <a:latin typeface="Arial Rounded MT Bold" panose="020F0704030504030204" pitchFamily="34" charset="0"/>
            </a:endParaRPr>
          </a:p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Meta: Orientar 100% das gestantes sobre higiene bucal.</a:t>
            </a:r>
          </a:p>
          <a:p>
            <a:pPr marL="342900" lvl="3" indent="-342900"/>
            <a:r>
              <a:rPr lang="pt-BR" sz="2400" dirty="0">
                <a:latin typeface="Arial Rounded MT Bold" panose="020F0704030504030204" pitchFamily="34" charset="0"/>
              </a:rPr>
              <a:t>Resultado: 100</a:t>
            </a:r>
            <a:r>
              <a:rPr lang="pt-BR" sz="2400" dirty="0" smtClean="0">
                <a:latin typeface="Arial Rounded MT Bold" panose="020F0704030504030204" pitchFamily="34" charset="0"/>
              </a:rPr>
              <a:t>% nos três meses</a:t>
            </a:r>
            <a:endParaRPr lang="pt-BR" sz="2400" dirty="0">
              <a:latin typeface="Arial Rounded MT Bold" panose="020F0704030504030204" pitchFamily="34" charset="0"/>
            </a:endParaRPr>
          </a:p>
          <a:p>
            <a:pPr marL="342900" lvl="3" indent="-342900"/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342900" lvl="3" indent="-342900"/>
            <a:r>
              <a:rPr lang="pt-BR" sz="2800" dirty="0" smtClean="0">
                <a:latin typeface="Arial Rounded MT Bold" panose="020F0704030504030204" pitchFamily="34" charset="0"/>
              </a:rPr>
              <a:t>Objetivo de Cobertura </a:t>
            </a:r>
            <a:r>
              <a:rPr lang="pt-BR" sz="2800" dirty="0">
                <a:latin typeface="Arial Rounded MT Bold" panose="020F0704030504030204" pitchFamily="34" charset="0"/>
              </a:rPr>
              <a:t>do </a:t>
            </a:r>
            <a:r>
              <a:rPr lang="pt-BR" sz="2800" dirty="0" smtClean="0">
                <a:latin typeface="Arial Rounded MT Bold" panose="020F0704030504030204" pitchFamily="34" charset="0"/>
              </a:rPr>
              <a:t>Pré-natal não atingido</a:t>
            </a:r>
          </a:p>
          <a:p>
            <a:pPr marL="342900" lvl="3" indent="-342900">
              <a:buFontTx/>
              <a:buChar char="-"/>
            </a:pPr>
            <a:r>
              <a:rPr lang="pt-BR" sz="2800" dirty="0">
                <a:latin typeface="Arial Rounded MT Bold" panose="020F0704030504030204" pitchFamily="34" charset="0"/>
              </a:rPr>
              <a:t>P</a:t>
            </a:r>
            <a:r>
              <a:rPr lang="pt-BR" sz="2800" dirty="0" smtClean="0">
                <a:latin typeface="Arial Rounded MT Bold" panose="020F0704030504030204" pitchFamily="34" charset="0"/>
              </a:rPr>
              <a:t>ré-natal em serviço privado</a:t>
            </a:r>
          </a:p>
          <a:p>
            <a:pPr marL="342900" lvl="3" indent="-342900">
              <a:buFontTx/>
              <a:buChar char="-"/>
            </a:pPr>
            <a:endParaRPr lang="pt-BR" sz="2800" dirty="0">
              <a:latin typeface="Arial Rounded MT Bold" panose="020F0704030504030204" pitchFamily="34" charset="0"/>
            </a:endParaRPr>
          </a:p>
          <a:p>
            <a:r>
              <a:rPr lang="pt-BR" sz="2800" dirty="0">
                <a:latin typeface="Arial Rounded MT Bold" panose="020F0704030504030204" pitchFamily="34" charset="0"/>
              </a:rPr>
              <a:t>Organização do serviço</a:t>
            </a:r>
          </a:p>
          <a:p>
            <a:pPr>
              <a:buFontTx/>
              <a:buChar char="-"/>
            </a:pPr>
            <a:r>
              <a:rPr lang="pt-BR" sz="2800" dirty="0">
                <a:latin typeface="Arial Rounded MT Bold" panose="020F0704030504030204" pitchFamily="34" charset="0"/>
              </a:rPr>
              <a:t>Treinamento da equipe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 Rounded MT Bold" panose="020F0704030504030204" pitchFamily="34" charset="0"/>
              </a:rPr>
              <a:t>Qualidade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Consulta médica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Aumento no número de consultas (antes, mensais)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Acolhimento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Humanização do serviço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Exames em dia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Ácido fólico e sulfato ferroso conforme protocolo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Imunizações 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Planejamento familiar</a:t>
            </a:r>
          </a:p>
          <a:p>
            <a:pPr>
              <a:buFontTx/>
              <a:buChar char="-"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 Rounded MT Bold" panose="020F0704030504030204" pitchFamily="34" charset="0"/>
              </a:rPr>
              <a:t>Bolsa Mãe Pelotense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Mínimo de 6 consultas pré-natal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Mínimo 2 baterias de exames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Imunizações em dia</a:t>
            </a: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Rounded MT Bold" panose="020F0704030504030204" pitchFamily="34" charset="0"/>
              </a:rPr>
              <a:t>Todas as gestantes em acompanhamento receberam bolsa!</a:t>
            </a:r>
          </a:p>
          <a:p>
            <a:pPr>
              <a:buFontTx/>
              <a:buChar char="-"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Bolsa Mãe Pelotense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528080" y="2133600"/>
            <a:ext cx="5037666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8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Bolsa Mãe Pelotense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394" y="2535483"/>
            <a:ext cx="3352509" cy="3352509"/>
          </a:xfrm>
        </p:spPr>
      </p:pic>
    </p:spTree>
    <p:extLst>
      <p:ext uri="{BB962C8B-B14F-4D97-AF65-F5344CB8AC3E}">
        <p14:creationId xmlns:p14="http://schemas.microsoft.com/office/powerpoint/2010/main" val="36063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 Rounded MT Bold" panose="020F0704030504030204" pitchFamily="34" charset="0"/>
              </a:rPr>
              <a:t>Dificuldades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Capacitação da equipe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Pacientes fora da área (endereço falso)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Saúde Bucal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Falta de vacina antitetânica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 Rounded MT Bold" panose="020F0704030504030204" pitchFamily="34" charset="0"/>
              </a:rPr>
              <a:t>Falta de acetato de medroxiprogesterona 150 mg (</a:t>
            </a:r>
            <a:r>
              <a:rPr lang="pt-BR" sz="2800" dirty="0" err="1" smtClean="0">
                <a:latin typeface="Arial Rounded MT Bold" panose="020F0704030504030204" pitchFamily="34" charset="0"/>
              </a:rPr>
              <a:t>Demedrox</a:t>
            </a:r>
            <a:r>
              <a:rPr lang="pt-BR" sz="2800" dirty="0" smtClean="0">
                <a:latin typeface="Arial Rounded MT Bold" panose="020F0704030504030204" pitchFamily="34" charset="0"/>
              </a:rPr>
              <a:t>)</a:t>
            </a:r>
          </a:p>
          <a:p>
            <a:pPr>
              <a:buFontTx/>
              <a:buChar char="-"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 smtClean="0">
                <a:latin typeface="Arial Rounded MT Bold" panose="020F0704030504030204" pitchFamily="34" charset="0"/>
              </a:rPr>
              <a:t>Continuidade das Ações Desenvolvidas</a:t>
            </a: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Serviço Organizado</a:t>
            </a: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Equipe Treinada</a:t>
            </a:r>
          </a:p>
          <a:p>
            <a:endParaRPr lang="pt-BR" sz="2800" dirty="0" smtClean="0">
              <a:latin typeface="Arial Rounded MT Bold" panose="020F0704030504030204" pitchFamily="34" charset="0"/>
            </a:endParaRPr>
          </a:p>
          <a:p>
            <a:r>
              <a:rPr lang="pt-BR" sz="2800" dirty="0" smtClean="0">
                <a:latin typeface="Arial Rounded MT Bold" panose="020F0704030504030204" pitchFamily="34" charset="0"/>
              </a:rPr>
              <a:t>Médico na Equipe ???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4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 Rounded MT Bold" panose="020F0704030504030204" pitchFamily="34" charset="0"/>
              </a:rPr>
              <a:t>Conteúdo Teórico 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Amplo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Qualidade Adequada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Aproximação dos Cadernos de Atenção Básica</a:t>
            </a:r>
          </a:p>
          <a:p>
            <a:pPr>
              <a:buFontTx/>
              <a:buChar char="-"/>
            </a:pPr>
            <a:r>
              <a:rPr lang="pt-BR" sz="2400" dirty="0" smtClean="0">
                <a:latin typeface="Arial Rounded MT Bold" panose="020F0704030504030204" pitchFamily="34" charset="0"/>
              </a:rPr>
              <a:t>Denso – dificuldade em manter a pontualidade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 Rounded MT Bold" panose="020F0704030504030204" pitchFamily="34" charset="0"/>
              </a:rPr>
              <a:t>Olhar crítico </a:t>
            </a:r>
          </a:p>
          <a:p>
            <a:pPr>
              <a:buFontTx/>
              <a:buChar char="-"/>
            </a:pPr>
            <a:r>
              <a:rPr lang="pt-BR" sz="2400" dirty="0">
                <a:latin typeface="Arial Rounded MT Bold" panose="020F0704030504030204" pitchFamily="34" charset="0"/>
              </a:rPr>
              <a:t>Estrutura da UBS</a:t>
            </a:r>
          </a:p>
          <a:p>
            <a:pPr>
              <a:buFontTx/>
              <a:buChar char="-"/>
            </a:pPr>
            <a:r>
              <a:rPr lang="pt-BR" sz="2400" dirty="0">
                <a:latin typeface="Arial Rounded MT Bold" panose="020F0704030504030204" pitchFamily="34" charset="0"/>
              </a:rPr>
              <a:t>Processo de trabalho</a:t>
            </a:r>
          </a:p>
          <a:p>
            <a:pPr>
              <a:buFontTx/>
              <a:buChar char="-"/>
            </a:pPr>
            <a:r>
              <a:rPr lang="pt-BR" sz="2400" dirty="0">
                <a:latin typeface="Arial Rounded MT Bold" panose="020F0704030504030204" pitchFamily="34" charset="0"/>
              </a:rPr>
              <a:t>Capacidade de enfrentamento</a:t>
            </a: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r>
              <a:rPr lang="pt-BR" sz="2400" dirty="0" smtClean="0">
                <a:latin typeface="Arial Rounded MT Bold" panose="020F0704030504030204" pitchFamily="34" charset="0"/>
              </a:rPr>
              <a:t>Mudança no desfecho das pacientes</a:t>
            </a: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 smtClean="0">
              <a:latin typeface="Arial Rounded MT Bold" panose="020F0704030504030204" pitchFamily="34" charset="0"/>
            </a:endParaRPr>
          </a:p>
          <a:p>
            <a:pPr>
              <a:buFontTx/>
              <a:buChar char="-"/>
            </a:pPr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endParaRPr lang="pt-BR" sz="2400" dirty="0">
              <a:latin typeface="Arial Rounded MT Bold" panose="020F0704030504030204" pitchFamily="34" charset="0"/>
            </a:endParaRPr>
          </a:p>
          <a:p>
            <a:endParaRPr lang="pt-BR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8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b="1" dirty="0">
                <a:latin typeface="Arial Rounded MT Bold" panose="020F0704030504030204" pitchFamily="34" charset="0"/>
              </a:rPr>
              <a:t>Pré-natal – Antes da Intervenção</a:t>
            </a:r>
          </a:p>
          <a:p>
            <a:pPr marL="0" indent="0">
              <a:buNone/>
            </a:pPr>
            <a:endParaRPr lang="pt-BR" sz="36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pt-BR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Arial Rounded MT Bold" panose="020F0704030504030204" pitchFamily="34" charset="0"/>
              </a:rPr>
              <a:t>Ausência de </a:t>
            </a:r>
            <a:r>
              <a:rPr lang="pt-BR" sz="3200" dirty="0" smtClean="0">
                <a:latin typeface="Arial Rounded MT Bold" panose="020F0704030504030204" pitchFamily="34" charset="0"/>
              </a:rPr>
              <a:t>PROTOCOLO. </a:t>
            </a:r>
            <a:endParaRPr lang="pt-B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OBRIGADA!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475" y="2832100"/>
            <a:ext cx="4714875" cy="2381250"/>
          </a:xfrm>
        </p:spPr>
      </p:pic>
    </p:spTree>
    <p:extLst>
      <p:ext uri="{BB962C8B-B14F-4D97-AF65-F5344CB8AC3E}">
        <p14:creationId xmlns:p14="http://schemas.microsoft.com/office/powerpoint/2010/main" val="381102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Objetivo Geral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3600" dirty="0" smtClean="0">
              <a:latin typeface="Arial Rounded MT Bold" panose="020F0704030504030204" pitchFamily="34" charset="0"/>
            </a:endParaRPr>
          </a:p>
          <a:p>
            <a:pPr marL="0" indent="0" algn="just">
              <a:buNone/>
            </a:pPr>
            <a:r>
              <a:rPr lang="pt-BR" sz="3600" dirty="0" smtClean="0">
                <a:latin typeface="Arial Rounded MT Bold" panose="020F0704030504030204" pitchFamily="34" charset="0"/>
              </a:rPr>
              <a:t>Melhorar </a:t>
            </a:r>
            <a:r>
              <a:rPr lang="pt-BR" sz="3600" dirty="0">
                <a:latin typeface="Arial Rounded MT Bold" panose="020F0704030504030204" pitchFamily="34" charset="0"/>
              </a:rPr>
              <a:t>a qualidade da atenção ao pré-natal e puerpério realizado na </a:t>
            </a:r>
            <a:r>
              <a:rPr lang="pt-BR" sz="3600" dirty="0" smtClean="0">
                <a:latin typeface="Arial Rounded MT Bold" panose="020F0704030504030204" pitchFamily="34" charset="0"/>
              </a:rPr>
              <a:t>UBS </a:t>
            </a:r>
            <a:r>
              <a:rPr lang="pt-BR" sz="3600" dirty="0">
                <a:latin typeface="Arial Rounded MT Bold" panose="020F0704030504030204" pitchFamily="34" charset="0"/>
              </a:rPr>
              <a:t>Navegantes.</a:t>
            </a:r>
          </a:p>
        </p:txBody>
      </p:sp>
    </p:spTree>
    <p:extLst>
      <p:ext uri="{BB962C8B-B14F-4D97-AF65-F5344CB8AC3E}">
        <p14:creationId xmlns:p14="http://schemas.microsoft.com/office/powerpoint/2010/main" val="22131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1215</TotalTime>
  <Words>3093</Words>
  <Application>Microsoft Office PowerPoint</Application>
  <PresentationFormat>Widescreen</PresentationFormat>
  <Paragraphs>745</Paragraphs>
  <Slides>80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80</vt:i4>
      </vt:variant>
    </vt:vector>
  </HeadingPairs>
  <TitlesOfParts>
    <vt:vector size="86" baseType="lpstr">
      <vt:lpstr>Arial</vt:lpstr>
      <vt:lpstr>Arial Rounded MT Bold</vt:lpstr>
      <vt:lpstr>Calibri</vt:lpstr>
      <vt:lpstr>Century Gothic</vt:lpstr>
      <vt:lpstr>Wingdings 3</vt:lpstr>
      <vt:lpstr>Cacho</vt:lpstr>
      <vt:lpstr>Universidade Federal de Pelotas  Curso de Especialização em Saúde da Família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Objetivo Geral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Grupo de Gestantes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Discussão</vt:lpstr>
      <vt:lpstr>Discussão</vt:lpstr>
      <vt:lpstr>Discussão</vt:lpstr>
      <vt:lpstr>Bolsa Mãe Pelotense</vt:lpstr>
      <vt:lpstr>Bolsa Mãe Pelotense</vt:lpstr>
      <vt:lpstr>Discussão</vt:lpstr>
      <vt:lpstr>Discussão</vt:lpstr>
      <vt:lpstr>Reflexão Crítica Sobre o Processo Pessoal de Aprendizagem</vt:lpstr>
      <vt:lpstr>Reflexão Crítica Sobre o Processo Pessoal de Aprendizagem</vt:lpstr>
      <vt:lpstr>OBRIGADA!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 Curso de Especialização em Saúde da Família</dc:title>
  <dc:creator>Kamile Zimmermann Maciel</dc:creator>
  <cp:lastModifiedBy>Kamile Zimmermann Maciel</cp:lastModifiedBy>
  <cp:revision>70</cp:revision>
  <dcterms:created xsi:type="dcterms:W3CDTF">2015-01-18T20:55:31Z</dcterms:created>
  <dcterms:modified xsi:type="dcterms:W3CDTF">2015-01-26T20:47:48Z</dcterms:modified>
</cp:coreProperties>
</file>