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93" r:id="rId3"/>
    <p:sldId id="339" r:id="rId4"/>
    <p:sldId id="340" r:id="rId5"/>
    <p:sldId id="258" r:id="rId6"/>
    <p:sldId id="341" r:id="rId7"/>
    <p:sldId id="259" r:id="rId8"/>
    <p:sldId id="260" r:id="rId9"/>
    <p:sldId id="262" r:id="rId10"/>
    <p:sldId id="294" r:id="rId11"/>
    <p:sldId id="295" r:id="rId12"/>
    <p:sldId id="296" r:id="rId13"/>
    <p:sldId id="263" r:id="rId14"/>
    <p:sldId id="264" r:id="rId15"/>
    <p:sldId id="265" r:id="rId16"/>
    <p:sldId id="266" r:id="rId17"/>
    <p:sldId id="297" r:id="rId18"/>
    <p:sldId id="268" r:id="rId19"/>
    <p:sldId id="269" r:id="rId20"/>
    <p:sldId id="270" r:id="rId21"/>
    <p:sldId id="273" r:id="rId22"/>
    <p:sldId id="274" r:id="rId23"/>
    <p:sldId id="275" r:id="rId24"/>
    <p:sldId id="323" r:id="rId25"/>
    <p:sldId id="322" r:id="rId26"/>
    <p:sldId id="278" r:id="rId27"/>
    <p:sldId id="281" r:id="rId28"/>
    <p:sldId id="284" r:id="rId29"/>
    <p:sldId id="285" r:id="rId30"/>
    <p:sldId id="287" r:id="rId31"/>
    <p:sldId id="289" r:id="rId32"/>
    <p:sldId id="291" r:id="rId33"/>
    <p:sldId id="300" r:id="rId34"/>
    <p:sldId id="302" r:id="rId35"/>
    <p:sldId id="305" r:id="rId36"/>
    <p:sldId id="307" r:id="rId37"/>
    <p:sldId id="309" r:id="rId38"/>
    <p:sldId id="310" r:id="rId39"/>
    <p:sldId id="312" r:id="rId40"/>
    <p:sldId id="313" r:id="rId41"/>
    <p:sldId id="315" r:id="rId42"/>
    <p:sldId id="316" r:id="rId43"/>
    <p:sldId id="319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\Desktop\Planilha%20de%20Sa&#250;de%20do%20escolar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238779753410099"/>
          <c:y val="0.32244890869549941"/>
          <c:w val="0.83582176570596278"/>
          <c:h val="0.54693877551020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Indicadores!$C$12</c:f>
              <c:strCache>
                <c:ptCount val="1"/>
                <c:pt idx="0">
                  <c:v>Proporção de crianças entre seis e doze anos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Indicadores!$D$11:$G$11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Indicadores!$D$12:$G$12</c:f>
              <c:numCache>
                <c:formatCode>0.0%</c:formatCode>
                <c:ptCount val="4"/>
                <c:pt idx="0">
                  <c:v>9.1489361702127653E-2</c:v>
                </c:pt>
                <c:pt idx="1">
                  <c:v>0.10319148936170212</c:v>
                </c:pt>
                <c:pt idx="2">
                  <c:v>0.11063829787234042</c:v>
                </c:pt>
                <c:pt idx="3">
                  <c:v>0.11702127659574468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98688"/>
        <c:axId val="100900224"/>
      </c:barChart>
      <c:catAx>
        <c:axId val="10089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900224"/>
        <c:crosses val="autoZero"/>
        <c:auto val="1"/>
        <c:lblAlgn val="ctr"/>
        <c:lblOffset val="100"/>
        <c:noMultiLvlLbl val="0"/>
      </c:catAx>
      <c:valAx>
        <c:axId val="1009002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0898688"/>
        <c:crosses val="autoZero"/>
        <c:crossBetween val="between"/>
        <c:majorUnit val="0.1"/>
        <c:minorUnit val="4.000000000000001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/>
              <a:t>Proporção de  crianças cadastradas entre seis e doze anos com orientação sobre higiene bucal, cárie dentária e gengivite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60964382357934"/>
          <c:y val="0.28014281410271952"/>
          <c:w val="0.84458246377824597"/>
          <c:h val="0.60638507862740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 crianças cadastradas entre seis e doze anos com orientação sobre gengivite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Indicadores!$D$69:$G$69</c:f>
              <c:numCache>
                <c:formatCode>0.0%</c:formatCode>
                <c:ptCount val="4"/>
                <c:pt idx="0">
                  <c:v>0.65116279069767447</c:v>
                </c:pt>
                <c:pt idx="1">
                  <c:v>0.79381443298969068</c:v>
                </c:pt>
                <c:pt idx="2">
                  <c:v>0.77884615384615385</c:v>
                </c:pt>
                <c:pt idx="3">
                  <c:v>0.77272727272727271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99680"/>
        <c:axId val="102201216"/>
      </c:barChart>
      <c:catAx>
        <c:axId val="10219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2201216"/>
        <c:crosses val="autoZero"/>
        <c:auto val="1"/>
        <c:lblAlgn val="ctr"/>
        <c:lblOffset val="100"/>
        <c:noMultiLvlLbl val="0"/>
      </c:catAx>
      <c:valAx>
        <c:axId val="1022012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2199680"/>
        <c:crosses val="autoZero"/>
        <c:crossBetween val="between"/>
        <c:majorUnit val="0.2"/>
        <c:minorUnit val="6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vi-VN" sz="1200" b="1" i="0" strike="noStrike">
                <a:solidFill>
                  <a:srgbClr val="000000"/>
                </a:solidFill>
              </a:rPr>
              <a:t>Proporção de  crianças entre </a:t>
            </a:r>
            <a:r>
              <a:rPr lang="pt-BR" sz="1200" b="1" i="0" strike="noStrike">
                <a:solidFill>
                  <a:srgbClr val="000000"/>
                </a:solidFill>
              </a:rPr>
              <a:t>seis</a:t>
            </a:r>
            <a:r>
              <a:rPr lang="pt-BR" sz="1200" b="1" i="0" strike="noStrike" baseline="0">
                <a:solidFill>
                  <a:srgbClr val="000000"/>
                </a:solidFill>
              </a:rPr>
              <a:t> e doze </a:t>
            </a:r>
            <a:r>
              <a:rPr lang="vi-VN" sz="1200" b="1" i="0" strike="noStrike">
                <a:solidFill>
                  <a:srgbClr val="000000"/>
                </a:solidFill>
              </a:rPr>
              <a:t>anos que receberam orientação nutricional do odontólogo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66124717918316"/>
          <c:y val="0.31496062992125984"/>
          <c:w val="0.83991769254898296"/>
          <c:h val="0.55905511811023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Indicadores!$C$77</c:f>
              <c:strCache>
                <c:ptCount val="1"/>
                <c:pt idx="0">
                  <c:v>Proporção de  crianças cadastradas entre seis e doze anos que receberam orientação nutricional da equipe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Indicadores!$D$76:$G$76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Indicadores!$D$77:$G$77</c:f>
              <c:numCache>
                <c:formatCode>0.0%</c:formatCode>
                <c:ptCount val="4"/>
                <c:pt idx="0">
                  <c:v>0.55813953488372092</c:v>
                </c:pt>
                <c:pt idx="1">
                  <c:v>0.58762886597938147</c:v>
                </c:pt>
                <c:pt idx="2">
                  <c:v>0.55769230769230771</c:v>
                </c:pt>
                <c:pt idx="3">
                  <c:v>0.54545454545454541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27328"/>
        <c:axId val="102306944"/>
      </c:barChart>
      <c:catAx>
        <c:axId val="1022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306944"/>
        <c:crosses val="autoZero"/>
        <c:auto val="1"/>
        <c:lblAlgn val="ctr"/>
        <c:lblOffset val="100"/>
        <c:noMultiLvlLbl val="0"/>
      </c:catAx>
      <c:valAx>
        <c:axId val="1023069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2273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ações educativas e preventivas em saúde bucal das crianças e seus familiares realizadas na unidade e na comunidade com regularidade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79970453227501"/>
          <c:y val="0.32244897959183672"/>
          <c:w val="0.83582176570596278"/>
          <c:h val="0.54693877551020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</c:f>
              <c:strCache>
                <c:ptCount val="1"/>
                <c:pt idx="0">
                  <c:v>Proporção de ações educativas e preventivas em saúde bucal das crianças e seus familiares realizadas na unidade e na comunidade com regularidade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Indicadores!$D$5:$G$5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Indicadores!$D$6:$G$6</c:f>
              <c:numCache>
                <c:formatCode>0.0%</c:formatCode>
                <c:ptCount val="4"/>
                <c:pt idx="0">
                  <c:v>0.38461538461538464</c:v>
                </c:pt>
                <c:pt idx="1">
                  <c:v>0.61538461538461542</c:v>
                </c:pt>
                <c:pt idx="2">
                  <c:v>0.69230769230769229</c:v>
                </c:pt>
                <c:pt idx="3">
                  <c:v>0.76923076923076927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53536"/>
        <c:axId val="102363520"/>
      </c:barChart>
      <c:catAx>
        <c:axId val="10235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363520"/>
        <c:crosses val="autoZero"/>
        <c:auto val="1"/>
        <c:lblAlgn val="ctr"/>
        <c:lblOffset val="100"/>
        <c:noMultiLvlLbl val="0"/>
      </c:catAx>
      <c:valAx>
        <c:axId val="1023635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353536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vi-VN"/>
              <a:t>Proporção de fam</a:t>
            </a:r>
            <a:r>
              <a:rPr lang="pt-BR"/>
              <a:t>ílias</a:t>
            </a:r>
            <a:r>
              <a:rPr lang="pt-BR" baseline="0"/>
              <a:t> </a:t>
            </a:r>
            <a:r>
              <a:rPr lang="vi-VN"/>
              <a:t>das crianças </a:t>
            </a:r>
            <a:r>
              <a:rPr lang="pt-BR"/>
              <a:t>entre a seis e doze anos</a:t>
            </a:r>
            <a:r>
              <a:rPr lang="pt-BR" baseline="0"/>
              <a:t> </a:t>
            </a:r>
            <a:r>
              <a:rPr lang="vi-VN"/>
              <a:t>que participaram de aç</a:t>
            </a:r>
            <a:r>
              <a:rPr lang="pt-BR"/>
              <a:t>ões</a:t>
            </a:r>
            <a:r>
              <a:rPr lang="vi-VN"/>
              <a:t> para promoção da saúde e prevenção de doenças bucais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394957983193278"/>
          <c:y val="0.28723503724456051"/>
          <c:w val="0.83823529411764708"/>
          <c:h val="0.59929285548556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Indicadores!$C$83</c:f>
              <c:strCache>
                <c:ptCount val="1"/>
                <c:pt idx="0">
                  <c:v>Proporção de familias das crianças entre seis e doze anos que participaram de ações para promoção da saúde e prevenção de doenças bucais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Indicadores!$D$82:$G$82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Indicadores!$D$83:$G$83</c:f>
              <c:numCache>
                <c:formatCode>0.0%</c:formatCode>
                <c:ptCount val="4"/>
                <c:pt idx="0">
                  <c:v>0.55813953488372092</c:v>
                </c:pt>
                <c:pt idx="1">
                  <c:v>0.58762886597938147</c:v>
                </c:pt>
                <c:pt idx="2">
                  <c:v>0.55769230769230771</c:v>
                </c:pt>
                <c:pt idx="3">
                  <c:v>0.54545454545454541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50752"/>
        <c:axId val="102281216"/>
      </c:barChart>
      <c:catAx>
        <c:axId val="10225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281216"/>
        <c:crosses val="autoZero"/>
        <c:auto val="1"/>
        <c:lblAlgn val="ctr"/>
        <c:lblOffset val="100"/>
        <c:noMultiLvlLbl val="0"/>
      </c:catAx>
      <c:valAx>
        <c:axId val="1022812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250752"/>
        <c:crosses val="autoZero"/>
        <c:crossBetween val="between"/>
        <c:majorUnit val="0.2"/>
        <c:minorUnit val="3.000000000000000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="1"/>
              <a:t>Proporção de famílias das crianças entre seis e doze anos identificadas com situação de risco e vulnerabilidade</a:t>
            </a:r>
          </a:p>
        </c:rich>
      </c:tx>
      <c:layout>
        <c:manualLayout>
          <c:xMode val="edge"/>
          <c:yMode val="edge"/>
          <c:x val="0.12086739746285885"/>
          <c:y val="3.2063450321354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66124717918321"/>
          <c:y val="0.31007869306675873"/>
          <c:w val="0.83991769254898341"/>
          <c:h val="0.5658936148468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famílias das crianças entre seis e doze anos identificadas com situação de risco e vulnerabilidade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Indicadores!$D$88:$G$88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Indicadores!$D$89:$G$89</c:f>
              <c:numCache>
                <c:formatCode>0.0%</c:formatCode>
                <c:ptCount val="4"/>
                <c:pt idx="0">
                  <c:v>3.4883720930232558E-2</c:v>
                </c:pt>
                <c:pt idx="1">
                  <c:v>5.1546391752577317E-2</c:v>
                </c:pt>
                <c:pt idx="2">
                  <c:v>5.7692307692307696E-2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50688"/>
        <c:axId val="102452224"/>
      </c:barChart>
      <c:catAx>
        <c:axId val="1024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452224"/>
        <c:crosses val="autoZero"/>
        <c:auto val="1"/>
        <c:lblAlgn val="ctr"/>
        <c:lblOffset val="100"/>
        <c:noMultiLvlLbl val="0"/>
      </c:catAx>
      <c:valAx>
        <c:axId val="1024522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450688"/>
        <c:crosses val="autoZero"/>
        <c:crossBetween val="between"/>
        <c:majorUnit val="0.1"/>
        <c:minorUnit val="0.0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0" i="0" u="none" strike="noStrike" baseline="0">
                <a:effectLst/>
              </a:rPr>
              <a:t> </a:t>
            </a:r>
            <a:r>
              <a:rPr lang="pt-BR" sz="1200" b="1" i="0" u="none" strike="noStrike" baseline="0">
                <a:effectLst/>
              </a:rPr>
              <a:t>Proporção de crianças entre seis e doze anos acamadas ou com problemas de mobilidade física que receberam visita domiciliar</a:t>
            </a:r>
            <a:endParaRPr lang="en-US" sz="1200" b="1"/>
          </a:p>
        </c:rich>
      </c:tx>
      <c:layout>
        <c:manualLayout>
          <c:xMode val="edge"/>
          <c:yMode val="edge"/>
          <c:x val="0.12235713182910959"/>
          <c:y val="3.0977022609015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79970453227501"/>
          <c:y val="0.32244897959183672"/>
          <c:w val="0.83582176570596278"/>
          <c:h val="0.54693877551020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crianças  entre seis e doze anos acamadas ou com problemas de mobilidade física que receberam visita domiciliar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15872"/>
        <c:axId val="101625856"/>
      </c:barChart>
      <c:catAx>
        <c:axId val="10161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625856"/>
        <c:crosses val="autoZero"/>
        <c:auto val="1"/>
        <c:lblAlgn val="ctr"/>
        <c:lblOffset val="100"/>
        <c:noMultiLvlLbl val="0"/>
      </c:catAx>
      <c:valAx>
        <c:axId val="1016258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6158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="1"/>
              <a:t>Proporção de crianças entre seis e doze anos que faltaram à consulta programada que receberam busca ativa</a:t>
            </a:r>
          </a:p>
        </c:rich>
      </c:tx>
      <c:layout>
        <c:manualLayout>
          <c:xMode val="edge"/>
          <c:yMode val="edge"/>
          <c:x val="0.13596511134798106"/>
          <c:y val="3.20638908463290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66124717918321"/>
          <c:y val="0.31007869306675873"/>
          <c:w val="0.83991769254898341"/>
          <c:h val="0.5658936148468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Proporção de crianças entre seis e doze anos que faltaram à consulta programada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0.8</c:v>
                </c:pt>
                <c:pt idx="1">
                  <c:v>0.6</c:v>
                </c:pt>
                <c:pt idx="2">
                  <c:v>0.55555555555555558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48576"/>
        <c:axId val="101850112"/>
      </c:barChart>
      <c:catAx>
        <c:axId val="10184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850112"/>
        <c:crosses val="autoZero"/>
        <c:auto val="1"/>
        <c:lblAlgn val="ctr"/>
        <c:lblOffset val="100"/>
        <c:noMultiLvlLbl val="0"/>
      </c:catAx>
      <c:valAx>
        <c:axId val="1018501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848576"/>
        <c:crosses val="autoZero"/>
        <c:crossBetween val="between"/>
        <c:majorUnit val="0.1"/>
        <c:minorUnit val="0.0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="1"/>
              <a:t>Proporção de profissionais do CMS Aguiar Torres capacitados</a:t>
            </a:r>
          </a:p>
        </c:rich>
      </c:tx>
      <c:layout>
        <c:manualLayout>
          <c:xMode val="edge"/>
          <c:yMode val="edge"/>
          <c:x val="0.13596511134798106"/>
          <c:y val="3.2063386442891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66124717918321"/>
          <c:y val="0.31007869306675873"/>
          <c:w val="0.83991769254898341"/>
          <c:h val="0.5658936148468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profissionais do CMS Aguiar Torres capacitados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05152"/>
        <c:axId val="101906688"/>
      </c:barChart>
      <c:catAx>
        <c:axId val="10190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906688"/>
        <c:crosses val="autoZero"/>
        <c:auto val="1"/>
        <c:lblAlgn val="ctr"/>
        <c:lblOffset val="100"/>
        <c:noMultiLvlLbl val="0"/>
      </c:catAx>
      <c:valAx>
        <c:axId val="1019066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905152"/>
        <c:crosses val="autoZero"/>
        <c:crossBetween val="between"/>
        <c:majorUnit val="0.1"/>
        <c:minorUnit val="0.0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="1"/>
              <a:t>Proporção de  crianças entre seis</a:t>
            </a:r>
            <a:r>
              <a:rPr lang="pt-BR" b="1" baseline="0"/>
              <a:t> e doze </a:t>
            </a:r>
            <a:r>
              <a:rPr lang="pt-BR" b="1"/>
              <a:t>anos submetidas à exame bucal adequado </a:t>
            </a:r>
          </a:p>
        </c:rich>
      </c:tx>
      <c:layout>
        <c:manualLayout>
          <c:xMode val="edge"/>
          <c:yMode val="edge"/>
          <c:x val="0.13596520809119234"/>
          <c:y val="3.20636262749035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66124717918316"/>
          <c:y val="0.3100786930667585"/>
          <c:w val="0.83991769254898296"/>
          <c:h val="0.56589361484683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 crianças entre seis e doze anos submetidas à exame bucal adequado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49440"/>
        <c:axId val="101950976"/>
      </c:barChart>
      <c:catAx>
        <c:axId val="10194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950976"/>
        <c:crosses val="autoZero"/>
        <c:auto val="1"/>
        <c:lblAlgn val="ctr"/>
        <c:lblOffset val="100"/>
        <c:noMultiLvlLbl val="0"/>
      </c:catAx>
      <c:valAx>
        <c:axId val="1019509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9494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 crianças entre seis e doze anos com tratamento odontológico concluído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606863913227651"/>
          <c:y val="0.31372669166165618"/>
          <c:w val="0.83547182882576465"/>
          <c:h val="0.56078646134521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crianças entre seis e doze anos  com tratamento odontológico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Indicadores!$D$17:$G$17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Indicadores!$D$18:$G$18</c:f>
              <c:numCache>
                <c:formatCode>0.0%</c:formatCode>
                <c:ptCount val="4"/>
                <c:pt idx="0">
                  <c:v>0.93023255813953487</c:v>
                </c:pt>
                <c:pt idx="1">
                  <c:v>0.90721649484536082</c:v>
                </c:pt>
                <c:pt idx="2">
                  <c:v>0.89423076923076927</c:v>
                </c:pt>
                <c:pt idx="3">
                  <c:v>0.91818181818181821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72992"/>
        <c:axId val="101999360"/>
      </c:barChart>
      <c:catAx>
        <c:axId val="10197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999360"/>
        <c:crosses val="autoZero"/>
        <c:auto val="1"/>
        <c:lblAlgn val="ctr"/>
        <c:lblOffset val="100"/>
        <c:noMultiLvlLbl val="0"/>
      </c:catAx>
      <c:valAx>
        <c:axId val="1019993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972992"/>
        <c:crosses val="autoZero"/>
        <c:crossBetween val="between"/>
        <c:majorUnit val="0.2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="1"/>
              <a:t>Proporção de crianças entre seis e doze anos com o registro de saúde bucal atualizados em planilha e/ou prontuário</a:t>
            </a:r>
          </a:p>
        </c:rich>
      </c:tx>
      <c:layout>
        <c:manualLayout>
          <c:xMode val="edge"/>
          <c:yMode val="edge"/>
          <c:x val="0.13596511134798106"/>
          <c:y val="3.20635322513946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2707423580786"/>
          <c:y val="0.30584295077235951"/>
          <c:w val="0.83842794759825323"/>
          <c:h val="0.56701221210605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crianças entre seis e doze anos com o registro de saúde bucal atualizados em planilha e/ou prontuário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21376"/>
        <c:axId val="102379520"/>
      </c:barChart>
      <c:catAx>
        <c:axId val="10202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379520"/>
        <c:crosses val="autoZero"/>
        <c:auto val="1"/>
        <c:lblAlgn val="ctr"/>
        <c:lblOffset val="100"/>
        <c:noMultiLvlLbl val="0"/>
      </c:catAx>
      <c:valAx>
        <c:axId val="1023795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0213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="1"/>
              <a:t>Proporção de crianças entre seis e doze anos identificadas com acúmulo de fatores de risco e vulnerabilidade para a saúde bucal</a:t>
            </a:r>
          </a:p>
        </c:rich>
      </c:tx>
      <c:layout>
        <c:manualLayout>
          <c:xMode val="edge"/>
          <c:yMode val="edge"/>
          <c:x val="0.13596511134798106"/>
          <c:y val="3.20632604630491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66124717918316"/>
          <c:y val="0.3100786930667585"/>
          <c:w val="0.83991769254898296"/>
          <c:h val="0.56589361484683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Indicadores!$C$44</c:f>
              <c:strCache>
                <c:ptCount val="1"/>
                <c:pt idx="0">
                  <c:v>Proporção de crianças entre seis e doze anos identificadas com acúmulo de fatores de risco e vulnerabilidade para a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Indicadores!$D$43:$G$43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Indicadores!$D$44:$G$44</c:f>
              <c:numCache>
                <c:formatCode>0.0%</c:formatCode>
                <c:ptCount val="4"/>
                <c:pt idx="0">
                  <c:v>0.10465116279069768</c:v>
                </c:pt>
                <c:pt idx="1">
                  <c:v>0.16494845360824742</c:v>
                </c:pt>
                <c:pt idx="2">
                  <c:v>0.20192307692307693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22016"/>
        <c:axId val="102423552"/>
      </c:barChart>
      <c:catAx>
        <c:axId val="10242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423552"/>
        <c:crosses val="autoZero"/>
        <c:auto val="1"/>
        <c:lblAlgn val="ctr"/>
        <c:lblOffset val="100"/>
        <c:noMultiLvlLbl val="0"/>
      </c:catAx>
      <c:valAx>
        <c:axId val="1024235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422016"/>
        <c:crosses val="autoZero"/>
        <c:crossBetween val="between"/>
        <c:majorUnit val="0.1"/>
        <c:minorUnit val="0.0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="1"/>
              <a:t>Proporção de  crianças entre seis</a:t>
            </a:r>
            <a:r>
              <a:rPr lang="pt-BR" b="1" baseline="0"/>
              <a:t> e doze </a:t>
            </a:r>
            <a:r>
              <a:rPr lang="pt-BR" b="1"/>
              <a:t>anos submetidas à exame de</a:t>
            </a:r>
            <a:r>
              <a:rPr lang="pt-BR" b="1" baseline="0"/>
              <a:t> rastreamento de cárie dentária</a:t>
            </a:r>
            <a:endParaRPr lang="pt-BR" b="1"/>
          </a:p>
        </c:rich>
      </c:tx>
      <c:layout>
        <c:manualLayout>
          <c:xMode val="edge"/>
          <c:yMode val="edge"/>
          <c:x val="0.13596520809119234"/>
          <c:y val="3.20636262749035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66124717918316"/>
          <c:y val="0.3100786930667585"/>
          <c:w val="0.83991769254898296"/>
          <c:h val="0.56589361484683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Indicadores!$C$31</c:f>
              <c:strCache>
                <c:ptCount val="1"/>
                <c:pt idx="0">
                  <c:v>Proporção de  crianças entre seis e doze anos submetidas à exame de rastreamento de cárie dentária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Indicadores!$D$30:$G$30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Indicadores!$D$31:$G$31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93952"/>
        <c:axId val="102095488"/>
      </c:barChart>
      <c:catAx>
        <c:axId val="10209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095488"/>
        <c:crosses val="autoZero"/>
        <c:auto val="1"/>
        <c:lblAlgn val="ctr"/>
        <c:lblOffset val="100"/>
        <c:noMultiLvlLbl val="0"/>
      </c:catAx>
      <c:valAx>
        <c:axId val="1020954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0939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D4DF2-18ED-413F-9833-1ED5A7F1CFAE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4E8CD-E609-4461-8DBF-63C26D2DA7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00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E8CD-E609-4461-8DBF-63C26D2DA7A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32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E8CD-E609-4461-8DBF-63C26D2DA7A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00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E8CD-E609-4461-8DBF-63C26D2DA7A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88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40EBB9-4F98-4B0F-8D3D-95231D4D15F2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DEF63-E298-4D8B-A1FC-A0BA28F37597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83671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UNIVERSIDADE ABERTA DO SUS - UNASUS</a:t>
            </a:r>
          </a:p>
          <a:p>
            <a:pPr algn="ctr"/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UNIVERSIDADE FEDERAL DE PELOTAS</a:t>
            </a:r>
          </a:p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Especialização em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Saúde da 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Família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91580" y="2492896"/>
            <a:ext cx="74888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Qualificação da Atenção à Saúde Bucal das crianças entre seis e doze anos no Centro Municipal de Saúde Aguiar </a:t>
            </a:r>
            <a:r>
              <a:rPr 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Torres -  </a:t>
            </a: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de Janeiro</a:t>
            </a:r>
            <a:endParaRPr lang="pt-BR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66725" y="4706560"/>
            <a:ext cx="529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Especializanda:  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Katherine de Oliveira Barbosa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5172" y="507589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Orientador: 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Cláudio de Oliveira Souto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940239"/>
            <a:ext cx="1368152" cy="3915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05" y="940239"/>
            <a:ext cx="1313803" cy="13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 Metas</a:t>
            </a:r>
            <a:endParaRPr lang="pt-B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3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</a:rPr>
              <a:t>Melhorar a Atenção à Saúde Bucal das crianças entre seis e doze anos de idade.</a:t>
            </a: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Ampliar a cobertura da atenção à saúde bucal dos escolares;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Melhorar a adesão ao atendimento em saúde bucal;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Melhorar a qualidade do atendimento em saúde bucal da criança;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Melhorar o registro das informações;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Mapear as crianças da área de abrangência com risco para problemas de saúde bucal;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Promover a saúde bucal;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Realizar ações de promoção à saúde e prevenção de doenças bucais para as famílias das crianças.</a:t>
            </a:r>
          </a:p>
          <a:p>
            <a:pPr marL="514350" indent="-514350">
              <a:buFont typeface="+mj-lt"/>
              <a:buAutoNum type="arabicPeriod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861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Ampliar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 cobertura de primeira consulta odontológica para 10% das crianças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entre seis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doze anos 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idade;</a:t>
            </a:r>
          </a:p>
          <a:p>
            <a:pPr marL="40005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Realizar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visita domiciliar em 100% de crianças acamadas ou com problemas de mobilidade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física;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0005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Fazer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busca ativa de 100% das crianças faltosas às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consultas;</a:t>
            </a:r>
          </a:p>
          <a:p>
            <a:pPr marL="40005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Capacitar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100% dos profissionais da equipe para o atendimento integral em saúde da criança;</a:t>
            </a:r>
          </a:p>
          <a:p>
            <a:pPr marL="400050"/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t-BR" sz="2200" dirty="0"/>
          </a:p>
          <a:p>
            <a:pPr marL="514350" indent="-514350">
              <a:buFont typeface="+mj-lt"/>
              <a:buAutoNum type="arabicPeriod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756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Realizar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exame bucal adequado em 100% das crianças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cadastradas;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Garantir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tratamento concluído para 80% das crianças entre seis e doze anos de idade cadastradas no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programa;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Manter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registro atualizado em planilha e/ou prontuário de 100% das crianças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cadastradas;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Identificar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15% das crianças com acúmulo de fatores de risco e vulnerabilidade em saúde bucal;</a:t>
            </a:r>
          </a:p>
          <a:p>
            <a:pPr marL="0" lvl="1" indent="0">
              <a:buNone/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tx2"/>
                </a:solidFill>
              </a:rPr>
              <a:t>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505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Realizar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exame de rastreamento de cárie dentária em 100% das crianças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cadastradas;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Fornecer orientações sobre higiene bucal para 100</a:t>
            </a:r>
            <a:r>
              <a:rPr lang="pt-BR" sz="2400">
                <a:solidFill>
                  <a:schemeClr val="tx2">
                    <a:lumMod val="50000"/>
                  </a:schemeClr>
                </a:solidFill>
              </a:rPr>
              <a:t>% </a:t>
            </a:r>
            <a:r>
              <a:rPr lang="pt-BR" sz="2400" smtClean="0">
                <a:solidFill>
                  <a:schemeClr val="tx2">
                    <a:lumMod val="50000"/>
                  </a:schemeClr>
                </a:solidFill>
              </a:rPr>
              <a:t> das crianças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 seus responsáveis;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Fornecer orientações sobre cárie dentária para 100% das crianças e seus responsáveis;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Fornecer orientações sobre gengivite para 100% das crianças e seus responsáveis;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Fornecer orientações nutricionais para 100% das crianças e seus responsáveis;</a:t>
            </a:r>
          </a:p>
          <a:p>
            <a:endParaRPr lang="pt-B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tx2"/>
              </a:solidFill>
            </a:endParaRPr>
          </a:p>
          <a:p>
            <a:endParaRPr lang="pt-BR" sz="1800" dirty="0"/>
          </a:p>
          <a:p>
            <a:pPr marL="0" indent="0">
              <a:buNone/>
            </a:pPr>
            <a:endParaRPr lang="pt-BR" sz="2400" dirty="0"/>
          </a:p>
          <a:p>
            <a:pPr marL="400050" lvl="1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Promover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100% das ações educativas e preventivas em saúde bucal das crianças na unidade e na comunidade com regularidade, previstas em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cronograma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pt-B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Realizar ações de promoção à saúde e prevenção de doenças bucais para 100% das famílias das crianças que passaram por atendimentos e/ou procedimentos em saúde bucal;              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Avaliar a situação de risco e vulnerabilidade de 15% das famílias das crianças.</a:t>
            </a:r>
          </a:p>
          <a:p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pt-B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35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5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ntervenção realizada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num período de 04 meses, com início em Outubro de 2012;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úblico alvo: criança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em idade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escolar (faixa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etária entre 6 e 12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anos);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rotocolo adotado: 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Caderno de Saúde Bucal n° 17 de 2008 do Ministério da Saúde;</a:t>
            </a:r>
          </a:p>
        </p:txBody>
      </p:sp>
    </p:spTree>
    <p:extLst>
      <p:ext uri="{BB962C8B-B14F-4D97-AF65-F5344CB8AC3E}">
        <p14:creationId xmlns:p14="http://schemas.microsoft.com/office/powerpoint/2010/main" val="21295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realizadas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Acolhimento  do escolar e familiar;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Cadastramento do escolar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na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unidade;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Priorização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 atendimento de demanda espontânea de urgência ou na marcação de consulta para os escolares;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Priorização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 atendimento aos escolares com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acúmulo de fatores de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risco e vulnerabilidade para a saúde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bucal;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Organização da agenda;</a:t>
            </a: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1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realizadas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Ampliação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 número de consultas semanais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para um total de 06, mais 02 consultas para os escolares encaminhados pelo PSE;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isita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domiciliar para crianças acamadas ou com problemas de mobilidade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física;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usca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ativa aos escolares com falta de mais de 15 dias à consulta odontológica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programada;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Capacitação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dos profissionais da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UBS;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612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realizadas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Disponibilização da versão atualizada dos protocolos e cadernos do Ministério da Saúde no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serviço;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Realização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de exame bucal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adequado na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primeira consulta odontológica;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Agendamento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de nova consulta odontológica para o escolar até a conclusão do tratamento;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Monitoramento dos insumos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necessários à realização dos procedimentos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odontológicos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989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realizadas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Registro dos dados dos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escolares: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Prontuário eletrônico;</a:t>
            </a:r>
          </a:p>
          <a:p>
            <a:pPr lvl="1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Ficha espelho de saúde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bucal;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Livro dos escolares;</a:t>
            </a:r>
          </a:p>
          <a:p>
            <a:pPr lvl="1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Planilha de coleta de dados. </a:t>
            </a:r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Realização de exame para rastreamento de cárie dentária;</a:t>
            </a: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178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realizadas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Orientações sobre saúde bucal em nível individual, com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 entrega de kits odontológicos e realização de escovação supervisionada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Atividades educativas  e preventivas coletivas na unidade;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Atividades educativas e preventivas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 coletivas na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E. M.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Atenas;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Atividades educativas  de promoção à saúde bucal e preventivas para os familiares das crianças. </a:t>
            </a:r>
            <a:endParaRPr lang="pt-BR" sz="2400" dirty="0"/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539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realizadas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Identificação da situação de risco para a saúde bucal e vulnerabilidade dos familiares dos escolares;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Atendimento dos familiares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escolares pela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TSB;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 Monitoramento mensal dos dados coletados.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7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1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Ampliar a cobertura de primeira consulta odontológica para 10% das crianças de seis a doze anos.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tx2">
                    <a:lumMod val="50000"/>
                  </a:schemeClr>
                </a:solidFill>
              </a:rPr>
            </a:b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940415"/>
              </p:ext>
            </p:extLst>
          </p:nvPr>
        </p:nvGraphicFramePr>
        <p:xfrm>
          <a:off x="2361456" y="1862825"/>
          <a:ext cx="424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732240" y="3410997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Mês 1: 9,1%</a:t>
            </a: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Mês 2: 10,3%</a:t>
            </a: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Mês 3: 11,1%</a:t>
            </a:r>
          </a:p>
          <a:p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Mês 4: 11,7%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17440" y="44795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51589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72 Crianças com primeira consulta odontológica antes da intervenção;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38 Crianças com primeira consulta odontológica durante a intervenção.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196" y="701824"/>
            <a:ext cx="8229600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Realizar visita domiciliar em 100% de crianças acamadas ou com problemas de mobilidade física.</a:t>
            </a:r>
            <a:br>
              <a:rPr lang="pt-BR" sz="2700" dirty="0">
                <a:solidFill>
                  <a:schemeClr val="tx2">
                    <a:lumMod val="50000"/>
                  </a:schemeClr>
                </a:solidFill>
              </a:rPr>
            </a:br>
            <a:endParaRPr lang="pt-BR" sz="2700" dirty="0"/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246186"/>
              </p:ext>
            </p:extLst>
          </p:nvPr>
        </p:nvGraphicFramePr>
        <p:xfrm>
          <a:off x="2375756" y="1844824"/>
          <a:ext cx="43204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804248" y="3338989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-</a:t>
            </a: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7744" y="44795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52199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01 Criança com problemas de mobilidade física.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273421"/>
              </p:ext>
            </p:extLst>
          </p:nvPr>
        </p:nvGraphicFramePr>
        <p:xfrm>
          <a:off x="2267744" y="1874862"/>
          <a:ext cx="4379383" cy="246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804248" y="3410997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80%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6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55,6%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70%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7744" y="44795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em evolução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521990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20 Faltas por 16 escolares;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14 Buscas ativas</a:t>
            </a:r>
            <a:r>
              <a:rPr lang="pt-BR" dirty="0"/>
              <a:t>.</a:t>
            </a: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Fazer busca ativa de 100% das crianças entre seis e doze anos faltosas às consultas.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077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Desatualização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dos dados residenciais dos escolares cadastrados;</a:t>
            </a:r>
          </a:p>
          <a:p>
            <a:pPr marL="514350" indent="-45720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Falta de familiarização dos ACS com o novo território e os usuários residentes após redistribuição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territorial;</a:t>
            </a:r>
          </a:p>
          <a:p>
            <a:pPr marL="514350" indent="-45720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Falta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de interesse e/ou desconhecimento dos responsáveis dos escolares encaminhados pelo PSE quanto a necessidade de tratamento da criança.</a:t>
            </a:r>
          </a:p>
          <a:p>
            <a:endParaRPr lang="pt-BR" sz="2400" dirty="0" smtClean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8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</a:t>
            </a: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ação programática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Passagem da dentição decídua para dentição permanente ocorre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entre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6 e 12 anos 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idade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pt-B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População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jovem, com baixo nível de escolaridade, baixa renda financeira e com maioria sem acesso à plano de saúde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Grande demanda por atendimento odontológico, inclusive na faixa etária dos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escolares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pt-B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Capacitar </a:t>
            </a: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100% dos profissionais da equipe para o atendimento integral em saúde da criança.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171687"/>
              </p:ext>
            </p:extLst>
          </p:nvPr>
        </p:nvGraphicFramePr>
        <p:xfrm>
          <a:off x="2329044" y="1916832"/>
          <a:ext cx="4379383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339752" y="433548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76256" y="3194973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-</a:t>
            </a: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-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52199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25 Profissionais  –  Equipes Celina e Aguiar Torres;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01 Capacitação –  Problemas na UBS.</a:t>
            </a:r>
          </a:p>
        </p:txBody>
      </p:sp>
    </p:spTree>
    <p:extLst>
      <p:ext uri="{BB962C8B-B14F-4D97-AF65-F5344CB8AC3E}">
        <p14:creationId xmlns:p14="http://schemas.microsoft.com/office/powerpoint/2010/main" val="21697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Realizar exame bucal adequado em 100% das crianças entre seis e doze anos cadastradas.</a:t>
            </a: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663763"/>
              </p:ext>
            </p:extLst>
          </p:nvPr>
        </p:nvGraphicFramePr>
        <p:xfrm>
          <a:off x="2411760" y="1772816"/>
          <a:ext cx="4392487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55776" y="44795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948264" y="328498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51589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72 Crianças com exame bucal adequado antes da intervenção;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38 Crianças com exame bucal adequado durante a intervenção.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Garantir </a:t>
            </a: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tratamento concluído para 80% das crianças entre seis e doze anos de idade cadastradas no programa.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tx2">
                    <a:lumMod val="50000"/>
                  </a:schemeClr>
                </a:solidFill>
              </a:rPr>
            </a:br>
            <a:endParaRPr lang="pt-BR" sz="2400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598715"/>
              </p:ext>
            </p:extLst>
          </p:nvPr>
        </p:nvGraphicFramePr>
        <p:xfrm>
          <a:off x="2430457" y="1844824"/>
          <a:ext cx="391330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11760" y="447950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44208" y="3356992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93%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90,7%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89,4%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91,8%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51589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71 Crianças com tratamento concluído antes da intervenção;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30 Crianças com tratamento concluído durante a intervenção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9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Manter registro atualizado em planilha e/ou prontuário de 100% das crianças cadastradas.</a:t>
            </a:r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116242"/>
              </p:ext>
            </p:extLst>
          </p:nvPr>
        </p:nvGraphicFramePr>
        <p:xfrm>
          <a:off x="2506456" y="1772816"/>
          <a:ext cx="41044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06456" y="44795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32240" y="328498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51589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72 Crianças com registro atualizado antes da intervenção;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38 Crianças com registro atualizado durante a intervenção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2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Identificar </a:t>
            </a: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15% das crianças com acúmulo de fatores de risco e vulnerabilidade em saúde bucal.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tx2">
                    <a:lumMod val="50000"/>
                  </a:schemeClr>
                </a:solidFill>
              </a:rPr>
            </a:br>
            <a:endParaRPr lang="pt-BR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843870"/>
              </p:ext>
            </p:extLst>
          </p:nvPr>
        </p:nvGraphicFramePr>
        <p:xfrm>
          <a:off x="2699792" y="1844824"/>
          <a:ext cx="3773868" cy="232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55776" y="443711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60232" y="3266981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10,5%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16,5%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20,2%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20%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501317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2 Crianças  identificadas durante a intervenção;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17 - Demanda  espontânea de urgência;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02 - Visita domiciliar;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03 -  PSE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Alternativas  para identificação dessas crianças.</a:t>
            </a:r>
          </a:p>
        </p:txBody>
      </p:sp>
    </p:spTree>
    <p:extLst>
      <p:ext uri="{BB962C8B-B14F-4D97-AF65-F5344CB8AC3E}">
        <p14:creationId xmlns:p14="http://schemas.microsoft.com/office/powerpoint/2010/main" val="2996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Realizar </a:t>
            </a: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exame de rastreamento de cárie dentária em 100%  das crianças entre seis e doze anos.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tx2">
                    <a:lumMod val="50000"/>
                  </a:schemeClr>
                </a:solidFill>
              </a:rPr>
            </a:br>
            <a:endParaRPr lang="pt-BR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710595"/>
              </p:ext>
            </p:extLst>
          </p:nvPr>
        </p:nvGraphicFramePr>
        <p:xfrm>
          <a:off x="2598933" y="1844824"/>
          <a:ext cx="3883405" cy="236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339752" y="44795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alcançada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88224" y="3338989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100%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51589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72 Crianças com rastreamento de cárie antes da intervenção;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38 Crianças com rastreamento de cárie durante a intervenção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2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Fornecer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orientações sobre higiene bucal/ cárie dentária/ gengivite para 100% das crianças e seus responsáveis.</a:t>
            </a:r>
            <a:br>
              <a:rPr lang="pt-BR" sz="2400" dirty="0">
                <a:solidFill>
                  <a:schemeClr val="tx2">
                    <a:lumMod val="50000"/>
                  </a:schemeClr>
                </a:solidFill>
              </a:rPr>
            </a:br>
            <a:endParaRPr lang="pt-BR" sz="2400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173530"/>
              </p:ext>
            </p:extLst>
          </p:nvPr>
        </p:nvGraphicFramePr>
        <p:xfrm>
          <a:off x="2735796" y="1844824"/>
          <a:ext cx="3744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660232" y="3338989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65,1%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79,4%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77,9%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77,3%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55776" y="44795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em evolução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51589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33 Crianças receberam orientações antes da intervenção;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52 Crianças receberam orientações durante a intervenção.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Falta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tempo – atividades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educativas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individuais;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0005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Baixa adesão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– atividades educativas coletivas na unidade;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0005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Falta de kits odontológicos no final da intervenção;</a:t>
            </a:r>
          </a:p>
          <a:p>
            <a:pPr marL="40005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Calor excessivo e ar condicionado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com defeito, dificultando a realização dos grupos educativos;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0005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Proximidade das provas e férias escolares.</a:t>
            </a:r>
          </a:p>
        </p:txBody>
      </p:sp>
    </p:spTree>
    <p:extLst>
      <p:ext uri="{BB962C8B-B14F-4D97-AF65-F5344CB8AC3E}">
        <p14:creationId xmlns:p14="http://schemas.microsoft.com/office/powerpoint/2010/main" val="18285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533" y="476672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Fornecer orientações nutricionais para 100% das crianças e seus responsáveis.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endParaRPr lang="pt-BR" dirty="0"/>
          </a:p>
        </p:txBody>
      </p:sp>
      <p:graphicFrame>
        <p:nvGraphicFramePr>
          <p:cNvPr id="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590137"/>
              </p:ext>
            </p:extLst>
          </p:nvPr>
        </p:nvGraphicFramePr>
        <p:xfrm>
          <a:off x="2520433" y="1772816"/>
          <a:ext cx="41044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6732240" y="3194973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55,8%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58,5%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55,8%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55,4%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83768" y="455151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em evolução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51589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32 Crianças receberam orientações antes da intervenção;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28 Crianças receberam orientações durante a intervenção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58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Baixa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adesão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– Atividades educativas coletivas na unidade;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0005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Falta de kits odontológicos no final da intervenção;</a:t>
            </a:r>
          </a:p>
          <a:p>
            <a:pPr marL="40005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Calor excessivo e ar condicionado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com defeito,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dificultando a realização dos grupos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educativos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5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</a:t>
            </a: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ação programática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Planejamento de um programa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de saúde bucal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possibilita: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Qualificar e promover a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saúde;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Permitir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a continuidade da atenção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Vínculo entre indivíduo, família e profissional;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Monitorar e avaliar o impacto do programa sobre a população.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400050" lvl="1" indent="0">
              <a:buNone/>
            </a:pP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Promover </a:t>
            </a: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100% das ações educativas e preventivas em saúde bucal das crianças na unidade e na comunidade previstas em cronograma.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tx2">
                    <a:lumMod val="50000"/>
                  </a:schemeClr>
                </a:solidFill>
              </a:rPr>
            </a:br>
            <a:endParaRPr lang="pt-BR" sz="2400" dirty="0"/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310299"/>
              </p:ext>
            </p:extLst>
          </p:nvPr>
        </p:nvGraphicFramePr>
        <p:xfrm>
          <a:off x="2483768" y="1937882"/>
          <a:ext cx="4258303" cy="240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876256" y="3410997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38,5%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61,5%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69,2%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76,9%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83768" y="447950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em evolução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515893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13 Atividades previstas em cronograma;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10 Atividades realizadas.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E. M. Atenas –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PSE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+ ESB.</a:t>
            </a:r>
          </a:p>
          <a:p>
            <a:pPr marL="400050"/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Baixa adesão – Atividades educativas coletivas na unidade;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0005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Calor excessivo e ar condicionado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com defeito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dificultando a realização dos grupos educativos;</a:t>
            </a:r>
          </a:p>
          <a:p>
            <a:pPr marL="40005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Proximidade das provas e férias escolares.</a:t>
            </a:r>
          </a:p>
          <a:p>
            <a:pPr marL="457200" lvl="1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484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Realizar </a:t>
            </a: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ações de promoção à saúde e prevenção de doenças bucais para 100% das famílias das crianças que passaram por atendimentos e/ou procedimentos em saúde bucal.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tx2">
                    <a:lumMod val="50000"/>
                  </a:schemeClr>
                </a:solidFill>
              </a:rPr>
            </a:br>
            <a:endParaRPr lang="pt-BR" sz="2400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272525"/>
              </p:ext>
            </p:extLst>
          </p:nvPr>
        </p:nvGraphicFramePr>
        <p:xfrm>
          <a:off x="2613869" y="2024844"/>
          <a:ext cx="414286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804248" y="3483005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55.8%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58,5%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55,8%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55,4%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55776" y="4551511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em evolução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5158933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32 Famílias receberam orientações antes da intervenção;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28 Famílias receberam orientações durante a intervenção;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Dificuldade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na coleta 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dados;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4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700" dirty="0" smtClean="0">
                <a:solidFill>
                  <a:schemeClr val="tx2">
                    <a:lumMod val="50000"/>
                  </a:schemeClr>
                </a:solidFill>
              </a:rPr>
              <a:t>Avaliar </a:t>
            </a:r>
            <a:r>
              <a:rPr lang="pt-BR" sz="2700" dirty="0">
                <a:solidFill>
                  <a:schemeClr val="tx2">
                    <a:lumMod val="50000"/>
                  </a:schemeClr>
                </a:solidFill>
              </a:rPr>
              <a:t>a situação de risco e vulnerabilidade de 15% das famílias das crianças entre seis e doze anos.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400" dirty="0">
                <a:solidFill>
                  <a:schemeClr val="tx2">
                    <a:lumMod val="50000"/>
                  </a:schemeClr>
                </a:solidFill>
              </a:rPr>
            </a:br>
            <a:endParaRPr lang="pt-BR" sz="2400" dirty="0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984531"/>
              </p:ext>
            </p:extLst>
          </p:nvPr>
        </p:nvGraphicFramePr>
        <p:xfrm>
          <a:off x="2555776" y="1844824"/>
          <a:ext cx="4205915" cy="235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6876256" y="3266981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1: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3,5%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2: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5,2%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3: 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5,8%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</a:rPr>
              <a:t>Mês 4</a:t>
            </a:r>
            <a:r>
              <a:rPr lang="pt-BR" sz="1400" dirty="0" smtClean="0">
                <a:solidFill>
                  <a:schemeClr val="tx2">
                    <a:lumMod val="50000"/>
                  </a:schemeClr>
                </a:solidFill>
              </a:rPr>
              <a:t>: 10%</a:t>
            </a:r>
            <a:endParaRPr lang="pt-B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5776" y="4407495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em evolução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5158933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11 Famílias identificadas durante a intervenção;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Dificuldade na coleta 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dados.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5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para a Equipe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Contato com as informações contidas nos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manuais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 Ministério da Saúde sobre acolhimento aos usuários e priorização do atendimento às crianças, através da capacitação da equipe;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Profissionais  da UBS sensibilizados pelo programa.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666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para o Serviço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Melhora quantitativa e qualitativa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dos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serviços de saúde bucal oferecidos  às crianças pela UBS;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Captação dos escolares sem atenção à saúde bucal na UBS;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Adesão da outra equipe de saúde bucal ao programa;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Acolhimento com escuta qualificada;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Priorização do atendimento aos escolares;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410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para o Serviço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Classificação de risco e vulnerabilidade das crianças para a saúde bucal;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Fluxo para os serviços de saúde bucal desburocratizado;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Manutenção dos registros atualizados e com linguagem única;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Extensão dos benefícios aos familiares;</a:t>
            </a:r>
          </a:p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Confiança dos usuários no trabalho feito pela ESB.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440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para a Comunidade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 comunidade pode contar com maior quantidade de serviços em saúde bucal oferecidos às crianças e com mais qualidade.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128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Incorporação à rotina do Serviço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intervenção foi incorporada ao serviço;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Algumas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mudanças:</a:t>
            </a:r>
          </a:p>
          <a:p>
            <a:pPr lvl="1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Visita domiciliar pela ESB para identificação das crianças com acúmulo de fatores de risco e vulnerabilidade para a saúde bucal;</a:t>
            </a:r>
          </a:p>
          <a:p>
            <a:pPr lvl="1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Organização do fluxo dos escolares encaminhados pelo PSE que são cadastrados em outras unidades de saúde;</a:t>
            </a:r>
          </a:p>
          <a:p>
            <a:pPr lvl="1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Promover melhora na adesão dos escolares e familiares aos grupos educativos e preventivos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lvl="1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Promover a integração com outros profissionais da UBS no cuidado aos escolares.</a:t>
            </a:r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128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do Rio de Janeiro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opulação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de 6,4 milhões de habitantes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 cidade está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dividida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em 05 Áreas de Planejamento, 33 Regiões Administrativas e 160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Bairros.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89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</a:t>
            </a:r>
            <a:endParaRPr lang="pt-B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8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O projeto correspondeu às expectativas iniciais. Contava-se com a possibilidade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usar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alternativas para alcançe dos objetivos almejados;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Priorização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 atendimento das crianças foi muito bem aceito pela comunidade;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Percepção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de que a melhora da atenção à saúde bucal do escolar estava além do aumento quantitativo dos serviços oferecidos;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projeto se pautou no processo do acolher, do escutar, de forma a garantir alguma resposta à demanda do usuário;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Sensibilização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dos profissionais ao programa;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Melhora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da atenção à saúde bucal dos escolares e seus familiares se extendeu aos outros usuários da UBS.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1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de Saúde Bucal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1628801"/>
            <a:ext cx="6109105" cy="448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4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educativa na unidade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79793" cy="391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3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educativa na unidade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1416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educativa na unidade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8" y="1547698"/>
            <a:ext cx="3463204" cy="46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 de promoção e prevenção de Saúde Bucal </a:t>
            </a:r>
            <a:r>
              <a:rPr lang="pt-BR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Municipal Atenas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26" y="1988840"/>
            <a:ext cx="30783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Obrigada!!!!</a:t>
            </a:r>
            <a:endParaRPr lang="pt-B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8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Aguiar Torres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>
                <a:solidFill>
                  <a:schemeClr val="tx2">
                    <a:lumMod val="50000"/>
                  </a:schemeClr>
                </a:solidFill>
              </a:rPr>
              <a:t>Localizado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no Bairro de Inhoaíba, Campo Grande – Rio de Janeiro;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Área de Planejamento em Saúde – AP 5.2;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Possui 03 CAPS, 20 CMS, 09 Clínicas da Família, 09 Postos de Saúde, 01 Policlínica, 03 CEOs, 02 UPAs, e o Hospital Estadual Rocha Faria, NASF 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PSE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07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Aguiar Torres</a:t>
            </a: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Inaugurado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em Julho de 2011;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Localizada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numa área urbanizada, com recentes obras de infraestrutura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Divide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espaço com CAPS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Possui aproximadamente 13000 usuários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cadastrados;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940 escolares – Equipes Celina e Aguiar Torres;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1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Aguiar Torres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Possui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03 Equipes de Saúde da Família formadas por médicos, enfermeiros, técnicos de enfermagem e agentes comunitários de saúde;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Possui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02 Equipes de Saúde Bucal, formadas por dentistas 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ASB,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sendo uma equipe completa com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TSB;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Vínculo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com duas escolas: E. M. Atenas e E. M. Gastão Penalva, e a Creche Eugênia Maria Veloso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Marchese.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73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ção 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programática na UBS antes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Atendimento aos escolares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realizado sem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planejamento prévio, via lista 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espera;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Ausência de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programa de priorização do escolar com acúmulo de fatores de risco e vulnerabilidade para a saúde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bucal;</a:t>
            </a:r>
          </a:p>
          <a:p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tendimento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em saúde bucal à criança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por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iniciativa da própria população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Atividades educativas individuais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ou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coletivas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na UBS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</a:rPr>
              <a:t>inespecificas às crianças.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1128</TotalTime>
  <Words>2462</Words>
  <Application>Microsoft Office PowerPoint</Application>
  <PresentationFormat>Apresentação na tela (4:3)</PresentationFormat>
  <Paragraphs>305</Paragraphs>
  <Slides>57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Fluxo</vt:lpstr>
      <vt:lpstr>Apresentação do PowerPoint</vt:lpstr>
      <vt:lpstr>Introdução</vt:lpstr>
      <vt:lpstr>Importância da ação programática</vt:lpstr>
      <vt:lpstr>Importância da ação programática</vt:lpstr>
      <vt:lpstr>Município do Rio de Janeiro</vt:lpstr>
      <vt:lpstr>CMS Aguiar Torres</vt:lpstr>
      <vt:lpstr>CMS Aguiar Torres</vt:lpstr>
      <vt:lpstr>CMS Aguiar Torres</vt:lpstr>
      <vt:lpstr>Ação programática na UBS antes da intervenção</vt:lpstr>
      <vt:lpstr>Objetivos e Metas</vt:lpstr>
      <vt:lpstr>Objetivo Geral</vt:lpstr>
      <vt:lpstr>Objetivos Específicos</vt:lpstr>
      <vt:lpstr>Metas</vt:lpstr>
      <vt:lpstr>Metas</vt:lpstr>
      <vt:lpstr>Metas</vt:lpstr>
      <vt:lpstr>Metas</vt:lpstr>
      <vt:lpstr>Metodologia</vt:lpstr>
      <vt:lpstr>Metodologia</vt:lpstr>
      <vt:lpstr>Ações realizadas</vt:lpstr>
      <vt:lpstr>Ações realizadas</vt:lpstr>
      <vt:lpstr>Ações realizadas</vt:lpstr>
      <vt:lpstr>Ações realizadas</vt:lpstr>
      <vt:lpstr>Ações realizadas</vt:lpstr>
      <vt:lpstr>Ações realizadas</vt:lpstr>
      <vt:lpstr>Resultados</vt:lpstr>
      <vt:lpstr> Ampliar a cobertura de primeira consulta odontológica para 10% das crianças de seis a doze anos. </vt:lpstr>
      <vt:lpstr>     Realizar visita domiciliar em 100% de crianças acamadas ou com problemas de mobilidade física. </vt:lpstr>
      <vt:lpstr>Fazer busca ativa de 100% das crianças entre seis e doze anos faltosas às consultas.</vt:lpstr>
      <vt:lpstr>Apresentação do PowerPoint</vt:lpstr>
      <vt:lpstr> Capacitar 100% dos profissionais da equipe para o atendimento integral em saúde da criança. </vt:lpstr>
      <vt:lpstr>Realizar exame bucal adequado em 100% das crianças entre seis e doze anos cadastradas.   </vt:lpstr>
      <vt:lpstr> Garantir tratamento concluído para 80% das crianças entre seis e doze anos de idade cadastradas no programa. </vt:lpstr>
      <vt:lpstr>Manter registro atualizado em planilha e/ou prontuário de 100% das crianças cadastradas.</vt:lpstr>
      <vt:lpstr> Identificar 15% das crianças com acúmulo de fatores de risco e vulnerabilidade em saúde bucal. </vt:lpstr>
      <vt:lpstr> Realizar exame de rastreamento de cárie dentária em 100%  das crianças entre seis e doze anos. </vt:lpstr>
      <vt:lpstr> Fornecer orientações sobre higiene bucal/ cárie dentária/ gengivite para 100% das crianças e seus responsáveis. </vt:lpstr>
      <vt:lpstr>Apresentação do PowerPoint</vt:lpstr>
      <vt:lpstr>  Fornecer orientações nutricionais para 100% das crianças e seus responsáveis. </vt:lpstr>
      <vt:lpstr>Apresentação do PowerPoint</vt:lpstr>
      <vt:lpstr> Promover 100% das ações educativas e preventivas em saúde bucal das crianças na unidade e na comunidade previstas em cronograma. </vt:lpstr>
      <vt:lpstr>Apresentação do PowerPoint</vt:lpstr>
      <vt:lpstr> Realizar ações de promoção à saúde e prevenção de doenças bucais para 100% das famílias das crianças que passaram por atendimentos e/ou procedimentos em saúde bucal. </vt:lpstr>
      <vt:lpstr> Avaliar a situação de risco e vulnerabilidade de 15% das famílias das crianças entre seis e doze anos. </vt:lpstr>
      <vt:lpstr>Discussão</vt:lpstr>
      <vt:lpstr>Importância para a Equipe</vt:lpstr>
      <vt:lpstr>Importância para o Serviço</vt:lpstr>
      <vt:lpstr>Importância para o Serviço</vt:lpstr>
      <vt:lpstr>Importância para a Comunidade</vt:lpstr>
      <vt:lpstr>Incorporação à rotina do Serviço</vt:lpstr>
      <vt:lpstr>Reflexão</vt:lpstr>
      <vt:lpstr>Apresentação do PowerPoint</vt:lpstr>
      <vt:lpstr>Equipe de Saúde Bucal</vt:lpstr>
      <vt:lpstr>Atividade educativa na unidade</vt:lpstr>
      <vt:lpstr>Atividade educativa na unidade</vt:lpstr>
      <vt:lpstr>Atividade educativa na unidade</vt:lpstr>
      <vt:lpstr>Ação de promoção e prevenção de Saúde Bucal na Escola Municipal Atenas</vt:lpstr>
      <vt:lpstr>Obrigada!!!!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Katherine Barbosa</dc:creator>
  <cp:lastModifiedBy>Katherine Barbosa</cp:lastModifiedBy>
  <cp:revision>161</cp:revision>
  <dcterms:created xsi:type="dcterms:W3CDTF">2013-09-13T15:31:10Z</dcterms:created>
  <dcterms:modified xsi:type="dcterms:W3CDTF">2013-09-22T23:03:06Z</dcterms:modified>
</cp:coreProperties>
</file>