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9" r:id="rId7"/>
    <p:sldId id="260" r:id="rId8"/>
    <p:sldId id="261" r:id="rId9"/>
    <p:sldId id="262" r:id="rId10"/>
    <p:sldId id="263" r:id="rId11"/>
    <p:sldId id="271" r:id="rId12"/>
    <p:sldId id="272" r:id="rId13"/>
    <p:sldId id="273" r:id="rId14"/>
    <p:sldId id="274" r:id="rId15"/>
    <p:sldId id="275" r:id="rId16"/>
    <p:sldId id="266" r:id="rId17"/>
    <p:sldId id="264" r:id="rId18"/>
    <p:sldId id="276" r:id="rId19"/>
    <p:sldId id="277" r:id="rId20"/>
    <p:sldId id="278" r:id="rId21"/>
    <p:sldId id="265" r:id="rId22"/>
    <p:sldId id="27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mar" initials="G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27T21:35:32.534" idx="5">
    <p:pos x="5059" y="1228"/>
    <p:text>dANI, DEVO COLOCAR ALGO MAIS NO 1º SLIDE? DEVO COLOCAR O LOGO DA UFPEL? OU O LOGO DA ESPECIALIZAÇÃO EM SAÚDE DA FAMÍLIA?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27T21:26:25.543" idx="1">
    <p:pos x="5206" y="2704"/>
    <p:text>DANI, POSSO COLOCAR FOTOS NA APRESENTAÇÃO? DESCULPE APARECER O NOME DO MEU ESPOSO AÍ EM CIMA...NÃO SEI COMO FOI PARAR AÍ E TB NÃO CONSEGUI EXCLUIR..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27T21:36:37.855" idx="6">
    <p:pos x="5271" y="1358"/>
    <p:text>POSSO COLOCAR UMA FOTO DA FACHADA EXTERNA DA UNIDADE?  DEVO PÔR MAIS ALGUMA INFORMAÇÃO DA UNIDADE?
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27T21:27:11.963" idx="2">
    <p:pos x="2434" y="2934"/>
    <p:text>DANI, NÃO BOTEI A EQUIPE DE SAÚDE BUCAL PQ NA ÉPOCA DA INTERVENÇÃO ELA NÃO EXISTIA...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27T21:29:10.159" idx="3">
    <p:pos x="5472" y="1008"/>
    <p:text>DANI, NA ORIENTAÇÃO PARA ELABORAÇÃO DESSA APRESENTAÇÃO, FALAVA EM DAR PREFERÊCIA A DIAGRAMAS AO INVÉS DE TEXTO. ENTÃO, FIZ ASSIM. ENTRE PARÊNTESES COLOQUEI O Nº ABSOLUTO PARA QUE A BANCA TENHA ESSA NOÇÃO E NÃO SÓ A DA PORCETNAGEM.</p:text>
  </p:cm>
  <p:cm authorId="0" dt="2014-03-27T21:38:37.421" idx="7">
    <p:pos x="5608" y="1144"/>
    <p:text>DANI, DEPOIS DESSE DIAGRAMA DEVO TB COLOCAR O GRÁFICO QUE COLOQUEI NO TCC E QUE MOSTRAVA A EVOLUÇÃO DESSES INDICADORES AO LONGO DOS 4 MESES?
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27T21:30:33.382" idx="4">
    <p:pos x="5217" y="1038"/>
    <p:text>DANI, NO INSTRUTIVO FALA EM UTILIZAR NO MÁX 7 LINHAS POR SLIDE. UM SLIDE COO ESTE É MUITO EXTENSO?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8FF76-542E-4BDA-8BA8-135306D771A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89538D-A648-4A31-9A69-AB9E61286EC3}">
      <dgm:prSet phldrT="[Texto]"/>
      <dgm:spPr/>
      <dgm:t>
        <a:bodyPr/>
        <a:lstStyle/>
        <a:p>
          <a:r>
            <a:rPr lang="pt-BR" dirty="0" smtClean="0"/>
            <a:t>Ampliar a cobertura da atenção à saúde bucal dos escolares.</a:t>
          </a:r>
          <a:endParaRPr lang="pt-BR" dirty="0"/>
        </a:p>
      </dgm:t>
    </dgm:pt>
    <dgm:pt modelId="{7E70DF54-0D3A-4A18-AE10-E083DA673AD2}" type="parTrans" cxnId="{06444363-587D-4725-9DE4-347162B1AABF}">
      <dgm:prSet/>
      <dgm:spPr/>
      <dgm:t>
        <a:bodyPr/>
        <a:lstStyle/>
        <a:p>
          <a:endParaRPr lang="pt-BR"/>
        </a:p>
      </dgm:t>
    </dgm:pt>
    <dgm:pt modelId="{D6241503-7BC6-4DF2-B750-68AC1F394AA5}" type="sibTrans" cxnId="{06444363-587D-4725-9DE4-347162B1AABF}">
      <dgm:prSet/>
      <dgm:spPr/>
      <dgm:t>
        <a:bodyPr/>
        <a:lstStyle/>
        <a:p>
          <a:endParaRPr lang="pt-BR"/>
        </a:p>
      </dgm:t>
    </dgm:pt>
    <dgm:pt modelId="{DE7778CA-F703-419E-A7AE-A5A5156B58E0}">
      <dgm:prSet phldrT="[Texto]"/>
      <dgm:spPr/>
      <dgm:t>
        <a:bodyPr/>
        <a:lstStyle/>
        <a:p>
          <a:r>
            <a:rPr lang="pt-BR" dirty="0" smtClean="0"/>
            <a:t>Exame bucal com finalidade epidemiológica em 50 % dos escolares de 6 a 12 </a:t>
          </a:r>
          <a:r>
            <a:rPr lang="pt-BR" dirty="0" smtClean="0"/>
            <a:t>anos (119)</a:t>
          </a:r>
          <a:endParaRPr lang="pt-BR" dirty="0"/>
        </a:p>
      </dgm:t>
    </dgm:pt>
    <dgm:pt modelId="{CE076952-1138-4D5B-9A03-606154C8D028}" type="parTrans" cxnId="{89CABDA1-103F-41FF-9032-312EE37DE926}">
      <dgm:prSet/>
      <dgm:spPr/>
      <dgm:t>
        <a:bodyPr/>
        <a:lstStyle/>
        <a:p>
          <a:endParaRPr lang="pt-BR"/>
        </a:p>
      </dgm:t>
    </dgm:pt>
    <dgm:pt modelId="{98943542-97C8-4C54-9EB9-7D03C67CBCCB}" type="sibTrans" cxnId="{89CABDA1-103F-41FF-9032-312EE37DE926}">
      <dgm:prSet/>
      <dgm:spPr/>
      <dgm:t>
        <a:bodyPr/>
        <a:lstStyle/>
        <a:p>
          <a:endParaRPr lang="pt-BR"/>
        </a:p>
      </dgm:t>
    </dgm:pt>
    <dgm:pt modelId="{63EE5883-E2FD-4CAC-BBA9-374B3082022F}">
      <dgm:prSet phldrT="[Texto]"/>
      <dgm:spPr/>
      <dgm:t>
        <a:bodyPr/>
        <a:lstStyle/>
        <a:p>
          <a:r>
            <a:rPr lang="pt-BR" dirty="0" smtClean="0"/>
            <a:t>91,6% de escolares da foram </a:t>
          </a:r>
          <a:r>
            <a:rPr lang="pt-BR" dirty="0" smtClean="0"/>
            <a:t>examinados (218)</a:t>
          </a:r>
          <a:endParaRPr lang="pt-BR" dirty="0"/>
        </a:p>
      </dgm:t>
    </dgm:pt>
    <dgm:pt modelId="{08A2E55B-E061-44DA-9A0F-08AB4F8FB4B6}" type="parTrans" cxnId="{6381A4CA-58E7-49C5-B5FA-643551D1BBBA}">
      <dgm:prSet/>
      <dgm:spPr/>
      <dgm:t>
        <a:bodyPr/>
        <a:lstStyle/>
        <a:p>
          <a:endParaRPr lang="pt-BR"/>
        </a:p>
      </dgm:t>
    </dgm:pt>
    <dgm:pt modelId="{F179437E-0EC3-40C8-8440-AFE22919D5BF}" type="sibTrans" cxnId="{6381A4CA-58E7-49C5-B5FA-643551D1BBBA}">
      <dgm:prSet/>
      <dgm:spPr/>
      <dgm:t>
        <a:bodyPr/>
        <a:lstStyle/>
        <a:p>
          <a:endParaRPr lang="pt-BR"/>
        </a:p>
      </dgm:t>
    </dgm:pt>
    <dgm:pt modelId="{BA02DFD3-3E37-4A2A-95EB-CC6E1C28D931}">
      <dgm:prSet phldrT="[Texto]"/>
      <dgm:spPr/>
      <dgm:t>
        <a:bodyPr/>
        <a:lstStyle/>
        <a:p>
          <a:r>
            <a:rPr lang="pt-BR" dirty="0" smtClean="0"/>
            <a:t>33,2% dos escolares com primeira consulta </a:t>
          </a:r>
          <a:r>
            <a:rPr lang="pt-BR" dirty="0" smtClean="0"/>
            <a:t>programática  (67)</a:t>
          </a:r>
          <a:endParaRPr lang="pt-BR" dirty="0"/>
        </a:p>
      </dgm:t>
    </dgm:pt>
    <dgm:pt modelId="{E469910A-BC80-436F-8057-F3ABA3B66731}" type="sibTrans" cxnId="{5C511E31-9500-40EA-8A11-C02DCA10673F}">
      <dgm:prSet/>
      <dgm:spPr/>
      <dgm:t>
        <a:bodyPr/>
        <a:lstStyle/>
        <a:p>
          <a:endParaRPr lang="pt-BR"/>
        </a:p>
      </dgm:t>
    </dgm:pt>
    <dgm:pt modelId="{77C75D58-7A8D-46AB-81A8-563520690FEB}" type="parTrans" cxnId="{5C511E31-9500-40EA-8A11-C02DCA10673F}">
      <dgm:prSet/>
      <dgm:spPr/>
      <dgm:t>
        <a:bodyPr/>
        <a:lstStyle/>
        <a:p>
          <a:endParaRPr lang="pt-BR"/>
        </a:p>
      </dgm:t>
    </dgm:pt>
    <dgm:pt modelId="{D0669879-67B2-4F41-88EF-F431B3A0B123}">
      <dgm:prSet phldrT="[Texto]"/>
      <dgm:spPr/>
      <dgm:t>
        <a:bodyPr/>
        <a:lstStyle/>
        <a:p>
          <a:r>
            <a:rPr lang="pt-BR" dirty="0" smtClean="0"/>
            <a:t>Primeira consulta odontológica programática em 8% dos </a:t>
          </a:r>
          <a:r>
            <a:rPr lang="pt-BR" dirty="0" smtClean="0"/>
            <a:t>escolares  (19)</a:t>
          </a:r>
          <a:endParaRPr lang="pt-BR" dirty="0"/>
        </a:p>
      </dgm:t>
    </dgm:pt>
    <dgm:pt modelId="{5E1B9BF5-729C-4348-9D68-97B59DF17BA3}" type="sibTrans" cxnId="{27D429ED-D76B-4DBD-9A18-0F603AD88A1D}">
      <dgm:prSet/>
      <dgm:spPr/>
      <dgm:t>
        <a:bodyPr/>
        <a:lstStyle/>
        <a:p>
          <a:endParaRPr lang="pt-BR"/>
        </a:p>
      </dgm:t>
    </dgm:pt>
    <dgm:pt modelId="{6634C15C-5E54-4E26-ADAD-A805DB526A01}" type="parTrans" cxnId="{27D429ED-D76B-4DBD-9A18-0F603AD88A1D}">
      <dgm:prSet/>
      <dgm:spPr/>
      <dgm:t>
        <a:bodyPr/>
        <a:lstStyle/>
        <a:p>
          <a:endParaRPr lang="pt-BR"/>
        </a:p>
      </dgm:t>
    </dgm:pt>
    <dgm:pt modelId="{0CE7DBB1-A8A2-4EFA-8FC3-77C2F35C98F7}">
      <dgm:prSet/>
      <dgm:spPr/>
      <dgm:t>
        <a:bodyPr/>
        <a:lstStyle/>
        <a:p>
          <a:r>
            <a:rPr lang="pt-BR" dirty="0" smtClean="0"/>
            <a:t>Primeira consulta odontológica em 10% dos escolares de alto </a:t>
          </a:r>
          <a:r>
            <a:rPr lang="pt-BR" dirty="0" smtClean="0"/>
            <a:t>risco (23)</a:t>
          </a:r>
          <a:endParaRPr lang="pt-BR" dirty="0"/>
        </a:p>
      </dgm:t>
    </dgm:pt>
    <dgm:pt modelId="{D3280B97-B40E-4F02-ABB5-6AD24A7136BA}" type="parTrans" cxnId="{524D5743-3EAA-44E5-A438-597D5DFD7B72}">
      <dgm:prSet/>
      <dgm:spPr/>
      <dgm:t>
        <a:bodyPr/>
        <a:lstStyle/>
        <a:p>
          <a:endParaRPr lang="pt-BR"/>
        </a:p>
      </dgm:t>
    </dgm:pt>
    <dgm:pt modelId="{835FAA64-2FF3-4EA5-94C6-D5078C73C6B0}" type="sibTrans" cxnId="{524D5743-3EAA-44E5-A438-597D5DFD7B72}">
      <dgm:prSet/>
      <dgm:spPr/>
      <dgm:t>
        <a:bodyPr/>
        <a:lstStyle/>
        <a:p>
          <a:endParaRPr lang="pt-BR"/>
        </a:p>
      </dgm:t>
    </dgm:pt>
    <dgm:pt modelId="{D93E9A0A-AE0E-4FB3-B46C-A4AA1C813D19}">
      <dgm:prSet/>
      <dgm:spPr/>
      <dgm:t>
        <a:bodyPr/>
        <a:lstStyle/>
        <a:p>
          <a:r>
            <a:rPr lang="pt-BR" dirty="0" smtClean="0"/>
            <a:t>75,8% dos escolares de alto risco com 1ª consulta </a:t>
          </a:r>
          <a:r>
            <a:rPr lang="pt-BR" dirty="0" smtClean="0"/>
            <a:t>odontológica  (47)</a:t>
          </a:r>
          <a:endParaRPr lang="pt-BR" dirty="0"/>
        </a:p>
      </dgm:t>
    </dgm:pt>
    <dgm:pt modelId="{A8731FF0-9CF4-4598-ACF5-E6EF673167D7}" type="parTrans" cxnId="{46DB6352-CFA1-4A2C-BB47-89FF50791ADA}">
      <dgm:prSet/>
      <dgm:spPr/>
      <dgm:t>
        <a:bodyPr/>
        <a:lstStyle/>
        <a:p>
          <a:endParaRPr lang="pt-BR"/>
        </a:p>
      </dgm:t>
    </dgm:pt>
    <dgm:pt modelId="{32542548-AF35-45EF-9F64-714B37C3CCC1}" type="sibTrans" cxnId="{46DB6352-CFA1-4A2C-BB47-89FF50791ADA}">
      <dgm:prSet/>
      <dgm:spPr/>
      <dgm:t>
        <a:bodyPr/>
        <a:lstStyle/>
        <a:p>
          <a:endParaRPr lang="pt-BR"/>
        </a:p>
      </dgm:t>
    </dgm:pt>
    <dgm:pt modelId="{D579D1FA-148A-482E-8E65-3012BAA07CDC}" type="pres">
      <dgm:prSet presAssocID="{8228FF76-542E-4BDA-8BA8-135306D771A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EE6DEB3-DF50-425B-80CA-B7C387FFBA33}" type="pres">
      <dgm:prSet presAssocID="{9A89538D-A648-4A31-9A69-AB9E61286EC3}" presName="root1" presStyleCnt="0"/>
      <dgm:spPr/>
    </dgm:pt>
    <dgm:pt modelId="{23AC0DF6-38E8-4756-985B-CEFD958D718D}" type="pres">
      <dgm:prSet presAssocID="{9A89538D-A648-4A31-9A69-AB9E61286EC3}" presName="LevelOneTextNode" presStyleLbl="node0" presStyleIdx="0" presStyleCnt="3" custLinFactNeighborX="289" custLinFactNeighborY="5617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58205A0-A977-44C4-A641-A5A960A926C4}" type="pres">
      <dgm:prSet presAssocID="{9A89538D-A648-4A31-9A69-AB9E61286EC3}" presName="level2hierChild" presStyleCnt="0"/>
      <dgm:spPr/>
    </dgm:pt>
    <dgm:pt modelId="{CE76D4D7-A837-47C7-9A0A-9255A9F6EA2B}" type="pres">
      <dgm:prSet presAssocID="{CE076952-1138-4D5B-9A03-606154C8D028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5BD8D647-8EA9-4D7B-8D71-C1146CB2B17E}" type="pres">
      <dgm:prSet presAssocID="{CE076952-1138-4D5B-9A03-606154C8D028}" presName="connTx" presStyleLbl="parChTrans1D2" presStyleIdx="0" presStyleCnt="2"/>
      <dgm:spPr/>
      <dgm:t>
        <a:bodyPr/>
        <a:lstStyle/>
        <a:p>
          <a:endParaRPr lang="pt-BR"/>
        </a:p>
      </dgm:t>
    </dgm:pt>
    <dgm:pt modelId="{84E07DA5-5693-451B-8B1C-7950696FE7AE}" type="pres">
      <dgm:prSet presAssocID="{DE7778CA-F703-419E-A7AE-A5A5156B58E0}" presName="root2" presStyleCnt="0"/>
      <dgm:spPr/>
    </dgm:pt>
    <dgm:pt modelId="{010823FB-602F-4459-80BB-8897EB06B9F7}" type="pres">
      <dgm:prSet presAssocID="{DE7778CA-F703-419E-A7AE-A5A5156B58E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D3C96D-2910-4C57-9358-54B5A663C300}" type="pres">
      <dgm:prSet presAssocID="{DE7778CA-F703-419E-A7AE-A5A5156B58E0}" presName="level3hierChild" presStyleCnt="0"/>
      <dgm:spPr/>
    </dgm:pt>
    <dgm:pt modelId="{66FF055B-6F07-4B6D-BF8D-FBD36AAC115A}" type="pres">
      <dgm:prSet presAssocID="{08A2E55B-E061-44DA-9A0F-08AB4F8FB4B6}" presName="conn2-1" presStyleLbl="parChTrans1D3" presStyleIdx="0" presStyleCnt="2"/>
      <dgm:spPr/>
      <dgm:t>
        <a:bodyPr/>
        <a:lstStyle/>
        <a:p>
          <a:endParaRPr lang="pt-BR"/>
        </a:p>
      </dgm:t>
    </dgm:pt>
    <dgm:pt modelId="{B1002B47-4BEF-433C-A7DD-6761178EFCA4}" type="pres">
      <dgm:prSet presAssocID="{08A2E55B-E061-44DA-9A0F-08AB4F8FB4B6}" presName="connTx" presStyleLbl="parChTrans1D3" presStyleIdx="0" presStyleCnt="2"/>
      <dgm:spPr/>
      <dgm:t>
        <a:bodyPr/>
        <a:lstStyle/>
        <a:p>
          <a:endParaRPr lang="pt-BR"/>
        </a:p>
      </dgm:t>
    </dgm:pt>
    <dgm:pt modelId="{C104305B-7A89-4A33-A8F1-A15191D436A4}" type="pres">
      <dgm:prSet presAssocID="{63EE5883-E2FD-4CAC-BBA9-374B3082022F}" presName="root2" presStyleCnt="0"/>
      <dgm:spPr/>
    </dgm:pt>
    <dgm:pt modelId="{CF74706D-AD18-4FA2-AE79-DD500F6D1AFA}" type="pres">
      <dgm:prSet presAssocID="{63EE5883-E2FD-4CAC-BBA9-374B3082022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CFD5504-13E4-4D2C-B4B3-5A7875A7BB62}" type="pres">
      <dgm:prSet presAssocID="{63EE5883-E2FD-4CAC-BBA9-374B3082022F}" presName="level3hierChild" presStyleCnt="0"/>
      <dgm:spPr/>
    </dgm:pt>
    <dgm:pt modelId="{604B152A-0717-43DF-848A-8D87A4E7CA22}" type="pres">
      <dgm:prSet presAssocID="{6634C15C-5E54-4E26-ADAD-A805DB526A01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BC3AD4F0-FB71-431A-B43B-FF7BFCEAE6C4}" type="pres">
      <dgm:prSet presAssocID="{6634C15C-5E54-4E26-ADAD-A805DB526A01}" presName="connTx" presStyleLbl="parChTrans1D2" presStyleIdx="1" presStyleCnt="2"/>
      <dgm:spPr/>
      <dgm:t>
        <a:bodyPr/>
        <a:lstStyle/>
        <a:p>
          <a:endParaRPr lang="pt-BR"/>
        </a:p>
      </dgm:t>
    </dgm:pt>
    <dgm:pt modelId="{DBD8C12E-1332-4DF5-8A96-D8E1365A8018}" type="pres">
      <dgm:prSet presAssocID="{D0669879-67B2-4F41-88EF-F431B3A0B123}" presName="root2" presStyleCnt="0"/>
      <dgm:spPr/>
    </dgm:pt>
    <dgm:pt modelId="{D2BCD7FE-3776-4FFE-A9FC-B6664C0175F8}" type="pres">
      <dgm:prSet presAssocID="{D0669879-67B2-4F41-88EF-F431B3A0B12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F9F25A7-963B-458B-B0B8-E647CCC92636}" type="pres">
      <dgm:prSet presAssocID="{D0669879-67B2-4F41-88EF-F431B3A0B123}" presName="level3hierChild" presStyleCnt="0"/>
      <dgm:spPr/>
    </dgm:pt>
    <dgm:pt modelId="{E402104B-1A51-4B99-8688-C657D64FECC5}" type="pres">
      <dgm:prSet presAssocID="{77C75D58-7A8D-46AB-81A8-563520690FEB}" presName="conn2-1" presStyleLbl="parChTrans1D3" presStyleIdx="1" presStyleCnt="2"/>
      <dgm:spPr/>
      <dgm:t>
        <a:bodyPr/>
        <a:lstStyle/>
        <a:p>
          <a:endParaRPr lang="pt-BR"/>
        </a:p>
      </dgm:t>
    </dgm:pt>
    <dgm:pt modelId="{FA494EE8-985A-43B3-BE00-F283BC1A86CC}" type="pres">
      <dgm:prSet presAssocID="{77C75D58-7A8D-46AB-81A8-563520690FEB}" presName="connTx" presStyleLbl="parChTrans1D3" presStyleIdx="1" presStyleCnt="2"/>
      <dgm:spPr/>
      <dgm:t>
        <a:bodyPr/>
        <a:lstStyle/>
        <a:p>
          <a:endParaRPr lang="pt-BR"/>
        </a:p>
      </dgm:t>
    </dgm:pt>
    <dgm:pt modelId="{2B9DDEB0-01EC-4E8A-8C51-48900B9BB2DE}" type="pres">
      <dgm:prSet presAssocID="{BA02DFD3-3E37-4A2A-95EB-CC6E1C28D931}" presName="root2" presStyleCnt="0"/>
      <dgm:spPr/>
    </dgm:pt>
    <dgm:pt modelId="{00C98D56-FBB8-4839-9E1F-0F91AAF33249}" type="pres">
      <dgm:prSet presAssocID="{BA02DFD3-3E37-4A2A-95EB-CC6E1C28D93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1F28F9-2D43-4DDF-A91D-41ED3F511862}" type="pres">
      <dgm:prSet presAssocID="{BA02DFD3-3E37-4A2A-95EB-CC6E1C28D931}" presName="level3hierChild" presStyleCnt="0"/>
      <dgm:spPr/>
    </dgm:pt>
    <dgm:pt modelId="{4CBF062B-0AA2-41E9-AC79-287DB1844C39}" type="pres">
      <dgm:prSet presAssocID="{0CE7DBB1-A8A2-4EFA-8FC3-77C2F35C98F7}" presName="root1" presStyleCnt="0"/>
      <dgm:spPr/>
    </dgm:pt>
    <dgm:pt modelId="{CA672EE5-93D1-43D7-9793-DD1CD436C755}" type="pres">
      <dgm:prSet presAssocID="{0CE7DBB1-A8A2-4EFA-8FC3-77C2F35C98F7}" presName="LevelOneTextNode" presStyleLbl="node0" presStyleIdx="1" presStyleCnt="3" custScaleX="100274" custLinFactX="40076" custLinFactNeighborX="100000" custLinFactNeighborY="609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E807E2D-61C7-48F1-A61E-A34DEA637C52}" type="pres">
      <dgm:prSet presAssocID="{0CE7DBB1-A8A2-4EFA-8FC3-77C2F35C98F7}" presName="level2hierChild" presStyleCnt="0"/>
      <dgm:spPr/>
    </dgm:pt>
    <dgm:pt modelId="{1C5300AB-19A9-47A2-8DB7-1FB4F21C596D}" type="pres">
      <dgm:prSet presAssocID="{D93E9A0A-AE0E-4FB3-B46C-A4AA1C813D19}" presName="root1" presStyleCnt="0"/>
      <dgm:spPr/>
    </dgm:pt>
    <dgm:pt modelId="{D55C214B-E674-4F4C-A2F1-7A46A7D08E9E}" type="pres">
      <dgm:prSet presAssocID="{D93E9A0A-AE0E-4FB3-B46C-A4AA1C813D19}" presName="LevelOneTextNode" presStyleLbl="node0" presStyleIdx="2" presStyleCnt="3" custLinFactX="100000" custLinFactNeighborX="180189" custLinFactNeighborY="-5400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E2A26F-1892-4565-88E1-9144DF80FC02}" type="pres">
      <dgm:prSet presAssocID="{D93E9A0A-AE0E-4FB3-B46C-A4AA1C813D19}" presName="level2hierChild" presStyleCnt="0"/>
      <dgm:spPr/>
    </dgm:pt>
  </dgm:ptLst>
  <dgm:cxnLst>
    <dgm:cxn modelId="{1FFD11D5-CABC-4E17-B414-484B888C8B98}" type="presOf" srcId="{9A89538D-A648-4A31-9A69-AB9E61286EC3}" destId="{23AC0DF6-38E8-4756-985B-CEFD958D718D}" srcOrd="0" destOrd="0" presId="urn:microsoft.com/office/officeart/2005/8/layout/hierarchy2"/>
    <dgm:cxn modelId="{54DE3193-59D7-4C33-8BD8-558C76B25224}" type="presOf" srcId="{D93E9A0A-AE0E-4FB3-B46C-A4AA1C813D19}" destId="{D55C214B-E674-4F4C-A2F1-7A46A7D08E9E}" srcOrd="0" destOrd="0" presId="urn:microsoft.com/office/officeart/2005/8/layout/hierarchy2"/>
    <dgm:cxn modelId="{3E4D5254-9AAD-479B-A76C-496BD940962F}" type="presOf" srcId="{0CE7DBB1-A8A2-4EFA-8FC3-77C2F35C98F7}" destId="{CA672EE5-93D1-43D7-9793-DD1CD436C755}" srcOrd="0" destOrd="0" presId="urn:microsoft.com/office/officeart/2005/8/layout/hierarchy2"/>
    <dgm:cxn modelId="{46DB6352-CFA1-4A2C-BB47-89FF50791ADA}" srcId="{8228FF76-542E-4BDA-8BA8-135306D771AE}" destId="{D93E9A0A-AE0E-4FB3-B46C-A4AA1C813D19}" srcOrd="2" destOrd="0" parTransId="{A8731FF0-9CF4-4598-ACF5-E6EF673167D7}" sibTransId="{32542548-AF35-45EF-9F64-714B37C3CCC1}"/>
    <dgm:cxn modelId="{45C11105-6564-4826-B592-E8219BAB802E}" type="presOf" srcId="{BA02DFD3-3E37-4A2A-95EB-CC6E1C28D931}" destId="{00C98D56-FBB8-4839-9E1F-0F91AAF33249}" srcOrd="0" destOrd="0" presId="urn:microsoft.com/office/officeart/2005/8/layout/hierarchy2"/>
    <dgm:cxn modelId="{D8209E60-540B-4F78-B813-DC2B8D86B54E}" type="presOf" srcId="{6634C15C-5E54-4E26-ADAD-A805DB526A01}" destId="{BC3AD4F0-FB71-431A-B43B-FF7BFCEAE6C4}" srcOrd="1" destOrd="0" presId="urn:microsoft.com/office/officeart/2005/8/layout/hierarchy2"/>
    <dgm:cxn modelId="{524D5743-3EAA-44E5-A438-597D5DFD7B72}" srcId="{8228FF76-542E-4BDA-8BA8-135306D771AE}" destId="{0CE7DBB1-A8A2-4EFA-8FC3-77C2F35C98F7}" srcOrd="1" destOrd="0" parTransId="{D3280B97-B40E-4F02-ABB5-6AD24A7136BA}" sibTransId="{835FAA64-2FF3-4EA5-94C6-D5078C73C6B0}"/>
    <dgm:cxn modelId="{C972CFED-0EBA-4BBA-BC97-F7CD70B7C10D}" type="presOf" srcId="{77C75D58-7A8D-46AB-81A8-563520690FEB}" destId="{FA494EE8-985A-43B3-BE00-F283BC1A86CC}" srcOrd="1" destOrd="0" presId="urn:microsoft.com/office/officeart/2005/8/layout/hierarchy2"/>
    <dgm:cxn modelId="{6381A4CA-58E7-49C5-B5FA-643551D1BBBA}" srcId="{DE7778CA-F703-419E-A7AE-A5A5156B58E0}" destId="{63EE5883-E2FD-4CAC-BBA9-374B3082022F}" srcOrd="0" destOrd="0" parTransId="{08A2E55B-E061-44DA-9A0F-08AB4F8FB4B6}" sibTransId="{F179437E-0EC3-40C8-8440-AFE22919D5BF}"/>
    <dgm:cxn modelId="{27D429ED-D76B-4DBD-9A18-0F603AD88A1D}" srcId="{9A89538D-A648-4A31-9A69-AB9E61286EC3}" destId="{D0669879-67B2-4F41-88EF-F431B3A0B123}" srcOrd="1" destOrd="0" parTransId="{6634C15C-5E54-4E26-ADAD-A805DB526A01}" sibTransId="{5E1B9BF5-729C-4348-9D68-97B59DF17BA3}"/>
    <dgm:cxn modelId="{8BC04AB8-A539-45C9-8768-8F76511BB273}" type="presOf" srcId="{63EE5883-E2FD-4CAC-BBA9-374B3082022F}" destId="{CF74706D-AD18-4FA2-AE79-DD500F6D1AFA}" srcOrd="0" destOrd="0" presId="urn:microsoft.com/office/officeart/2005/8/layout/hierarchy2"/>
    <dgm:cxn modelId="{0408535F-43A8-4BB8-B7C2-3CB746E325B9}" type="presOf" srcId="{8228FF76-542E-4BDA-8BA8-135306D771AE}" destId="{D579D1FA-148A-482E-8E65-3012BAA07CDC}" srcOrd="0" destOrd="0" presId="urn:microsoft.com/office/officeart/2005/8/layout/hierarchy2"/>
    <dgm:cxn modelId="{86D8EAC1-0732-4419-B955-60F8B9CE7F2C}" type="presOf" srcId="{77C75D58-7A8D-46AB-81A8-563520690FEB}" destId="{E402104B-1A51-4B99-8688-C657D64FECC5}" srcOrd="0" destOrd="0" presId="urn:microsoft.com/office/officeart/2005/8/layout/hierarchy2"/>
    <dgm:cxn modelId="{D22C40AE-DBCD-4217-BEF0-EC42E64476AC}" type="presOf" srcId="{08A2E55B-E061-44DA-9A0F-08AB4F8FB4B6}" destId="{B1002B47-4BEF-433C-A7DD-6761178EFCA4}" srcOrd="1" destOrd="0" presId="urn:microsoft.com/office/officeart/2005/8/layout/hierarchy2"/>
    <dgm:cxn modelId="{89CABDA1-103F-41FF-9032-312EE37DE926}" srcId="{9A89538D-A648-4A31-9A69-AB9E61286EC3}" destId="{DE7778CA-F703-419E-A7AE-A5A5156B58E0}" srcOrd="0" destOrd="0" parTransId="{CE076952-1138-4D5B-9A03-606154C8D028}" sibTransId="{98943542-97C8-4C54-9EB9-7D03C67CBCCB}"/>
    <dgm:cxn modelId="{E672DA90-5029-4D22-8D81-5B488FA3CDB0}" type="presOf" srcId="{6634C15C-5E54-4E26-ADAD-A805DB526A01}" destId="{604B152A-0717-43DF-848A-8D87A4E7CA22}" srcOrd="0" destOrd="0" presId="urn:microsoft.com/office/officeart/2005/8/layout/hierarchy2"/>
    <dgm:cxn modelId="{3527CA15-635A-427E-960C-3D4DDD1B3421}" type="presOf" srcId="{D0669879-67B2-4F41-88EF-F431B3A0B123}" destId="{D2BCD7FE-3776-4FFE-A9FC-B6664C0175F8}" srcOrd="0" destOrd="0" presId="urn:microsoft.com/office/officeart/2005/8/layout/hierarchy2"/>
    <dgm:cxn modelId="{D68D56D7-496B-4990-A117-99F9B165768F}" type="presOf" srcId="{CE076952-1138-4D5B-9A03-606154C8D028}" destId="{5BD8D647-8EA9-4D7B-8D71-C1146CB2B17E}" srcOrd="1" destOrd="0" presId="urn:microsoft.com/office/officeart/2005/8/layout/hierarchy2"/>
    <dgm:cxn modelId="{5C511E31-9500-40EA-8A11-C02DCA10673F}" srcId="{D0669879-67B2-4F41-88EF-F431B3A0B123}" destId="{BA02DFD3-3E37-4A2A-95EB-CC6E1C28D931}" srcOrd="0" destOrd="0" parTransId="{77C75D58-7A8D-46AB-81A8-563520690FEB}" sibTransId="{E469910A-BC80-436F-8057-F3ABA3B66731}"/>
    <dgm:cxn modelId="{F7E3B4CB-2242-4183-A7A0-87239279E258}" type="presOf" srcId="{CE076952-1138-4D5B-9A03-606154C8D028}" destId="{CE76D4D7-A837-47C7-9A0A-9255A9F6EA2B}" srcOrd="0" destOrd="0" presId="urn:microsoft.com/office/officeart/2005/8/layout/hierarchy2"/>
    <dgm:cxn modelId="{06444363-587D-4725-9DE4-347162B1AABF}" srcId="{8228FF76-542E-4BDA-8BA8-135306D771AE}" destId="{9A89538D-A648-4A31-9A69-AB9E61286EC3}" srcOrd="0" destOrd="0" parTransId="{7E70DF54-0D3A-4A18-AE10-E083DA673AD2}" sibTransId="{D6241503-7BC6-4DF2-B750-68AC1F394AA5}"/>
    <dgm:cxn modelId="{B245BB47-A332-451A-8730-8F784A3D247F}" type="presOf" srcId="{08A2E55B-E061-44DA-9A0F-08AB4F8FB4B6}" destId="{66FF055B-6F07-4B6D-BF8D-FBD36AAC115A}" srcOrd="0" destOrd="0" presId="urn:microsoft.com/office/officeart/2005/8/layout/hierarchy2"/>
    <dgm:cxn modelId="{627FF61A-86A1-492B-9EF3-97937343A2C9}" type="presOf" srcId="{DE7778CA-F703-419E-A7AE-A5A5156B58E0}" destId="{010823FB-602F-4459-80BB-8897EB06B9F7}" srcOrd="0" destOrd="0" presId="urn:microsoft.com/office/officeart/2005/8/layout/hierarchy2"/>
    <dgm:cxn modelId="{5AE3E657-E238-403F-A522-F2B02BB2739A}" type="presParOf" srcId="{D579D1FA-148A-482E-8E65-3012BAA07CDC}" destId="{DEE6DEB3-DF50-425B-80CA-B7C387FFBA33}" srcOrd="0" destOrd="0" presId="urn:microsoft.com/office/officeart/2005/8/layout/hierarchy2"/>
    <dgm:cxn modelId="{ACDF445F-7CDB-4C28-B343-CA939E6AC560}" type="presParOf" srcId="{DEE6DEB3-DF50-425B-80CA-B7C387FFBA33}" destId="{23AC0DF6-38E8-4756-985B-CEFD958D718D}" srcOrd="0" destOrd="0" presId="urn:microsoft.com/office/officeart/2005/8/layout/hierarchy2"/>
    <dgm:cxn modelId="{93A4EB61-A109-4A1B-B5AF-3919CFFC1FC8}" type="presParOf" srcId="{DEE6DEB3-DF50-425B-80CA-B7C387FFBA33}" destId="{A58205A0-A977-44C4-A641-A5A960A926C4}" srcOrd="1" destOrd="0" presId="urn:microsoft.com/office/officeart/2005/8/layout/hierarchy2"/>
    <dgm:cxn modelId="{4E6C8526-6246-47D3-9C86-501B96808F02}" type="presParOf" srcId="{A58205A0-A977-44C4-A641-A5A960A926C4}" destId="{CE76D4D7-A837-47C7-9A0A-9255A9F6EA2B}" srcOrd="0" destOrd="0" presId="urn:microsoft.com/office/officeart/2005/8/layout/hierarchy2"/>
    <dgm:cxn modelId="{657B9616-F248-409D-9C06-405BFDE6A445}" type="presParOf" srcId="{CE76D4D7-A837-47C7-9A0A-9255A9F6EA2B}" destId="{5BD8D647-8EA9-4D7B-8D71-C1146CB2B17E}" srcOrd="0" destOrd="0" presId="urn:microsoft.com/office/officeart/2005/8/layout/hierarchy2"/>
    <dgm:cxn modelId="{5EFD1881-EE18-4988-91EB-4705E68DF2E9}" type="presParOf" srcId="{A58205A0-A977-44C4-A641-A5A960A926C4}" destId="{84E07DA5-5693-451B-8B1C-7950696FE7AE}" srcOrd="1" destOrd="0" presId="urn:microsoft.com/office/officeart/2005/8/layout/hierarchy2"/>
    <dgm:cxn modelId="{533F6B3B-1E98-40F4-BDBB-D62CC3EA26F2}" type="presParOf" srcId="{84E07DA5-5693-451B-8B1C-7950696FE7AE}" destId="{010823FB-602F-4459-80BB-8897EB06B9F7}" srcOrd="0" destOrd="0" presId="urn:microsoft.com/office/officeart/2005/8/layout/hierarchy2"/>
    <dgm:cxn modelId="{26B4AB6E-F241-4E9B-88FE-E6BDEEE1CB51}" type="presParOf" srcId="{84E07DA5-5693-451B-8B1C-7950696FE7AE}" destId="{5CD3C96D-2910-4C57-9358-54B5A663C300}" srcOrd="1" destOrd="0" presId="urn:microsoft.com/office/officeart/2005/8/layout/hierarchy2"/>
    <dgm:cxn modelId="{7F81405A-55AC-4D7E-A703-93BBFDDAD5BD}" type="presParOf" srcId="{5CD3C96D-2910-4C57-9358-54B5A663C300}" destId="{66FF055B-6F07-4B6D-BF8D-FBD36AAC115A}" srcOrd="0" destOrd="0" presId="urn:microsoft.com/office/officeart/2005/8/layout/hierarchy2"/>
    <dgm:cxn modelId="{E8B10C27-6B85-4603-B17C-EBDBE4E96F27}" type="presParOf" srcId="{66FF055B-6F07-4B6D-BF8D-FBD36AAC115A}" destId="{B1002B47-4BEF-433C-A7DD-6761178EFCA4}" srcOrd="0" destOrd="0" presId="urn:microsoft.com/office/officeart/2005/8/layout/hierarchy2"/>
    <dgm:cxn modelId="{A17BEBDD-7DBE-4DF5-AD14-EF2C619504C0}" type="presParOf" srcId="{5CD3C96D-2910-4C57-9358-54B5A663C300}" destId="{C104305B-7A89-4A33-A8F1-A15191D436A4}" srcOrd="1" destOrd="0" presId="urn:microsoft.com/office/officeart/2005/8/layout/hierarchy2"/>
    <dgm:cxn modelId="{67E0EDA8-18A6-427B-BD4A-E80952AA4752}" type="presParOf" srcId="{C104305B-7A89-4A33-A8F1-A15191D436A4}" destId="{CF74706D-AD18-4FA2-AE79-DD500F6D1AFA}" srcOrd="0" destOrd="0" presId="urn:microsoft.com/office/officeart/2005/8/layout/hierarchy2"/>
    <dgm:cxn modelId="{E9ED8CE2-E421-4263-A091-CC0046B96606}" type="presParOf" srcId="{C104305B-7A89-4A33-A8F1-A15191D436A4}" destId="{4CFD5504-13E4-4D2C-B4B3-5A7875A7BB62}" srcOrd="1" destOrd="0" presId="urn:microsoft.com/office/officeart/2005/8/layout/hierarchy2"/>
    <dgm:cxn modelId="{2027ABB2-99C3-4069-9DF2-62B72D5EAD33}" type="presParOf" srcId="{A58205A0-A977-44C4-A641-A5A960A926C4}" destId="{604B152A-0717-43DF-848A-8D87A4E7CA22}" srcOrd="2" destOrd="0" presId="urn:microsoft.com/office/officeart/2005/8/layout/hierarchy2"/>
    <dgm:cxn modelId="{B57D3C02-1CD8-4639-8239-3C85B26B037A}" type="presParOf" srcId="{604B152A-0717-43DF-848A-8D87A4E7CA22}" destId="{BC3AD4F0-FB71-431A-B43B-FF7BFCEAE6C4}" srcOrd="0" destOrd="0" presId="urn:microsoft.com/office/officeart/2005/8/layout/hierarchy2"/>
    <dgm:cxn modelId="{65D88EF5-0E7B-4C89-9B60-4FBC1064861D}" type="presParOf" srcId="{A58205A0-A977-44C4-A641-A5A960A926C4}" destId="{DBD8C12E-1332-4DF5-8A96-D8E1365A8018}" srcOrd="3" destOrd="0" presId="urn:microsoft.com/office/officeart/2005/8/layout/hierarchy2"/>
    <dgm:cxn modelId="{1BA5D50C-6EA0-457B-A140-C5EE13ABF6F0}" type="presParOf" srcId="{DBD8C12E-1332-4DF5-8A96-D8E1365A8018}" destId="{D2BCD7FE-3776-4FFE-A9FC-B6664C0175F8}" srcOrd="0" destOrd="0" presId="urn:microsoft.com/office/officeart/2005/8/layout/hierarchy2"/>
    <dgm:cxn modelId="{49F2D4F0-FB0A-47D5-A63F-65F474C89C07}" type="presParOf" srcId="{DBD8C12E-1332-4DF5-8A96-D8E1365A8018}" destId="{1F9F25A7-963B-458B-B0B8-E647CCC92636}" srcOrd="1" destOrd="0" presId="urn:microsoft.com/office/officeart/2005/8/layout/hierarchy2"/>
    <dgm:cxn modelId="{D1C7FB40-978D-4BC2-8F94-7E8A27F11C56}" type="presParOf" srcId="{1F9F25A7-963B-458B-B0B8-E647CCC92636}" destId="{E402104B-1A51-4B99-8688-C657D64FECC5}" srcOrd="0" destOrd="0" presId="urn:microsoft.com/office/officeart/2005/8/layout/hierarchy2"/>
    <dgm:cxn modelId="{CA2E3AAC-F338-4016-A3C0-28DEC1630EA3}" type="presParOf" srcId="{E402104B-1A51-4B99-8688-C657D64FECC5}" destId="{FA494EE8-985A-43B3-BE00-F283BC1A86CC}" srcOrd="0" destOrd="0" presId="urn:microsoft.com/office/officeart/2005/8/layout/hierarchy2"/>
    <dgm:cxn modelId="{78F23B62-6AF6-4D55-9044-4F387EAAB3A0}" type="presParOf" srcId="{1F9F25A7-963B-458B-B0B8-E647CCC92636}" destId="{2B9DDEB0-01EC-4E8A-8C51-48900B9BB2DE}" srcOrd="1" destOrd="0" presId="urn:microsoft.com/office/officeart/2005/8/layout/hierarchy2"/>
    <dgm:cxn modelId="{0D689EB5-F79D-45F0-B772-5BA9B4CF811A}" type="presParOf" srcId="{2B9DDEB0-01EC-4E8A-8C51-48900B9BB2DE}" destId="{00C98D56-FBB8-4839-9E1F-0F91AAF33249}" srcOrd="0" destOrd="0" presId="urn:microsoft.com/office/officeart/2005/8/layout/hierarchy2"/>
    <dgm:cxn modelId="{E836BCA9-7B52-4E7C-9620-EC7E4DFF8851}" type="presParOf" srcId="{2B9DDEB0-01EC-4E8A-8C51-48900B9BB2DE}" destId="{9F1F28F9-2D43-4DDF-A91D-41ED3F511862}" srcOrd="1" destOrd="0" presId="urn:microsoft.com/office/officeart/2005/8/layout/hierarchy2"/>
    <dgm:cxn modelId="{5911BFEC-7BFC-4657-8B67-59BD529BDA83}" type="presParOf" srcId="{D579D1FA-148A-482E-8E65-3012BAA07CDC}" destId="{4CBF062B-0AA2-41E9-AC79-287DB1844C39}" srcOrd="1" destOrd="0" presId="urn:microsoft.com/office/officeart/2005/8/layout/hierarchy2"/>
    <dgm:cxn modelId="{02F80A05-F0CE-4E7A-9E30-AA9CA035CC98}" type="presParOf" srcId="{4CBF062B-0AA2-41E9-AC79-287DB1844C39}" destId="{CA672EE5-93D1-43D7-9793-DD1CD436C755}" srcOrd="0" destOrd="0" presId="urn:microsoft.com/office/officeart/2005/8/layout/hierarchy2"/>
    <dgm:cxn modelId="{F1F49F14-3126-4B13-9521-0C0371D2CD91}" type="presParOf" srcId="{4CBF062B-0AA2-41E9-AC79-287DB1844C39}" destId="{7E807E2D-61C7-48F1-A61E-A34DEA637C52}" srcOrd="1" destOrd="0" presId="urn:microsoft.com/office/officeart/2005/8/layout/hierarchy2"/>
    <dgm:cxn modelId="{68BE79A5-195E-4070-8E80-64B20BEFC9B4}" type="presParOf" srcId="{D579D1FA-148A-482E-8E65-3012BAA07CDC}" destId="{1C5300AB-19A9-47A2-8DB7-1FB4F21C596D}" srcOrd="2" destOrd="0" presId="urn:microsoft.com/office/officeart/2005/8/layout/hierarchy2"/>
    <dgm:cxn modelId="{6835D49D-4D72-427B-9D3F-1C230DD97F81}" type="presParOf" srcId="{1C5300AB-19A9-47A2-8DB7-1FB4F21C596D}" destId="{D55C214B-E674-4F4C-A2F1-7A46A7D08E9E}" srcOrd="0" destOrd="0" presId="urn:microsoft.com/office/officeart/2005/8/layout/hierarchy2"/>
    <dgm:cxn modelId="{B06F108C-B211-42F0-B99E-D701020BA74F}" type="presParOf" srcId="{1C5300AB-19A9-47A2-8DB7-1FB4F21C596D}" destId="{7BE2A26F-1892-4565-88E1-9144DF80FC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C0DF6-38E8-4756-985B-CEFD958D718D}">
      <dsp:nvSpPr>
        <dsp:cNvPr id="0" name=""/>
        <dsp:cNvSpPr/>
      </dsp:nvSpPr>
      <dsp:spPr>
        <a:xfrm>
          <a:off x="10337" y="1396756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Ampliar a cobertura da atenção à saúde bucal dos escolares.</a:t>
          </a:r>
          <a:endParaRPr lang="pt-BR" sz="1500" kern="1200" dirty="0"/>
        </a:p>
      </dsp:txBody>
      <dsp:txXfrm>
        <a:off x="10337" y="1396756"/>
        <a:ext cx="2163534" cy="1081767"/>
      </dsp:txXfrm>
    </dsp:sp>
    <dsp:sp modelId="{CE76D4D7-A837-47C7-9A0A-9255A9F6EA2B}">
      <dsp:nvSpPr>
        <dsp:cNvPr id="0" name=""/>
        <dsp:cNvSpPr/>
      </dsp:nvSpPr>
      <dsp:spPr>
        <a:xfrm rot="18296465">
          <a:off x="1853399" y="1301279"/>
          <a:ext cx="1500105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500105" y="21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8296465">
        <a:off x="2565949" y="1285288"/>
        <a:ext cx="75005" cy="75005"/>
      </dsp:txXfrm>
    </dsp:sp>
    <dsp:sp modelId="{010823FB-602F-4459-80BB-8897EB06B9F7}">
      <dsp:nvSpPr>
        <dsp:cNvPr id="0" name=""/>
        <dsp:cNvSpPr/>
      </dsp:nvSpPr>
      <dsp:spPr>
        <a:xfrm>
          <a:off x="3033032" y="167057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Exame bucal com finalidade epidemiológica em 50 % dos escolares de 6 a 12 </a:t>
          </a:r>
          <a:r>
            <a:rPr lang="pt-BR" sz="1500" kern="1200" dirty="0" smtClean="0"/>
            <a:t>anos (119)</a:t>
          </a:r>
          <a:endParaRPr lang="pt-BR" sz="1500" kern="1200" dirty="0"/>
        </a:p>
      </dsp:txBody>
      <dsp:txXfrm>
        <a:off x="3033032" y="167057"/>
        <a:ext cx="2163534" cy="1081767"/>
      </dsp:txXfrm>
    </dsp:sp>
    <dsp:sp modelId="{66FF055B-6F07-4B6D-BF8D-FBD36AAC115A}">
      <dsp:nvSpPr>
        <dsp:cNvPr id="0" name=""/>
        <dsp:cNvSpPr/>
      </dsp:nvSpPr>
      <dsp:spPr>
        <a:xfrm>
          <a:off x="5196567" y="686430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607638" y="686306"/>
        <a:ext cx="43270" cy="43270"/>
      </dsp:txXfrm>
    </dsp:sp>
    <dsp:sp modelId="{CF74706D-AD18-4FA2-AE79-DD500F6D1AFA}">
      <dsp:nvSpPr>
        <dsp:cNvPr id="0" name=""/>
        <dsp:cNvSpPr/>
      </dsp:nvSpPr>
      <dsp:spPr>
        <a:xfrm>
          <a:off x="6061980" y="167057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91,6% de escolares da foram </a:t>
          </a:r>
          <a:r>
            <a:rPr lang="pt-BR" sz="1500" kern="1200" dirty="0" smtClean="0"/>
            <a:t>examinados (218)</a:t>
          </a:r>
          <a:endParaRPr lang="pt-BR" sz="1500" kern="1200" dirty="0"/>
        </a:p>
      </dsp:txBody>
      <dsp:txXfrm>
        <a:off x="6061980" y="167057"/>
        <a:ext cx="2163534" cy="1081767"/>
      </dsp:txXfrm>
    </dsp:sp>
    <dsp:sp modelId="{604B152A-0717-43DF-848A-8D87A4E7CA22}">
      <dsp:nvSpPr>
        <dsp:cNvPr id="0" name=""/>
        <dsp:cNvSpPr/>
      </dsp:nvSpPr>
      <dsp:spPr>
        <a:xfrm rot="57347">
          <a:off x="2173812" y="1923295"/>
          <a:ext cx="85928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59280" y="21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57347">
        <a:off x="2581970" y="1923324"/>
        <a:ext cx="42964" cy="42964"/>
      </dsp:txXfrm>
    </dsp:sp>
    <dsp:sp modelId="{D2BCD7FE-3776-4FFE-A9FC-B6664C0175F8}">
      <dsp:nvSpPr>
        <dsp:cNvPr id="0" name=""/>
        <dsp:cNvSpPr/>
      </dsp:nvSpPr>
      <dsp:spPr>
        <a:xfrm>
          <a:off x="3033032" y="1411089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Primeira consulta odontológica programática em 8% dos </a:t>
          </a:r>
          <a:r>
            <a:rPr lang="pt-BR" sz="1500" kern="1200" dirty="0" smtClean="0"/>
            <a:t>escolares  (19)</a:t>
          </a:r>
          <a:endParaRPr lang="pt-BR" sz="1500" kern="1200" dirty="0"/>
        </a:p>
      </dsp:txBody>
      <dsp:txXfrm>
        <a:off x="3033032" y="1411089"/>
        <a:ext cx="2163534" cy="1081767"/>
      </dsp:txXfrm>
    </dsp:sp>
    <dsp:sp modelId="{E402104B-1A51-4B99-8688-C657D64FECC5}">
      <dsp:nvSpPr>
        <dsp:cNvPr id="0" name=""/>
        <dsp:cNvSpPr/>
      </dsp:nvSpPr>
      <dsp:spPr>
        <a:xfrm>
          <a:off x="5196567" y="1930462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607638" y="1930338"/>
        <a:ext cx="43270" cy="43270"/>
      </dsp:txXfrm>
    </dsp:sp>
    <dsp:sp modelId="{00C98D56-FBB8-4839-9E1F-0F91AAF33249}">
      <dsp:nvSpPr>
        <dsp:cNvPr id="0" name=""/>
        <dsp:cNvSpPr/>
      </dsp:nvSpPr>
      <dsp:spPr>
        <a:xfrm>
          <a:off x="6061980" y="1411089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33,2% dos escolares com primeira consulta </a:t>
          </a:r>
          <a:r>
            <a:rPr lang="pt-BR" sz="1500" kern="1200" dirty="0" smtClean="0"/>
            <a:t>programática  (67)</a:t>
          </a:r>
          <a:endParaRPr lang="pt-BR" sz="1500" kern="1200" dirty="0"/>
        </a:p>
      </dsp:txBody>
      <dsp:txXfrm>
        <a:off x="6061980" y="1411089"/>
        <a:ext cx="2163534" cy="1081767"/>
      </dsp:txXfrm>
    </dsp:sp>
    <dsp:sp modelId="{CA672EE5-93D1-43D7-9793-DD1CD436C755}">
      <dsp:nvSpPr>
        <dsp:cNvPr id="0" name=""/>
        <dsp:cNvSpPr/>
      </dsp:nvSpPr>
      <dsp:spPr>
        <a:xfrm>
          <a:off x="3034677" y="2692897"/>
          <a:ext cx="2169462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Primeira consulta odontológica em 10% dos escolares de alto </a:t>
          </a:r>
          <a:r>
            <a:rPr lang="pt-BR" sz="1500" kern="1200" dirty="0" smtClean="0"/>
            <a:t>risco (23)</a:t>
          </a:r>
          <a:endParaRPr lang="pt-BR" sz="1500" kern="1200" dirty="0"/>
        </a:p>
      </dsp:txBody>
      <dsp:txXfrm>
        <a:off x="3034677" y="2692897"/>
        <a:ext cx="2169462" cy="1081767"/>
      </dsp:txXfrm>
    </dsp:sp>
    <dsp:sp modelId="{D55C214B-E674-4F4C-A2F1-7A46A7D08E9E}">
      <dsp:nvSpPr>
        <dsp:cNvPr id="0" name=""/>
        <dsp:cNvSpPr/>
      </dsp:nvSpPr>
      <dsp:spPr>
        <a:xfrm>
          <a:off x="6066065" y="2692897"/>
          <a:ext cx="2163534" cy="1081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75,8% dos escolares de alto risco com 1ª consulta </a:t>
          </a:r>
          <a:r>
            <a:rPr lang="pt-BR" sz="1500" kern="1200" dirty="0" smtClean="0"/>
            <a:t>odontológica  (47)</a:t>
          </a:r>
          <a:endParaRPr lang="pt-BR" sz="1500" kern="1200" dirty="0"/>
        </a:p>
      </dsp:txBody>
      <dsp:txXfrm>
        <a:off x="6066065" y="2692897"/>
        <a:ext cx="2163534" cy="1081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3FC8-AFBF-44D5-ABDC-37880B2B4D83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83857-9257-4D16-9881-9E116AEA94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Qualificação da Atenção à</a:t>
            </a:r>
            <a:r>
              <a:rPr lang="pt-BR" dirty="0" smtClean="0"/>
              <a:t> </a:t>
            </a:r>
            <a:r>
              <a:rPr lang="pt-BR" dirty="0" smtClean="0"/>
              <a:t>Saúde Bucal do Escolar numa Escola Municipal de </a:t>
            </a:r>
            <a:r>
              <a:rPr lang="pt-BR" dirty="0" smtClean="0"/>
              <a:t>Farroupilha-RS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Aluna: </a:t>
            </a:r>
            <a:r>
              <a:rPr lang="pt-BR" dirty="0" err="1" smtClean="0"/>
              <a:t>Katia</a:t>
            </a:r>
            <a:r>
              <a:rPr lang="pt-BR" dirty="0" smtClean="0"/>
              <a:t> Borges Dutra</a:t>
            </a:r>
          </a:p>
          <a:p>
            <a:r>
              <a:rPr lang="pt-BR" dirty="0" smtClean="0"/>
              <a:t>Orientadora: Daniela Alves Pereira Coutinho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Liste cada objetivo</a:t>
            </a:r>
          </a:p>
          <a:p>
            <a:r>
              <a:rPr lang="pt-BR" dirty="0" smtClean="0"/>
              <a:t>As metas relacionadas a ele</a:t>
            </a:r>
          </a:p>
          <a:p>
            <a:r>
              <a:rPr lang="pt-BR" dirty="0" smtClean="0"/>
              <a:t>O resultado alcançado referente a cada meta</a:t>
            </a:r>
          </a:p>
          <a:p>
            <a:r>
              <a:rPr lang="pt-BR" dirty="0" smtClean="0"/>
              <a:t>Expondo o gráfico </a:t>
            </a:r>
            <a:r>
              <a:rPr lang="pt-BR" dirty="0" smtClean="0"/>
              <a:t>correspondente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(</a:t>
            </a:r>
            <a:r>
              <a:rPr lang="pt-BR" dirty="0" smtClean="0">
                <a:solidFill>
                  <a:srgbClr val="FF0000"/>
                </a:solidFill>
              </a:rPr>
              <a:t>esse slide cai fora,Dani, era só para me guiar sobre o que abordar nos próximos slides)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reto 5"/>
          <p:cNvCxnSpPr/>
          <p:nvPr/>
        </p:nvCxnSpPr>
        <p:spPr>
          <a:xfrm>
            <a:off x="2627784" y="3573016"/>
            <a:ext cx="864096" cy="12241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5652120" y="4869160"/>
            <a:ext cx="9361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6296898" y="3068960"/>
            <a:ext cx="2163534" cy="1081767"/>
            <a:chOff x="4085" y="1421161"/>
            <a:chExt cx="2163534" cy="1081767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4085" y="1421161"/>
              <a:ext cx="216353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Busca ativa realizada em 83,3% dos </a:t>
              </a:r>
              <a:r>
                <a:rPr lang="pt-BR" dirty="0" smtClean="0"/>
                <a:t>faltantes (5).</a:t>
              </a:r>
              <a:endParaRPr lang="pt-BR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35769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193817" y="3068960"/>
            <a:ext cx="2458303" cy="1192452"/>
            <a:chOff x="-290684" y="1278792"/>
            <a:chExt cx="2458303" cy="1192452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4085" y="1278792"/>
              <a:ext cx="216353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Fazer busca ativa em 20% dos escolares </a:t>
              </a:r>
              <a:r>
                <a:rPr lang="pt-BR" dirty="0" smtClean="0"/>
                <a:t>faltantes. 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83568" y="3068960"/>
            <a:ext cx="2163534" cy="1174039"/>
            <a:chOff x="4085" y="1297205"/>
            <a:chExt cx="2163534" cy="1174039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4085" y="1297205"/>
              <a:ext cx="216353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Melhorar a adesão ao atendimento em saúde bucal.</a:t>
              </a:r>
              <a:endParaRPr lang="pt-BR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5769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cxnSp>
        <p:nvCxnSpPr>
          <p:cNvPr id="15" name="Conector reto 14"/>
          <p:cNvCxnSpPr>
            <a:stCxn id="11" idx="3"/>
            <a:endCxn id="8" idx="1"/>
          </p:cNvCxnSpPr>
          <p:nvPr/>
        </p:nvCxnSpPr>
        <p:spPr>
          <a:xfrm>
            <a:off x="2847102" y="3609844"/>
            <a:ext cx="6414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8" idx="3"/>
            <a:endCxn id="5" idx="1"/>
          </p:cNvCxnSpPr>
          <p:nvPr/>
        </p:nvCxnSpPr>
        <p:spPr>
          <a:xfrm>
            <a:off x="5652120" y="3609844"/>
            <a:ext cx="6447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pSp>
        <p:nvGrpSpPr>
          <p:cNvPr id="7" name="Espaço Reservado para Conteúdo 6"/>
          <p:cNvGrpSpPr>
            <a:grpSpLocks noGrp="1"/>
          </p:cNvGrpSpPr>
          <p:nvPr>
            <p:ph idx="1"/>
          </p:nvPr>
        </p:nvGrpSpPr>
        <p:grpSpPr>
          <a:xfrm>
            <a:off x="395536" y="1732763"/>
            <a:ext cx="7092338" cy="4260841"/>
            <a:chOff x="-309104" y="1452845"/>
            <a:chExt cx="2118586" cy="1018399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-309104" y="1737792"/>
              <a:ext cx="688315" cy="2649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Melhorar a qualidade da atenção e saúde bucal dos escolares.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265825" y="4435465"/>
            <a:ext cx="2386295" cy="1081767"/>
            <a:chOff x="-290684" y="1421161"/>
            <a:chExt cx="2386295" cy="1081767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-280653" y="1421161"/>
              <a:ext cx="237626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Concluir o tratamento em 20% dos escolares com 1ª consulta.</a:t>
              </a:r>
              <a:endParaRPr lang="pt-BR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275856" y="2924944"/>
            <a:ext cx="2384648" cy="1488868"/>
            <a:chOff x="-361045" y="982376"/>
            <a:chExt cx="2528664" cy="1488868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-361045" y="982376"/>
              <a:ext cx="252866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Realizar aplicação de flúor gel em 50% dos escolares alto risco.</a:t>
              </a:r>
              <a:endParaRPr lang="pt-BR" dirty="0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3203848" y="1412776"/>
            <a:ext cx="2451566" cy="3153436"/>
            <a:chOff x="-513445" y="-682192"/>
            <a:chExt cx="2451566" cy="3153436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-513445" y="-682192"/>
              <a:ext cx="2451566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Realizar escovação supervisionada em 50% dos </a:t>
              </a:r>
              <a:r>
                <a:rPr lang="pt-BR" dirty="0" smtClean="0"/>
                <a:t>escolares (119)</a:t>
              </a:r>
              <a:endParaRPr lang="pt-BR" dirty="0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3049801" y="3243013"/>
            <a:ext cx="5698663" cy="2275866"/>
            <a:chOff x="-290684" y="1452845"/>
            <a:chExt cx="5698663" cy="2275866"/>
          </a:xfrm>
        </p:grpSpPr>
        <p:sp>
          <p:nvSpPr>
            <p:cNvPr id="20" name="Retângulo de cantos arredondados 19"/>
            <p:cNvSpPr/>
            <p:nvPr/>
          </p:nvSpPr>
          <p:spPr>
            <a:xfrm>
              <a:off x="3244445" y="2646944"/>
              <a:ext cx="216353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40,3% dos escolares com tratamento </a:t>
              </a:r>
              <a:r>
                <a:rPr lang="pt-BR" dirty="0" smtClean="0"/>
                <a:t>concluído (27)</a:t>
              </a:r>
              <a:endParaRPr lang="pt-BR" dirty="0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202201" y="2924944"/>
            <a:ext cx="5618271" cy="1488868"/>
            <a:chOff x="-290684" y="982376"/>
            <a:chExt cx="5618271" cy="1488868"/>
          </a:xfrm>
        </p:grpSpPr>
        <p:sp>
          <p:nvSpPr>
            <p:cNvPr id="23" name="Retângulo de cantos arredondados 22"/>
            <p:cNvSpPr/>
            <p:nvPr/>
          </p:nvSpPr>
          <p:spPr>
            <a:xfrm>
              <a:off x="3020037" y="982376"/>
              <a:ext cx="2307550" cy="115212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Aplicação de flúor gel em 100% dos escolares alto </a:t>
              </a:r>
              <a:r>
                <a:rPr lang="pt-BR" dirty="0" smtClean="0"/>
                <a:t>risco (62)</a:t>
              </a:r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6516216" y="1412776"/>
            <a:ext cx="2304256" cy="1081767"/>
            <a:chOff x="-2652" y="1421161"/>
            <a:chExt cx="2170271" cy="1081767"/>
          </a:xfrm>
        </p:grpSpPr>
        <p:sp>
          <p:nvSpPr>
            <p:cNvPr id="26" name="Retângulo de cantos arredondados 25"/>
            <p:cNvSpPr/>
            <p:nvPr/>
          </p:nvSpPr>
          <p:spPr>
            <a:xfrm>
              <a:off x="4085" y="1421161"/>
              <a:ext cx="216353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Escovação realizada em 84,9% dos </a:t>
              </a:r>
              <a:r>
                <a:rPr lang="pt-BR" dirty="0" smtClean="0"/>
                <a:t>escolares (202)</a:t>
              </a:r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-2652" y="1421161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cxnSp>
        <p:nvCxnSpPr>
          <p:cNvPr id="29" name="Conector reto 28"/>
          <p:cNvCxnSpPr>
            <a:stCxn id="8" idx="3"/>
            <a:endCxn id="17" idx="1"/>
          </p:cNvCxnSpPr>
          <p:nvPr/>
        </p:nvCxnSpPr>
        <p:spPr>
          <a:xfrm flipV="1">
            <a:off x="2699791" y="1953660"/>
            <a:ext cx="504057" cy="15256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>
            <a:stCxn id="8" idx="3"/>
            <a:endCxn id="14" idx="1"/>
          </p:cNvCxnSpPr>
          <p:nvPr/>
        </p:nvCxnSpPr>
        <p:spPr>
          <a:xfrm flipV="1">
            <a:off x="2699792" y="3465828"/>
            <a:ext cx="576064" cy="134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8" idx="3"/>
            <a:endCxn id="12" idx="1"/>
          </p:cNvCxnSpPr>
          <p:nvPr/>
        </p:nvCxnSpPr>
        <p:spPr>
          <a:xfrm>
            <a:off x="2699792" y="3479304"/>
            <a:ext cx="566033" cy="14970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17" idx="3"/>
          </p:cNvCxnSpPr>
          <p:nvPr/>
        </p:nvCxnSpPr>
        <p:spPr>
          <a:xfrm flipV="1">
            <a:off x="5655414" y="1916832"/>
            <a:ext cx="857508" cy="368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>
            <a:stCxn id="14" idx="3"/>
            <a:endCxn id="23" idx="1"/>
          </p:cNvCxnSpPr>
          <p:nvPr/>
        </p:nvCxnSpPr>
        <p:spPr>
          <a:xfrm>
            <a:off x="5660504" y="3465828"/>
            <a:ext cx="852418" cy="351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>
            <a:stCxn id="11" idx="3"/>
            <a:endCxn id="20" idx="1"/>
          </p:cNvCxnSpPr>
          <p:nvPr/>
        </p:nvCxnSpPr>
        <p:spPr>
          <a:xfrm>
            <a:off x="5652120" y="4976349"/>
            <a:ext cx="932810" cy="1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pSp>
        <p:nvGrpSpPr>
          <p:cNvPr id="4" name="Espaço Reservado para Conteúdo 3"/>
          <p:cNvGrpSpPr>
            <a:grpSpLocks noGrp="1"/>
          </p:cNvGrpSpPr>
          <p:nvPr>
            <p:ph idx="1"/>
          </p:nvPr>
        </p:nvGrpSpPr>
        <p:grpSpPr>
          <a:xfrm>
            <a:off x="457200" y="1732763"/>
            <a:ext cx="7030674" cy="4260841"/>
            <a:chOff x="-290684" y="1452845"/>
            <a:chExt cx="2100166" cy="1018399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-287594" y="1765378"/>
              <a:ext cx="623786" cy="2649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pt-BR" dirty="0" smtClean="0"/>
                <a:t>Melhorar o registro das informações.</a:t>
              </a:r>
              <a:endParaRPr lang="pt-BR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049801" y="3068960"/>
            <a:ext cx="2530311" cy="1192452"/>
            <a:chOff x="-290684" y="1278792"/>
            <a:chExt cx="2530311" cy="1192452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76093" y="1278792"/>
              <a:ext cx="216353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pt-BR" dirty="0" smtClean="0"/>
                <a:t>Manter o registro atualizado de 100% dos escolares.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203848" y="3068960"/>
            <a:ext cx="5400600" cy="1344852"/>
            <a:chOff x="-290684" y="1126392"/>
            <a:chExt cx="5400600" cy="1344852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2948029" y="1126392"/>
              <a:ext cx="2161887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pt-BR" dirty="0" smtClean="0"/>
                <a:t>100% dos escolares com registro atualizado.</a:t>
              </a:r>
              <a:endParaRPr lang="pt-BR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cxnSp>
        <p:nvCxnSpPr>
          <p:cNvPr id="14" name="Conector reto 13"/>
          <p:cNvCxnSpPr>
            <a:stCxn id="5" idx="3"/>
            <a:endCxn id="8" idx="1"/>
          </p:cNvCxnSpPr>
          <p:nvPr/>
        </p:nvCxnSpPr>
        <p:spPr>
          <a:xfrm>
            <a:off x="2555777" y="3594720"/>
            <a:ext cx="860801" cy="151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8" idx="3"/>
            <a:endCxn id="11" idx="1"/>
          </p:cNvCxnSpPr>
          <p:nvPr/>
        </p:nvCxnSpPr>
        <p:spPr>
          <a:xfrm>
            <a:off x="5580112" y="3609844"/>
            <a:ext cx="86244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pSp>
        <p:nvGrpSpPr>
          <p:cNvPr id="4" name="Espaço Reservado para Conteúdo 3"/>
          <p:cNvGrpSpPr>
            <a:grpSpLocks noGrp="1"/>
          </p:cNvGrpSpPr>
          <p:nvPr>
            <p:ph idx="1"/>
          </p:nvPr>
        </p:nvGrpSpPr>
        <p:grpSpPr>
          <a:xfrm>
            <a:off x="435879" y="1732763"/>
            <a:ext cx="7051995" cy="4260841"/>
            <a:chOff x="-297053" y="1452845"/>
            <a:chExt cx="2106535" cy="1018399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-297053" y="1799800"/>
              <a:ext cx="633245" cy="28221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Promover a saúde bucal dos escolares.</a:t>
              </a:r>
              <a:endParaRPr lang="pt-BR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2909911" y="3212976"/>
            <a:ext cx="2382169" cy="1081767"/>
            <a:chOff x="-290684" y="1421161"/>
            <a:chExt cx="2233496" cy="1081767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-220722" y="1421161"/>
              <a:ext cx="216353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Fornecer informações sobre cárie para 50% dos </a:t>
              </a:r>
              <a:r>
                <a:rPr lang="pt-BR" dirty="0" smtClean="0"/>
                <a:t>escolares (119)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131840" y="3211329"/>
            <a:ext cx="5616624" cy="1081767"/>
            <a:chOff x="-290684" y="1412777"/>
            <a:chExt cx="5616624" cy="1081767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2802366" y="1412777"/>
              <a:ext cx="252357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79,8% dos escolares com orientações sobre cárie </a:t>
              </a:r>
              <a:r>
                <a:rPr lang="pt-BR" dirty="0" smtClean="0"/>
                <a:t>dentária (189)</a:t>
              </a:r>
              <a:endParaRPr lang="pt-BR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580112" y="5011529"/>
            <a:ext cx="3168352" cy="1081767"/>
            <a:chOff x="-290684" y="1421161"/>
            <a:chExt cx="3168352" cy="1081767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354094" y="1421161"/>
              <a:ext cx="252357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80,3% dos escolares com informações </a:t>
              </a:r>
              <a:r>
                <a:rPr lang="pt-BR" dirty="0" smtClean="0"/>
                <a:t>nutricionais  (191)</a:t>
              </a:r>
              <a:endParaRPr lang="pt-BR" dirty="0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3507001" y="1412776"/>
            <a:ext cx="5241463" cy="3305836"/>
            <a:chOff x="-290684" y="-834592"/>
            <a:chExt cx="5241463" cy="3305836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2427205" y="-834592"/>
              <a:ext cx="2523574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83,2% dos escolares com informações sobre higiene </a:t>
              </a:r>
              <a:r>
                <a:rPr lang="pt-BR" dirty="0" smtClean="0"/>
                <a:t>bucal (198)</a:t>
              </a:r>
              <a:endParaRPr lang="pt-BR" dirty="0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2984530" y="3852613"/>
            <a:ext cx="2775037" cy="2240683"/>
            <a:chOff x="-965555" y="1452845"/>
            <a:chExt cx="2775037" cy="2240683"/>
          </a:xfrm>
        </p:grpSpPr>
        <p:sp>
          <p:nvSpPr>
            <p:cNvPr id="20" name="Retângulo de cantos arredondados 19"/>
            <p:cNvSpPr/>
            <p:nvPr/>
          </p:nvSpPr>
          <p:spPr>
            <a:xfrm>
              <a:off x="-965555" y="2611761"/>
              <a:ext cx="2307550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Fornecer informações nutricionais para 50% dos escolares. </a:t>
              </a:r>
              <a:endParaRPr lang="pt-BR" dirty="0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2912522" y="1412776"/>
            <a:ext cx="2999445" cy="3610636"/>
            <a:chOff x="-1189963" y="-1139392"/>
            <a:chExt cx="2999445" cy="3610636"/>
          </a:xfrm>
        </p:grpSpPr>
        <p:sp>
          <p:nvSpPr>
            <p:cNvPr id="23" name="Retângulo de cantos arredondados 22"/>
            <p:cNvSpPr/>
            <p:nvPr/>
          </p:nvSpPr>
          <p:spPr>
            <a:xfrm>
              <a:off x="-1189963" y="-1139392"/>
              <a:ext cx="2379558" cy="10817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dirty="0" smtClean="0"/>
                <a:t>Fornecer informações higiene bucal para 50% dos </a:t>
              </a:r>
              <a:r>
                <a:rPr lang="pt-BR" dirty="0" smtClean="0"/>
                <a:t>escolares.</a:t>
              </a:r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-290684" y="1452845"/>
              <a:ext cx="2100166" cy="101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500" kern="1200" dirty="0"/>
            </a:p>
          </p:txBody>
        </p:sp>
      </p:grpSp>
      <p:cxnSp>
        <p:nvCxnSpPr>
          <p:cNvPr id="26" name="Conector reto 25"/>
          <p:cNvCxnSpPr>
            <a:stCxn id="5" idx="3"/>
            <a:endCxn id="23" idx="1"/>
          </p:cNvCxnSpPr>
          <p:nvPr/>
        </p:nvCxnSpPr>
        <p:spPr>
          <a:xfrm flipV="1">
            <a:off x="2555776" y="1953660"/>
            <a:ext cx="356746" cy="1821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5" idx="3"/>
            <a:endCxn id="8" idx="1"/>
          </p:cNvCxnSpPr>
          <p:nvPr/>
        </p:nvCxnSpPr>
        <p:spPr>
          <a:xfrm flipV="1">
            <a:off x="2555776" y="3753860"/>
            <a:ext cx="428754" cy="208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>
            <a:stCxn id="5" idx="3"/>
            <a:endCxn id="20" idx="1"/>
          </p:cNvCxnSpPr>
          <p:nvPr/>
        </p:nvCxnSpPr>
        <p:spPr>
          <a:xfrm>
            <a:off x="2555776" y="3774740"/>
            <a:ext cx="428754" cy="17776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>
            <a:stCxn id="23" idx="3"/>
            <a:endCxn id="17" idx="1"/>
          </p:cNvCxnSpPr>
          <p:nvPr/>
        </p:nvCxnSpPr>
        <p:spPr>
          <a:xfrm>
            <a:off x="5292080" y="1953660"/>
            <a:ext cx="9328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>
            <a:stCxn id="20" idx="3"/>
            <a:endCxn id="14" idx="1"/>
          </p:cNvCxnSpPr>
          <p:nvPr/>
        </p:nvCxnSpPr>
        <p:spPr>
          <a:xfrm>
            <a:off x="5292080" y="5552413"/>
            <a:ext cx="9328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8" idx="3"/>
            <a:endCxn id="11" idx="1"/>
          </p:cNvCxnSpPr>
          <p:nvPr/>
        </p:nvCxnSpPr>
        <p:spPr>
          <a:xfrm flipV="1">
            <a:off x="5292080" y="3752213"/>
            <a:ext cx="932810" cy="1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Descreva como ficaram seus indicadores em relação às metas e em relação à situação anterior à intervenção</a:t>
            </a:r>
          </a:p>
          <a:p>
            <a:r>
              <a:rPr lang="pt-BR" dirty="0" smtClean="0"/>
              <a:t>Aborde aspectos qualitativos que considere mais </a:t>
            </a:r>
            <a:r>
              <a:rPr lang="pt-BR" dirty="0" smtClean="0"/>
              <a:t>relevantes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(AINDA NÃO FIZ ESSE SLIDE, Dani)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Descreva a importância da intervenção para a equipe, para o serviço e para a comunidade.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Avalie o nível de incorporação da intervenção à rotina do serviço e aponte que mudanças pretende fazer para viabilizar sua continuidade após o término do curso</a:t>
            </a:r>
            <a:r>
              <a:rPr lang="pt-BR" dirty="0" smtClean="0">
                <a:solidFill>
                  <a:srgbClr val="FF0000"/>
                </a:solidFill>
              </a:rPr>
              <a:t>. (ainda não fiz essa parte)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Importância da intervenção para a equipe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Laços de colaboração e amizade;</a:t>
            </a:r>
          </a:p>
          <a:p>
            <a:r>
              <a:rPr lang="pt-BR" dirty="0" smtClean="0"/>
              <a:t>Profissionais capacitados;</a:t>
            </a:r>
          </a:p>
          <a:p>
            <a:r>
              <a:rPr lang="pt-BR" dirty="0" smtClean="0"/>
              <a:t>Atendimento humanizado;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Importância da intervenção para o serviço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Incorporação de instrumentos de avaliação e monitoramento;</a:t>
            </a:r>
          </a:p>
          <a:p>
            <a:r>
              <a:rPr lang="pt-BR" dirty="0" smtClean="0"/>
              <a:t>Assistência prestada aos escolares organizada e contínua;</a:t>
            </a:r>
          </a:p>
          <a:p>
            <a:r>
              <a:rPr lang="pt-BR" dirty="0" smtClean="0"/>
              <a:t>Ações em saúde bucal planejadas desde a prevenção até a “CURA”;</a:t>
            </a:r>
          </a:p>
          <a:p>
            <a:r>
              <a:rPr lang="pt-BR" dirty="0" smtClean="0"/>
              <a:t>Fortalecimento do trabalho multiprofissional;</a:t>
            </a:r>
          </a:p>
          <a:p>
            <a:r>
              <a:rPr lang="pt-BR" dirty="0" smtClean="0"/>
              <a:t>Melhoria nos registros;</a:t>
            </a:r>
          </a:p>
          <a:p>
            <a:r>
              <a:rPr lang="pt-BR" dirty="0" smtClean="0"/>
              <a:t>Ações em saúde bucal qualificadas;</a:t>
            </a:r>
          </a:p>
          <a:p>
            <a:r>
              <a:rPr lang="pt-BR" dirty="0" smtClean="0"/>
              <a:t>Relação usuário/dentista/equipe fortalecida.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Importância da intervenção para a comunidade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Promoção da autonomia dos usuários;</a:t>
            </a:r>
          </a:p>
          <a:p>
            <a:pPr algn="just"/>
            <a:r>
              <a:rPr lang="pt-BR" dirty="0" smtClean="0"/>
              <a:t>Estímulo à adoção de práticas saudáveis (alimentação, higiene bucal);</a:t>
            </a:r>
          </a:p>
          <a:p>
            <a:pPr algn="just"/>
            <a:r>
              <a:rPr lang="pt-BR" dirty="0" smtClean="0"/>
              <a:t>Promoção de ambientes saudáveis (escola, residências);</a:t>
            </a:r>
          </a:p>
          <a:p>
            <a:pPr algn="just"/>
            <a:r>
              <a:rPr lang="pt-BR" dirty="0" smtClean="0"/>
              <a:t>Comunidade esclarecida sobre as condições que levam ao adoecimento;</a:t>
            </a:r>
          </a:p>
          <a:p>
            <a:pPr algn="just"/>
            <a:r>
              <a:rPr lang="pt-BR" dirty="0" smtClean="0"/>
              <a:t>Acesso facilitado à unidade;</a:t>
            </a:r>
          </a:p>
          <a:p>
            <a:pPr algn="just"/>
            <a:r>
              <a:rPr lang="pt-BR" dirty="0" smtClean="0"/>
              <a:t>Comunidade ouvida nas suas sugestões de melhorias.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sobre seu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Aborde:</a:t>
            </a:r>
          </a:p>
          <a:p>
            <a:pPr>
              <a:buFontTx/>
              <a:buChar char="-"/>
            </a:pPr>
            <a:r>
              <a:rPr lang="pt-BR" dirty="0" smtClean="0"/>
              <a:t>O desenvolvimento do curso em relação às suas expectativas iniciais</a:t>
            </a:r>
          </a:p>
          <a:p>
            <a:pPr>
              <a:buFontTx/>
              <a:buChar char="-"/>
            </a:pPr>
            <a:r>
              <a:rPr lang="pt-BR" dirty="0" smtClean="0"/>
              <a:t>O significado do curso para a sua prática profissional</a:t>
            </a:r>
          </a:p>
          <a:p>
            <a:pPr>
              <a:buFontTx/>
              <a:buChar char="-"/>
            </a:pPr>
            <a:r>
              <a:rPr lang="pt-BR" dirty="0" smtClean="0"/>
              <a:t>Aprendizados mais </a:t>
            </a:r>
            <a:r>
              <a:rPr lang="pt-BR" dirty="0" smtClean="0"/>
              <a:t>relevantes </a:t>
            </a:r>
            <a:r>
              <a:rPr lang="pt-BR" dirty="0" smtClean="0">
                <a:solidFill>
                  <a:srgbClr val="FF0000"/>
                </a:solidFill>
              </a:rPr>
              <a:t>(ainda não fiz esse slide)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CARACTERIZAÇÃO DE FARROUPILHA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Berço </a:t>
            </a:r>
            <a:r>
              <a:rPr lang="pt-BR" dirty="0"/>
              <a:t>da Imigração italiana no Rio Grande do </a:t>
            </a:r>
            <a:r>
              <a:rPr lang="pt-BR" dirty="0" smtClean="0"/>
              <a:t>Sul, Capital </a:t>
            </a:r>
            <a:r>
              <a:rPr lang="pt-BR" dirty="0"/>
              <a:t>Nacional da Malha, </a:t>
            </a:r>
            <a:r>
              <a:rPr lang="pt-BR" dirty="0" smtClean="0"/>
              <a:t>maior </a:t>
            </a:r>
            <a:r>
              <a:rPr lang="pt-BR" dirty="0"/>
              <a:t>produtor de kiwi e uvas moscatéis do Brasil. </a:t>
            </a:r>
            <a:endParaRPr lang="pt-BR" dirty="0" smtClean="0"/>
          </a:p>
          <a:p>
            <a:pPr algn="just"/>
            <a:r>
              <a:rPr lang="pt-BR" dirty="0" smtClean="0"/>
              <a:t>POPULAÇÃO: 63.635 habitantes.</a:t>
            </a:r>
          </a:p>
          <a:p>
            <a:pPr algn="just"/>
            <a:r>
              <a:rPr lang="pt-BR" dirty="0" smtClean="0"/>
              <a:t>ÁREA: 360,390 km quadrados.</a:t>
            </a:r>
          </a:p>
        </p:txBody>
      </p:sp>
      <p:pic>
        <p:nvPicPr>
          <p:cNvPr id="11266" name="Picture 2" descr="http://www.entrairs.com.br/site/img/img_farroupil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293096"/>
            <a:ext cx="4845199" cy="2288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CARACTERIZAÇÃO DE FARROUPILHA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ECONOMIA: metalurgia, indústria calçadista, malhas e confecções, móveis e estofados, vinhos e sucos.</a:t>
            </a:r>
          </a:p>
          <a:p>
            <a:pPr algn="just"/>
            <a:r>
              <a:rPr lang="pt-BR" dirty="0" smtClean="0"/>
              <a:t>Pertence </a:t>
            </a:r>
            <a:r>
              <a:rPr lang="pt-BR" dirty="0"/>
              <a:t>à 5ª Coordenadoria Regional de Saúde. É sede da região de saúde Uva e Vale que abrange 12 </a:t>
            </a:r>
            <a:r>
              <a:rPr lang="pt-BR" dirty="0" smtClean="0"/>
              <a:t>municípios.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ESF MONTE PASQUAL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97152"/>
          </a:xfrm>
        </p:spPr>
        <p:txBody>
          <a:bodyPr>
            <a:noAutofit/>
          </a:bodyPr>
          <a:lstStyle/>
          <a:p>
            <a:r>
              <a:rPr lang="pt-BR" dirty="0" smtClean="0"/>
              <a:t>Iniciou suas atividades em 2009.</a:t>
            </a:r>
          </a:p>
          <a:p>
            <a:r>
              <a:rPr lang="pt-BR" dirty="0" smtClean="0"/>
              <a:t>Possui 963 famílias cadastradas num total de 3038 pessoas (05/13).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ESF MONTE PASQUAL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97152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Equipe: 01 médico de ESF;</a:t>
            </a:r>
          </a:p>
          <a:p>
            <a:pPr algn="just">
              <a:buNone/>
            </a:pPr>
            <a:r>
              <a:rPr lang="pt-BR" sz="2800" dirty="0" smtClean="0"/>
              <a:t>                   01 enfermeira de ESF;</a:t>
            </a:r>
          </a:p>
          <a:p>
            <a:pPr algn="just">
              <a:buNone/>
            </a:pPr>
            <a:r>
              <a:rPr lang="pt-BR" sz="2800" dirty="0" smtClean="0"/>
              <a:t>                   02 dois técnicos de enfermagem; </a:t>
            </a:r>
          </a:p>
          <a:p>
            <a:pPr algn="just">
              <a:buNone/>
            </a:pPr>
            <a:r>
              <a:rPr lang="pt-BR" sz="2800" dirty="0" smtClean="0"/>
              <a:t>                   06 agentes comunitários;</a:t>
            </a:r>
          </a:p>
          <a:p>
            <a:pPr algn="just">
              <a:buNone/>
            </a:pPr>
            <a:r>
              <a:rPr lang="pt-BR" sz="2800" dirty="0" smtClean="0"/>
              <a:t>                   01 atendente;</a:t>
            </a:r>
          </a:p>
          <a:p>
            <a:pPr algn="just">
              <a:buNone/>
            </a:pPr>
            <a:r>
              <a:rPr lang="pt-BR" sz="2800" dirty="0" smtClean="0"/>
              <a:t>                   01 higienizadora;</a:t>
            </a:r>
          </a:p>
          <a:p>
            <a:pPr algn="just">
              <a:buNone/>
            </a:pPr>
            <a:r>
              <a:rPr lang="pt-BR" sz="2800" dirty="0" smtClean="0"/>
              <a:t>                   01 dentista </a:t>
            </a: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Apoio</a:t>
            </a:r>
            <a:r>
              <a:rPr lang="pt-BR" sz="2800" dirty="0" smtClean="0"/>
              <a:t>: médico </a:t>
            </a:r>
            <a:r>
              <a:rPr lang="pt-BR" sz="2800" dirty="0" err="1" smtClean="0"/>
              <a:t>gineco-obstetra</a:t>
            </a:r>
            <a:r>
              <a:rPr lang="pt-BR" sz="2800" dirty="0" smtClean="0"/>
              <a:t>, pediatra, NASF.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ERA ANTES?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Antes da ação programática, havia somente atendimento odontológico clínico, realizado em dois turnos semanais. </a:t>
            </a:r>
          </a:p>
          <a:p>
            <a:pPr algn="just"/>
            <a:r>
              <a:rPr lang="pt-BR" dirty="0" smtClean="0"/>
              <a:t>Não havia participação do dentista em atividades educativas e preventivas coletivas ou visitas domiciliares.</a:t>
            </a:r>
          </a:p>
          <a:p>
            <a:pPr algn="just"/>
            <a:r>
              <a:rPr lang="pt-BR" dirty="0" smtClean="0"/>
              <a:t>O dentista não participava das reuniões de equipe.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    Melhorar a qualidade da atenção e a saúde bucal dos escolares da área de cobertura da ESF Monte </a:t>
            </a:r>
            <a:r>
              <a:rPr lang="pt-BR" dirty="0" err="1" smtClean="0"/>
              <a:t>Pasqual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Descreva as ações realizadas</a:t>
            </a:r>
          </a:p>
          <a:p>
            <a:r>
              <a:rPr lang="pt-BR" dirty="0" smtClean="0"/>
              <a:t>Aborde a logística </a:t>
            </a:r>
            <a:r>
              <a:rPr lang="pt-BR" dirty="0" smtClean="0"/>
              <a:t>utilizada</a:t>
            </a:r>
          </a:p>
          <a:p>
            <a:pPr>
              <a:buNone/>
            </a:pPr>
            <a:r>
              <a:rPr lang="pt-BR" dirty="0" smtClean="0"/>
              <a:t>(</a:t>
            </a:r>
            <a:r>
              <a:rPr lang="pt-BR" dirty="0" smtClean="0">
                <a:solidFill>
                  <a:srgbClr val="FF0000"/>
                </a:solidFill>
              </a:rPr>
              <a:t>ainda não elaborei esse slide)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886</Words>
  <Application>Microsoft Office PowerPoint</Application>
  <PresentationFormat>Apresentação na tela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Qualificação da Atenção à Saúde Bucal do Escolar numa Escola Municipal de Farroupilha-RS</vt:lpstr>
      <vt:lpstr>Introdução</vt:lpstr>
      <vt:lpstr>CARACTERIZAÇÃO DE FARROUPILHA </vt:lpstr>
      <vt:lpstr>CARACTERIZAÇÃO DE FARROUPILHA </vt:lpstr>
      <vt:lpstr>ESF MONTE PASQUAL</vt:lpstr>
      <vt:lpstr>ESF MONTE PASQUAL</vt:lpstr>
      <vt:lpstr>COMO ERA ANTES?</vt:lpstr>
      <vt:lpstr>OBJETIVO GERAL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Slide 16</vt:lpstr>
      <vt:lpstr>DISCUSSÃO</vt:lpstr>
      <vt:lpstr>Importância da intervenção para a equipe</vt:lpstr>
      <vt:lpstr>Importância da intervenção para o serviço</vt:lpstr>
      <vt:lpstr>Importância da intervenção para a comunidade</vt:lpstr>
      <vt:lpstr>Reflexão crítica sobre seu processo pessoal de aprendizagem</vt:lpstr>
      <vt:lpstr>Reflexão crítica sobre o processo pessoal de aprendizagem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Gilmar</dc:creator>
  <cp:lastModifiedBy>Gilmar</cp:lastModifiedBy>
  <cp:revision>54</cp:revision>
  <dcterms:created xsi:type="dcterms:W3CDTF">2014-03-25T22:00:53Z</dcterms:created>
  <dcterms:modified xsi:type="dcterms:W3CDTF">2014-03-28T00:44:43Z</dcterms:modified>
</cp:coreProperties>
</file>