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0" r:id="rId7"/>
    <p:sldId id="262" r:id="rId8"/>
    <p:sldId id="263" r:id="rId9"/>
    <p:sldId id="274" r:id="rId10"/>
    <p:sldId id="275" r:id="rId11"/>
    <p:sldId id="276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94" r:id="rId30"/>
    <p:sldId id="290" r:id="rId31"/>
    <p:sldId id="291" r:id="rId32"/>
    <p:sldId id="292" r:id="rId33"/>
    <p:sldId id="293" r:id="rId34"/>
    <p:sldId id="295" r:id="rId35"/>
    <p:sldId id="299" r:id="rId36"/>
    <p:sldId id="296" r:id="rId37"/>
    <p:sldId id="297" r:id="rId38"/>
    <p:sldId id="298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quivos\Desktop\ESP%20SA&#218;DE%20DA%20FAM&#205;LIA\TURMA%204\K&#225;tia\Planilha%20Final%20K&#225;tia%20ok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quivos\Downloads\Planilha%20Final%20K&#225;tia%20ok%2010.07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quivos\Desktop\ESP%20SA&#218;DE%20DA%20FAM&#205;LIA\TURMA%204\K&#225;tia\Planilha%20Final%20K&#225;tia%20ok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quivos\Desktop\ESP%20SA&#218;DE%20DA%20FAM&#205;LIA\TURMA%204\K&#225;tia\Planilha%20Final%20K&#225;tia%20ok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quivos\Desktop\ESP%20SA&#218;DE%20DA%20FAM&#205;LIA\TURMA%204\K&#225;tia\Planilha%20Final%20K&#225;tia%20ok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quivos\Desktop\ESP%20SA&#218;DE%20DA%20FAM&#205;LIA\TURMA%204\K&#225;tia\Planilha%20Final%20K&#225;tia%20ok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quivos\Desktop\ESP%20SA&#218;DE%20DA%20FAM&#205;LIA\TURMA%204\K&#225;tia\Planilha%20Final%20K&#225;tia%20ok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quivos\Desktop\ESP%20SA&#218;DE%20DA%20FAM&#205;LIA\TURMA%204\K&#225;tia\Planilha%20Final%20K&#225;tia%20ok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quivos\Desktop\ESP%20SA&#218;DE%20DA%20FAM&#205;LIA\TURMA%204\K&#225;tia\Planilha%20Final%20K&#225;tia%20ok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quivos\Desktop\ESP%20SA&#218;DE%20DA%20FAM&#205;LIA\TURMA%204\K&#225;tia\Planilha%20Final%20K&#225;tia%20o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quivos\Desktop\ESP%20SA&#218;DE%20DA%20FAM&#205;LIA\TURMA%204\K&#225;tia\Planilha%20Final%20K&#225;tia%20ok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quivos\Desktop\ESP%20SA&#218;DE%20DA%20FAM&#205;LIA\TURMA%204\K&#225;tia\Planilha%20Final%20K&#225;tia%20ok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quivos\Desktop\ESP%20SA&#218;DE%20DA%20FAM&#205;LIA\TURMA%204\K&#225;tia\Planilha%20Final%20K&#225;tia%20ok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quivos\Desktop\ESP%20SA&#218;DE%20DA%20FAM&#205;LIA\TURMA%204\K&#225;tia\Planilha%20Final%20K&#225;tia%20ok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quivos\Desktop\ESP%20SA&#218;DE%20DA%20FAM&#205;LIA\TURMA%204\K&#225;tia\Planilha%20Final%20K&#225;tia%20o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6649285264773"/>
          <c:y val="0.1092464897229173"/>
          <c:w val="0.83558159827807788"/>
          <c:h val="0.70431137455847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E46C0A"/>
            </a:solidFill>
            <a:ln w="25400">
              <a:solidFill>
                <a:schemeClr val="accent1"/>
              </a:solidFill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0.82307692307692282</c:v>
                </c:pt>
                <c:pt idx="1">
                  <c:v>0.82307692307692282</c:v>
                </c:pt>
                <c:pt idx="2">
                  <c:v>0.84615384615384648</c:v>
                </c:pt>
                <c:pt idx="3">
                  <c:v>0.84615384615384648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106240"/>
        <c:axId val="111180544"/>
      </c:barChart>
      <c:catAx>
        <c:axId val="4410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180544"/>
        <c:crosses val="autoZero"/>
        <c:auto val="1"/>
        <c:lblAlgn val="ctr"/>
        <c:lblOffset val="100"/>
        <c:noMultiLvlLbl val="0"/>
      </c:catAx>
      <c:valAx>
        <c:axId val="1111805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1062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20055088729978"/>
          <c:y val="9.4666333370366257E-2"/>
          <c:w val="0.87804522397240414"/>
          <c:h val="0.78745046846646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crianças com suplementação de ferro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Indicadores!$D$66:$G$66</c:f>
              <c:numCache>
                <c:formatCode>0.0%</c:formatCode>
                <c:ptCount val="4"/>
                <c:pt idx="0">
                  <c:v>0.77272727272727293</c:v>
                </c:pt>
                <c:pt idx="1">
                  <c:v>0.85714285714285732</c:v>
                </c:pt>
                <c:pt idx="2">
                  <c:v>0.80952380952380965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118400"/>
        <c:axId val="109726528"/>
      </c:barChart>
      <c:catAx>
        <c:axId val="11011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9726528"/>
        <c:crosses val="autoZero"/>
        <c:auto val="1"/>
        <c:lblAlgn val="ctr"/>
        <c:lblOffset val="100"/>
        <c:noMultiLvlLbl val="0"/>
      </c:catAx>
      <c:valAx>
        <c:axId val="1097265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01184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/>
            </a:pPr>
            <a:endParaRPr lang="pt-BR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'[Planilha Final Kátia ok 10.07.xls]Indicadores'!$C$71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'[Planilha Final Kátia ok 10.07.xls]Indicadores'!$D$70:$G$70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Final Kátia ok 10.07.xls]Indicadores'!$D$71:$G$71</c:f>
              <c:numCache>
                <c:formatCode>0.0%</c:formatCode>
                <c:ptCount val="4"/>
                <c:pt idx="0">
                  <c:v>0.44859813084112149</c:v>
                </c:pt>
                <c:pt idx="1">
                  <c:v>0.45794392523364486</c:v>
                </c:pt>
                <c:pt idx="2">
                  <c:v>0.48181818181818181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15168"/>
        <c:axId val="109729408"/>
      </c:barChart>
      <c:catAx>
        <c:axId val="11021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9729408"/>
        <c:crosses val="autoZero"/>
        <c:auto val="1"/>
        <c:lblAlgn val="ctr"/>
        <c:lblOffset val="100"/>
        <c:noMultiLvlLbl val="0"/>
      </c:catAx>
      <c:valAx>
        <c:axId val="1097294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02151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Indicadores!$C$77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Indicadores!$D$76:$G$76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Indicadores!$D$77:$G$77</c:f>
              <c:numCache>
                <c:formatCode>0.0%</c:formatCode>
                <c:ptCount val="4"/>
                <c:pt idx="0">
                  <c:v>0.98130841121495327</c:v>
                </c:pt>
                <c:pt idx="1">
                  <c:v>0.98130841121495327</c:v>
                </c:pt>
                <c:pt idx="2">
                  <c:v>0.98181818181818159</c:v>
                </c:pt>
                <c:pt idx="3">
                  <c:v>0.98181818181818159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27328"/>
        <c:axId val="109731136"/>
      </c:barChart>
      <c:catAx>
        <c:axId val="10902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731136"/>
        <c:crosses val="autoZero"/>
        <c:auto val="1"/>
        <c:lblAlgn val="ctr"/>
        <c:lblOffset val="100"/>
        <c:noMultiLvlLbl val="0"/>
      </c:catAx>
      <c:valAx>
        <c:axId val="1097311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0273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de 36 a 72 meses frequentadoras de creches com escovação supervisionada com creme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Indicadores!$D$82:$G$82</c:f>
              <c:numCache>
                <c:formatCode>0.0%</c:formatCode>
                <c:ptCount val="4"/>
                <c:pt idx="0">
                  <c:v>0.85714285714285732</c:v>
                </c:pt>
                <c:pt idx="1">
                  <c:v>0.95454545454545492</c:v>
                </c:pt>
                <c:pt idx="2">
                  <c:v>0.96153846153846168</c:v>
                </c:pt>
                <c:pt idx="3">
                  <c:v>0.96551724137931039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30912"/>
        <c:axId val="109766336"/>
      </c:barChart>
      <c:catAx>
        <c:axId val="10903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9766336"/>
        <c:crosses val="autoZero"/>
        <c:auto val="1"/>
        <c:lblAlgn val="ctr"/>
        <c:lblOffset val="100"/>
        <c:noMultiLvlLbl val="0"/>
      </c:catAx>
      <c:valAx>
        <c:axId val="1097663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9030912"/>
        <c:crosses val="autoZero"/>
        <c:crossBetween val="between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Indicadores!$C$88</c:f>
              <c:strCache>
                <c:ptCount val="1"/>
                <c:pt idx="0">
                  <c:v>Proporção de crianças de 6 a 72 meses  que tiveram tratamento odontológico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Indicadores!$D$87:$G$87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Indicadores!$D$88:$G$88</c:f>
              <c:numCache>
                <c:formatCode>0.0%</c:formatCode>
                <c:ptCount val="4"/>
                <c:pt idx="0">
                  <c:v>0.64516129032258085</c:v>
                </c:pt>
                <c:pt idx="1">
                  <c:v>0.73809523809523836</c:v>
                </c:pt>
                <c:pt idx="2">
                  <c:v>0.7333333333333335</c:v>
                </c:pt>
                <c:pt idx="3">
                  <c:v>0.94871794871794835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30400"/>
        <c:axId val="109768640"/>
      </c:barChart>
      <c:catAx>
        <c:axId val="10903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9768640"/>
        <c:crosses val="autoZero"/>
        <c:auto val="1"/>
        <c:lblAlgn val="ctr"/>
        <c:lblOffset val="100"/>
        <c:noMultiLvlLbl val="0"/>
      </c:catAx>
      <c:valAx>
        <c:axId val="10976864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90304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Proporção de crianças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Indicadores!$D$94:$G$94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Indicadores!$D$95:$G$95</c:f>
              <c:numCache>
                <c:formatCode>0.0%</c:formatCode>
                <c:ptCount val="4"/>
                <c:pt idx="0">
                  <c:v>0.86915887850467333</c:v>
                </c:pt>
                <c:pt idx="1">
                  <c:v>0.90654205607476634</c:v>
                </c:pt>
                <c:pt idx="2">
                  <c:v>0.91818181818181843</c:v>
                </c:pt>
                <c:pt idx="3">
                  <c:v>0.92727272727272703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143552"/>
        <c:axId val="109770944"/>
      </c:barChart>
      <c:catAx>
        <c:axId val="10914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9770944"/>
        <c:crosses val="autoZero"/>
        <c:auto val="1"/>
        <c:lblAlgn val="ctr"/>
        <c:lblOffset val="100"/>
        <c:noMultiLvlLbl val="0"/>
      </c:catAx>
      <c:valAx>
        <c:axId val="1097709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91435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Indicadores!$D$101:$G$101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Indicadores!$D$102:$G$102</c:f>
              <c:numCache>
                <c:formatCode>0.0%</c:formatCode>
                <c:ptCount val="4"/>
                <c:pt idx="0">
                  <c:v>0.57943925233644877</c:v>
                </c:pt>
                <c:pt idx="1">
                  <c:v>0.58878504672897192</c:v>
                </c:pt>
                <c:pt idx="2">
                  <c:v>0.57272727272727275</c:v>
                </c:pt>
                <c:pt idx="3">
                  <c:v>0.59090909090909094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145600"/>
        <c:axId val="110772800"/>
      </c:barChart>
      <c:catAx>
        <c:axId val="10914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0772800"/>
        <c:crosses val="autoZero"/>
        <c:auto val="1"/>
        <c:lblAlgn val="ctr"/>
        <c:lblOffset val="100"/>
        <c:noMultiLvlLbl val="0"/>
      </c:catAx>
      <c:valAx>
        <c:axId val="1107728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91456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Indicadores!$C$109</c:f>
              <c:strCache>
                <c:ptCount val="1"/>
                <c:pt idx="0">
                  <c:v>Proporção de crianças cujas mães receberam orientações sobre prevenção de acidentes na infância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Indicadores!$D$108:$G$108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Indicadores!$D$109:$G$109</c:f>
              <c:numCache>
                <c:formatCode>0.0%</c:formatCode>
                <c:ptCount val="4"/>
                <c:pt idx="0">
                  <c:v>0.88785046728971961</c:v>
                </c:pt>
                <c:pt idx="1">
                  <c:v>0.88785046728971961</c:v>
                </c:pt>
                <c:pt idx="2">
                  <c:v>0.89090909090909109</c:v>
                </c:pt>
                <c:pt idx="3">
                  <c:v>0.89090909090909109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97632"/>
        <c:axId val="110775104"/>
      </c:barChart>
      <c:catAx>
        <c:axId val="11059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0775104"/>
        <c:crosses val="autoZero"/>
        <c:auto val="1"/>
        <c:lblAlgn val="ctr"/>
        <c:lblOffset val="100"/>
        <c:noMultiLvlLbl val="0"/>
      </c:catAx>
      <c:valAx>
        <c:axId val="1107751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05976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Indicadores!$D$114:$G$114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Indicadores!$D$115:$G$115</c:f>
              <c:numCache>
                <c:formatCode>0.0%</c:formatCode>
                <c:ptCount val="4"/>
                <c:pt idx="0">
                  <c:v>0.89719626168224276</c:v>
                </c:pt>
                <c:pt idx="1">
                  <c:v>0.89719626168224276</c:v>
                </c:pt>
                <c:pt idx="2">
                  <c:v>0.9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99680"/>
        <c:axId val="110776832"/>
      </c:barChart>
      <c:catAx>
        <c:axId val="11059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0776832"/>
        <c:crosses val="autoZero"/>
        <c:auto val="1"/>
        <c:lblAlgn val="ctr"/>
        <c:lblOffset val="100"/>
        <c:noMultiLvlLbl val="0"/>
      </c:catAx>
      <c:valAx>
        <c:axId val="1107768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059968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Indicadores!$C$121</c:f>
              <c:strCache>
                <c:ptCount val="1"/>
                <c:pt idx="0">
                  <c:v>Proporção de crianças cujas mães receberam orientações nutricionais de acordo com a faixa etária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Indicadores!$D$120:$G$120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Indicadores!$D$121:$G$121</c:f>
              <c:numCache>
                <c:formatCode>0.0%</c:formatCode>
                <c:ptCount val="4"/>
                <c:pt idx="0">
                  <c:v>0.85981308411214952</c:v>
                </c:pt>
                <c:pt idx="1">
                  <c:v>0.87850467289719658</c:v>
                </c:pt>
                <c:pt idx="2">
                  <c:v>0.89090909090909109</c:v>
                </c:pt>
                <c:pt idx="3">
                  <c:v>0.89090909090909109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704128"/>
        <c:axId val="110779712"/>
      </c:barChart>
      <c:catAx>
        <c:axId val="11070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0779712"/>
        <c:crosses val="autoZero"/>
        <c:auto val="1"/>
        <c:lblAlgn val="ctr"/>
        <c:lblOffset val="100"/>
        <c:noMultiLvlLbl val="0"/>
      </c:catAx>
      <c:valAx>
        <c:axId val="1107797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07041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41255578648447E-2"/>
          <c:y val="6.8414011453965834E-2"/>
          <c:w val="0.87804522397240414"/>
          <c:h val="0.8463934794223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0.96261682242990665</c:v>
                </c:pt>
                <c:pt idx="1">
                  <c:v>0.9719626168224299</c:v>
                </c:pt>
                <c:pt idx="2">
                  <c:v>0.972727272727273</c:v>
                </c:pt>
                <c:pt idx="3">
                  <c:v>0.972727272727273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813312"/>
        <c:axId val="46027264"/>
      </c:barChart>
      <c:catAx>
        <c:axId val="10881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46027264"/>
        <c:crosses val="autoZero"/>
        <c:auto val="1"/>
        <c:lblAlgn val="ctr"/>
        <c:lblOffset val="100"/>
        <c:noMultiLvlLbl val="0"/>
      </c:catAx>
      <c:valAx>
        <c:axId val="460272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88133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chemeClr val="tx1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Indicadores!$C$127</c:f>
              <c:strCache>
                <c:ptCount val="1"/>
                <c:pt idx="0">
                  <c:v>Proporção de crianças cujas mães receberam orientação coletiva sobre higiene bucal, etiologia e prevenção da cárie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Indicadores!$D$126:$G$126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Indicadores!$D$127:$G$127</c:f>
              <c:numCache>
                <c:formatCode>0.0%</c:formatCode>
                <c:ptCount val="4"/>
                <c:pt idx="0">
                  <c:v>0.69230769230769251</c:v>
                </c:pt>
                <c:pt idx="1">
                  <c:v>0.58620689655172409</c:v>
                </c:pt>
                <c:pt idx="2">
                  <c:v>0.6060606060606063</c:v>
                </c:pt>
                <c:pt idx="3">
                  <c:v>0.56756756756756732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706176"/>
        <c:axId val="111150784"/>
      </c:barChart>
      <c:catAx>
        <c:axId val="11070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1150784"/>
        <c:crosses val="autoZero"/>
        <c:auto val="1"/>
        <c:lblAlgn val="ctr"/>
        <c:lblOffset val="100"/>
        <c:noMultiLvlLbl val="0"/>
      </c:catAx>
      <c:valAx>
        <c:axId val="1111507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07061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Indicadores!$C$133</c:f>
              <c:strCache>
                <c:ptCount val="1"/>
                <c:pt idx="0">
                  <c:v>Proporção de crianças cujas mães receberam orientação individual sobre higiene bucal, etiologia e prevenção da cárie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Indicadores!$D$132:$G$132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Indicadores!$D$133:$G$133</c:f>
              <c:numCache>
                <c:formatCode>0.0%</c:formatCode>
                <c:ptCount val="4"/>
                <c:pt idx="0">
                  <c:v>0.83177570093457975</c:v>
                </c:pt>
                <c:pt idx="1">
                  <c:v>0.84112149532710301</c:v>
                </c:pt>
                <c:pt idx="2">
                  <c:v>0.86363636363636354</c:v>
                </c:pt>
                <c:pt idx="3">
                  <c:v>0.86363636363636354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130112"/>
        <c:axId val="111153088"/>
      </c:barChart>
      <c:catAx>
        <c:axId val="11113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1153088"/>
        <c:crosses val="autoZero"/>
        <c:auto val="1"/>
        <c:lblAlgn val="ctr"/>
        <c:lblOffset val="100"/>
        <c:noMultiLvlLbl val="0"/>
      </c:catAx>
      <c:valAx>
        <c:axId val="1111530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11301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crianças de 6 a 72 meses frequentadoras da creche participantes de ação coletiva de exame bucal.    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0.88461538461538469</c:v>
                </c:pt>
                <c:pt idx="1">
                  <c:v>0.9285714285714286</c:v>
                </c:pt>
                <c:pt idx="2">
                  <c:v>0.9375</c:v>
                </c:pt>
                <c:pt idx="3">
                  <c:v>0.94444444444444464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108288"/>
        <c:axId val="111184128"/>
      </c:barChart>
      <c:catAx>
        <c:axId val="4410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184128"/>
        <c:crosses val="autoZero"/>
        <c:auto val="1"/>
        <c:lblAlgn val="ctr"/>
        <c:lblOffset val="100"/>
        <c:noMultiLvlLbl val="0"/>
      </c:catAx>
      <c:valAx>
        <c:axId val="1111841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1082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5213901593843"/>
          <c:y val="7.604465537698199E-2"/>
          <c:w val="0.84766021993086438"/>
          <c:h val="0.75236867651817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invertIfNegative val="0"/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0.32000000000000012</c:v>
                </c:pt>
                <c:pt idx="1">
                  <c:v>0.44</c:v>
                </c:pt>
                <c:pt idx="2">
                  <c:v>0.46534653465346537</c:v>
                </c:pt>
                <c:pt idx="3">
                  <c:v>0.80392156862745101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70624"/>
        <c:axId val="111187008"/>
      </c:barChart>
      <c:catAx>
        <c:axId val="4617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1187008"/>
        <c:crosses val="autoZero"/>
        <c:auto val="1"/>
        <c:lblAlgn val="ctr"/>
        <c:lblOffset val="100"/>
        <c:noMultiLvlLbl val="0"/>
      </c:catAx>
      <c:valAx>
        <c:axId val="11118700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46170624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rgbClr val="FFFFFF"/>
    </a:solidFill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crianças de 6 a 72 meses classificadas como alto risco de saúde bucal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3.2258064516129045E-2</c:v>
                </c:pt>
                <c:pt idx="1">
                  <c:v>4.7619047619047623E-2</c:v>
                </c:pt>
                <c:pt idx="2">
                  <c:v>4.4444444444444467E-2</c:v>
                </c:pt>
                <c:pt idx="3">
                  <c:v>2.5641025641025654E-2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72672"/>
        <c:axId val="111188736"/>
      </c:barChart>
      <c:catAx>
        <c:axId val="4617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1188736"/>
        <c:crosses val="autoZero"/>
        <c:auto val="1"/>
        <c:lblAlgn val="ctr"/>
        <c:lblOffset val="100"/>
        <c:noMultiLvlLbl val="0"/>
      </c:catAx>
      <c:valAx>
        <c:axId val="1111887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461726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Indicadores!$C$31</c:f>
              <c:strCache>
                <c:ptCount val="1"/>
                <c:pt idx="0">
                  <c:v>Proporção de busca ativa realizada às crianças faltosas às consultas no programa de saúde da criança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Indicadores!$D$30:$G$30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Indicadores!$D$31:$G$31</c:f>
              <c:numCache>
                <c:formatCode>0.0%</c:formatCode>
                <c:ptCount val="4"/>
                <c:pt idx="0">
                  <c:v>0.66666666666666663</c:v>
                </c:pt>
                <c:pt idx="1">
                  <c:v>0.66666666666666663</c:v>
                </c:pt>
                <c:pt idx="2">
                  <c:v>0.75000000000000022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85600"/>
        <c:axId val="79513280"/>
      </c:barChart>
      <c:catAx>
        <c:axId val="5058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513280"/>
        <c:crosses val="autoZero"/>
        <c:auto val="1"/>
        <c:lblAlgn val="ctr"/>
        <c:lblOffset val="100"/>
        <c:noMultiLvlLbl val="0"/>
      </c:catAx>
      <c:valAx>
        <c:axId val="7951328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5856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27959737166116"/>
          <c:y val="0.11078444915747761"/>
          <c:w val="0.84766021993086438"/>
          <c:h val="0.75126127809875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buscas realizadas às crianças de 6 a 72 meses com primeira consulta odontológica faltosas às consultas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0.75000000000000022</c:v>
                </c:pt>
                <c:pt idx="1">
                  <c:v>0.85714285714285732</c:v>
                </c:pt>
                <c:pt idx="2">
                  <c:v>0.85714285714285732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023168"/>
        <c:axId val="46029568"/>
      </c:barChart>
      <c:catAx>
        <c:axId val="11002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029568"/>
        <c:crosses val="autoZero"/>
        <c:auto val="1"/>
        <c:lblAlgn val="ctr"/>
        <c:lblOffset val="100"/>
        <c:noMultiLvlLbl val="0"/>
      </c:catAx>
      <c:valAx>
        <c:axId val="460295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0231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crianças com monitoramento de crescimento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0.99065420560747663</c:v>
                </c:pt>
                <c:pt idx="1">
                  <c:v>0.99065420560747663</c:v>
                </c:pt>
                <c:pt idx="2">
                  <c:v>0.98181818181818159</c:v>
                </c:pt>
                <c:pt idx="3">
                  <c:v>0.99090909090909118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587648"/>
        <c:axId val="79516160"/>
      </c:barChart>
      <c:catAx>
        <c:axId val="5058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79516160"/>
        <c:crosses val="autoZero"/>
        <c:auto val="1"/>
        <c:lblAlgn val="ctr"/>
        <c:lblOffset val="100"/>
        <c:noMultiLvlLbl val="0"/>
      </c:catAx>
      <c:valAx>
        <c:axId val="795161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505876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5692475478755"/>
          <c:y val="0.11641642992048502"/>
          <c:w val="0.86841721533864658"/>
          <c:h val="0.78254082879680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crianças com monitoramento de desenvolvimento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0.98130841121495327</c:v>
                </c:pt>
                <c:pt idx="1">
                  <c:v>0.98130841121495327</c:v>
                </c:pt>
                <c:pt idx="2">
                  <c:v>0.972727272727273</c:v>
                </c:pt>
                <c:pt idx="3">
                  <c:v>0.99090909090909118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026240"/>
        <c:axId val="109724224"/>
      </c:barChart>
      <c:catAx>
        <c:axId val="11002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09724224"/>
        <c:crosses val="autoZero"/>
        <c:auto val="1"/>
        <c:lblAlgn val="ctr"/>
        <c:lblOffset val="100"/>
        <c:noMultiLvlLbl val="0"/>
      </c:catAx>
      <c:valAx>
        <c:axId val="1097242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1100262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BDDD-9364-4557-A576-616EC06D79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349-A4D7-4CE0-8F5E-461EE8F02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47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BDDD-9364-4557-A576-616EC06D79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349-A4D7-4CE0-8F5E-461EE8F02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33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BDDD-9364-4557-A576-616EC06D79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349-A4D7-4CE0-8F5E-461EE8F02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37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BDDD-9364-4557-A576-616EC06D79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349-A4D7-4CE0-8F5E-461EE8F02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85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BDDD-9364-4557-A576-616EC06D79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349-A4D7-4CE0-8F5E-461EE8F02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90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BDDD-9364-4557-A576-616EC06D79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349-A4D7-4CE0-8F5E-461EE8F02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44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BDDD-9364-4557-A576-616EC06D79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349-A4D7-4CE0-8F5E-461EE8F02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49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BDDD-9364-4557-A576-616EC06D79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349-A4D7-4CE0-8F5E-461EE8F02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75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BDDD-9364-4557-A576-616EC06D79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349-A4D7-4CE0-8F5E-461EE8F02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50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BDDD-9364-4557-A576-616EC06D79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349-A4D7-4CE0-8F5E-461EE8F02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9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6BDDD-9364-4557-A576-616EC06D79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B349-A4D7-4CE0-8F5E-461EE8F02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57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6BDDD-9364-4557-A576-616EC06D796C}" type="datetimeFigureOut">
              <a:rPr lang="pt-BR" smtClean="0"/>
              <a:t>18/10/2014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1B349-A4D7-4CE0-8F5E-461EE8F021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04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Atenção a saúde da criança de 0 a 72 meses da UBS de Salvador das Missões, RS</a:t>
            </a:r>
            <a:endParaRPr lang="pt-BR" sz="32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907704" y="219075"/>
            <a:ext cx="51845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dirty="0" smtClean="0">
                <a:latin typeface="Arial" charset="0"/>
                <a:cs typeface="Arial" charset="0"/>
              </a:rPr>
              <a:t>UNIVERSIDADE ABERTA DO SUS</a:t>
            </a:r>
            <a:br>
              <a:rPr lang="pt-BR" sz="1600" dirty="0" smtClean="0">
                <a:latin typeface="Arial" charset="0"/>
                <a:cs typeface="Arial" charset="0"/>
              </a:rPr>
            </a:br>
            <a:r>
              <a:rPr lang="pt-BR" sz="1600" dirty="0" smtClean="0">
                <a:latin typeface="Arial" charset="0"/>
                <a:cs typeface="Arial" charset="0"/>
              </a:rPr>
              <a:t> UNIVERSIDADE FEDERAL DE PELOTAS </a:t>
            </a:r>
          </a:p>
          <a:p>
            <a:r>
              <a:rPr lang="pt-BR" sz="1600" dirty="0" smtClean="0">
                <a:latin typeface="Arial" charset="0"/>
                <a:cs typeface="Arial" charset="0"/>
              </a:rPr>
              <a:t>CURSO ESPECIALIZAÇÃO EM </a:t>
            </a:r>
            <a:br>
              <a:rPr lang="pt-BR" sz="1600" dirty="0" smtClean="0">
                <a:latin typeface="Arial" charset="0"/>
                <a:cs typeface="Arial" charset="0"/>
              </a:rPr>
            </a:br>
            <a:r>
              <a:rPr lang="pt-BR" sz="1600" dirty="0" smtClean="0">
                <a:latin typeface="Arial" charset="0"/>
                <a:cs typeface="Arial" charset="0"/>
              </a:rPr>
              <a:t>SAÚDE DA FAMÍLIA - </a:t>
            </a:r>
            <a:r>
              <a:rPr lang="pt-BR" sz="1600" dirty="0" err="1" smtClean="0">
                <a:latin typeface="Arial" charset="0"/>
                <a:cs typeface="Arial" charset="0"/>
              </a:rPr>
              <a:t>EaD</a:t>
            </a:r>
            <a:r>
              <a:rPr lang="pt-BR" sz="16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8768"/>
            <a:ext cx="12858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5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2456519" y="4509120"/>
            <a:ext cx="42436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dirty="0">
                <a:cs typeface="Arial" charset="0"/>
              </a:rPr>
              <a:t>Aluna</a:t>
            </a:r>
            <a:r>
              <a:rPr lang="pt-BR" sz="2000" dirty="0" smtClean="0">
                <a:cs typeface="Arial" charset="0"/>
              </a:rPr>
              <a:t>: Katia Raquel Weber </a:t>
            </a:r>
            <a:r>
              <a:rPr lang="pt-BR" sz="2000" dirty="0" err="1" smtClean="0">
                <a:cs typeface="Arial" charset="0"/>
              </a:rPr>
              <a:t>Rhoden</a:t>
            </a:r>
            <a:endParaRPr lang="pt-BR" sz="2000" dirty="0">
              <a:cs typeface="Arial" charset="0"/>
            </a:endParaRPr>
          </a:p>
          <a:p>
            <a:pPr algn="ctr" eaLnBrk="1" hangingPunct="1"/>
            <a:r>
              <a:rPr lang="pt-BR" sz="2000" dirty="0">
                <a:cs typeface="Arial" charset="0"/>
              </a:rPr>
              <a:t>Orientadora: Andressa de Andrade</a:t>
            </a: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3857625" y="5958681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dirty="0">
                <a:latin typeface="Calibri" pitchFamily="34" charset="0"/>
              </a:rPr>
              <a:t>Pelotas, 2014</a:t>
            </a:r>
          </a:p>
        </p:txBody>
      </p:sp>
    </p:spTree>
    <p:extLst>
      <p:ext uri="{BB962C8B-B14F-4D97-AF65-F5344CB8AC3E}">
        <p14:creationId xmlns:p14="http://schemas.microsoft.com/office/powerpoint/2010/main" val="757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3474616" y="461417"/>
            <a:ext cx="219476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latin typeface="+mn-lt"/>
              </a:rPr>
              <a:t>Logística</a:t>
            </a:r>
          </a:p>
        </p:txBody>
      </p:sp>
      <p:sp>
        <p:nvSpPr>
          <p:cNvPr id="5" name="CaixaDeTexto 5"/>
          <p:cNvSpPr txBox="1">
            <a:spLocks noGrp="1" noChangeArrowheads="1"/>
          </p:cNvSpPr>
          <p:nvPr>
            <p:ph idx="1"/>
          </p:nvPr>
        </p:nvSpPr>
        <p:spPr bwMode="auto">
          <a:xfrm>
            <a:off x="539552" y="1600200"/>
            <a:ext cx="7739873" cy="46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pt-BR" sz="2800" dirty="0">
                <a:latin typeface="+mn-lt"/>
              </a:rPr>
              <a:t>Pacto com a Gestão;</a:t>
            </a:r>
          </a:p>
          <a:p>
            <a:pPr marL="0" indent="0" algn="just" eaLnBrk="1" hangingPunct="1">
              <a:buNone/>
            </a:pPr>
            <a:endParaRPr lang="pt-BR" sz="2800" dirty="0">
              <a:latin typeface="+mn-lt"/>
            </a:endParaRPr>
          </a:p>
          <a:p>
            <a:pPr algn="just" eaLnBrk="1" hangingPunct="1"/>
            <a:r>
              <a:rPr lang="pt-BR" sz="2800" dirty="0">
                <a:latin typeface="+mn-lt"/>
              </a:rPr>
              <a:t>Capacitação da equipe </a:t>
            </a:r>
            <a:r>
              <a:rPr lang="pt-BR" sz="2800" dirty="0" smtClean="0">
                <a:latin typeface="+mn-lt"/>
              </a:rPr>
              <a:t>de saúde;</a:t>
            </a:r>
          </a:p>
          <a:p>
            <a:pPr marL="0" indent="0" algn="just" eaLnBrk="1" hangingPunct="1">
              <a:buNone/>
            </a:pPr>
            <a:endParaRPr lang="pt-BR" sz="2800" dirty="0" smtClean="0">
              <a:latin typeface="+mn-lt"/>
            </a:endParaRPr>
          </a:p>
          <a:p>
            <a:pPr algn="just" eaLnBrk="1" hangingPunct="1"/>
            <a:r>
              <a:rPr lang="pt-BR" sz="2800" dirty="0" smtClean="0">
                <a:latin typeface="+mn-lt"/>
              </a:rPr>
              <a:t>Apoio do PIM e da Pastoral da Criança;</a:t>
            </a:r>
          </a:p>
          <a:p>
            <a:pPr algn="just" eaLnBrk="1" hangingPunct="1"/>
            <a:endParaRPr lang="pt-BR" sz="2800" dirty="0">
              <a:latin typeface="+mn-lt"/>
            </a:endParaRPr>
          </a:p>
          <a:p>
            <a:pPr algn="just" eaLnBrk="1" hangingPunct="1"/>
            <a:r>
              <a:rPr lang="pt-BR" sz="2800" dirty="0" smtClean="0">
                <a:latin typeface="+mn-lt"/>
              </a:rPr>
              <a:t>Reorganização </a:t>
            </a:r>
            <a:r>
              <a:rPr lang="pt-BR" sz="2800" dirty="0">
                <a:latin typeface="+mn-lt"/>
              </a:rPr>
              <a:t>do atendimento;</a:t>
            </a:r>
          </a:p>
          <a:p>
            <a:pPr marL="0" indent="0" algn="just" eaLnBrk="1" hangingPunct="1">
              <a:buNone/>
            </a:pPr>
            <a:endParaRPr lang="pt-BR" sz="2800" dirty="0">
              <a:latin typeface="+mn-lt"/>
            </a:endParaRPr>
          </a:p>
          <a:p>
            <a:pPr algn="just" eaLnBrk="1" hangingPunct="1"/>
            <a:r>
              <a:rPr lang="pt-BR" sz="2800" dirty="0">
                <a:latin typeface="+mn-lt"/>
              </a:rPr>
              <a:t>Grupos </a:t>
            </a:r>
            <a:r>
              <a:rPr lang="pt-BR" sz="2800" dirty="0" smtClean="0">
                <a:latin typeface="+mn-lt"/>
              </a:rPr>
              <a:t>nas escolas da </a:t>
            </a:r>
            <a:r>
              <a:rPr lang="pt-BR" sz="2800" dirty="0">
                <a:latin typeface="+mn-lt"/>
              </a:rPr>
              <a:t>comunidade;</a:t>
            </a:r>
          </a:p>
        </p:txBody>
      </p:sp>
    </p:spTree>
    <p:extLst>
      <p:ext uri="{BB962C8B-B14F-4D97-AF65-F5344CB8AC3E}">
        <p14:creationId xmlns:p14="http://schemas.microsoft.com/office/powerpoint/2010/main" val="37801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endParaRPr lang="pt-BR" sz="5400" b="1" dirty="0" smtClean="0"/>
          </a:p>
          <a:p>
            <a:pPr marL="0" indent="0" algn="ctr">
              <a:buNone/>
            </a:pPr>
            <a:r>
              <a:rPr lang="pt-BR" sz="5400" b="1" dirty="0" smtClean="0"/>
              <a:t>Resultados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3613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80720"/>
          </a:xfrm>
        </p:spPr>
        <p:txBody>
          <a:bodyPr/>
          <a:lstStyle/>
          <a:p>
            <a:pPr algn="just"/>
            <a:r>
              <a:rPr lang="pt-BR" sz="2800" dirty="0" smtClean="0"/>
              <a:t>Objetivo Específico 1: Ampliar a cobertura da atenção à saúde da criança.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sz="2400" dirty="0" smtClean="0"/>
              <a:t>Meta 1.1: Ampliar a cobertura da atenção à saúde de crianças entre zero e 72 meses da unidade saúde para 50%.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38854114"/>
              </p:ext>
            </p:extLst>
          </p:nvPr>
        </p:nvGraphicFramePr>
        <p:xfrm>
          <a:off x="1691680" y="2852936"/>
          <a:ext cx="5321543" cy="272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1043608" y="566124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1 – Proporção de Crianças entre zero e 72 meses Inscritas no Programa da Unidade de Saúde.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</p:txBody>
      </p:sp>
    </p:spTree>
    <p:extLst>
      <p:ext uri="{BB962C8B-B14F-4D97-AF65-F5344CB8AC3E}">
        <p14:creationId xmlns:p14="http://schemas.microsoft.com/office/powerpoint/2010/main" val="4814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Meta 1.2: Realizar a primeira consulta na primeira semana de vida para 100% das crianças cadastradas.</a:t>
            </a:r>
            <a:endParaRPr lang="pt-BR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990169230"/>
              </p:ext>
            </p:extLst>
          </p:nvPr>
        </p:nvGraphicFramePr>
        <p:xfrm>
          <a:off x="1835696" y="2492896"/>
          <a:ext cx="5472608" cy="270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99592" y="5391506"/>
            <a:ext cx="76328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</a:t>
            </a:r>
            <a:r>
              <a:rPr kumimoji="0" lang="pt-BR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ráfico </a:t>
            </a:r>
            <a:r>
              <a:rPr kumimoji="0" lang="pt-BR" b="1" i="0" u="none" strike="noStrike" cap="none" normalizeH="0" baseline="0" dirty="0" smtClean="0" bmk="_Toc395102427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2 – Proporção de Crianças com Primeira Consulta na Primeira Semana de Vida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Fonte: Planilha de coleta de dados PSF- Salvador das Missões-RS (2013).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42173"/>
          </a:xfrm>
        </p:spPr>
        <p:txBody>
          <a:bodyPr/>
          <a:lstStyle/>
          <a:p>
            <a:pPr algn="just"/>
            <a:r>
              <a:rPr lang="pt-BR" sz="2400" dirty="0" smtClean="0"/>
              <a:t>Meta 1.3: Ampliar a cobertura de ação coletiva de exame bucal com finalidade epidemiológica para estabelecimento de prioridade de atendimento (identificação das crianças de alto risco) em 100% das crianças de 6 a 72 meses de idade da(s) creche(s) foco(s) da intervenção da área de abrangência</a:t>
            </a:r>
            <a:r>
              <a:rPr lang="pt-BR" dirty="0" smtClean="0"/>
              <a:t>.</a:t>
            </a:r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580881469"/>
              </p:ext>
            </p:extLst>
          </p:nvPr>
        </p:nvGraphicFramePr>
        <p:xfrm>
          <a:off x="1619672" y="2780928"/>
          <a:ext cx="54006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1259632" y="574603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3 – Proporção de Crianças de 6 a 72 meses Frequentadoras da Creche Participantes de Ação Coletiva de Exame Bucal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</p:txBody>
      </p:sp>
    </p:spTree>
    <p:extLst>
      <p:ext uri="{BB962C8B-B14F-4D97-AF65-F5344CB8AC3E}">
        <p14:creationId xmlns:p14="http://schemas.microsoft.com/office/powerpoint/2010/main" val="15249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Meta 1.4: Ampliar a cobertura de primeira consulta odontológica para 100% das crianças moradoras da área de abrangência de 6 a 72 meses de idade.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1043608" y="560201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Gráfico 4 – Proporção de Crianças de 6 a 72 meses com Primeira Consulta Odontológica</a:t>
            </a:r>
          </a:p>
          <a:p>
            <a:pPr algn="just"/>
            <a:r>
              <a:rPr lang="pt-BR" dirty="0" smtClean="0"/>
              <a:t>Fonte: Planilha de coleta de dados PSF- Salvador das Missões-RS (2013).</a:t>
            </a:r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02201090"/>
              </p:ext>
            </p:extLst>
          </p:nvPr>
        </p:nvGraphicFramePr>
        <p:xfrm>
          <a:off x="1619672" y="2708920"/>
          <a:ext cx="5472608" cy="265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0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4"/>
          </a:xfrm>
        </p:spPr>
        <p:txBody>
          <a:bodyPr/>
          <a:lstStyle/>
          <a:p>
            <a:pPr algn="just"/>
            <a:r>
              <a:rPr lang="pt-BR" sz="2400" dirty="0"/>
              <a:t>Meta 1.5: Ampliar cobertura de primeira consulta odontológica em 100% das crianças de 6 a 72 meses da área classificados como alto risco para doenças bucais</a:t>
            </a:r>
            <a:r>
              <a:rPr lang="pt-BR" dirty="0"/>
              <a:t>. 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05867422"/>
              </p:ext>
            </p:extLst>
          </p:nvPr>
        </p:nvGraphicFramePr>
        <p:xfrm>
          <a:off x="1763688" y="2708920"/>
          <a:ext cx="5184576" cy="2524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1259632" y="5445224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5 – Proporção de Crianças de 6 a 72 meses Classificadas como Alto Risco Bucal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</p:txBody>
      </p:sp>
    </p:spTree>
    <p:extLst>
      <p:ext uri="{BB962C8B-B14F-4D97-AF65-F5344CB8AC3E}">
        <p14:creationId xmlns:p14="http://schemas.microsoft.com/office/powerpoint/2010/main" val="894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6552728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Objetivo específico 2: Melhorar a adesão ao programa de Saúde da Criança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sz="2400" dirty="0" smtClean="0"/>
              <a:t>Meta 2.1: Fazer busca ativa de 100% das crianças faltosas às consultas.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24659521"/>
              </p:ext>
            </p:extLst>
          </p:nvPr>
        </p:nvGraphicFramePr>
        <p:xfrm>
          <a:off x="1763688" y="2852936"/>
          <a:ext cx="532859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1043608" y="560201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Gráfico </a:t>
            </a:r>
            <a:r>
              <a:rPr lang="pt-BR" b="1" dirty="0"/>
              <a:t>6 – Proporção de Busca Ativa Realizada às Crianças Faltosas às Consultas no Programa de Saúde da Criança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</p:txBody>
      </p:sp>
    </p:spTree>
    <p:extLst>
      <p:ext uri="{BB962C8B-B14F-4D97-AF65-F5344CB8AC3E}">
        <p14:creationId xmlns:p14="http://schemas.microsoft.com/office/powerpoint/2010/main" val="33864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Meta 2.2: Fazer busca ativa de 100% das crianças de 6 a 72 meses da área, com primeira consulta odontológicas, faltosas às consultas.</a:t>
            </a:r>
            <a:endParaRPr lang="pt-BR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993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495276578"/>
              </p:ext>
            </p:extLst>
          </p:nvPr>
        </p:nvGraphicFramePr>
        <p:xfrm>
          <a:off x="1547664" y="2780928"/>
          <a:ext cx="5616624" cy="263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35921" y="5674022"/>
            <a:ext cx="69644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G</a:t>
            </a:r>
            <a:r>
              <a:rPr kumimoji="0" lang="pt-BR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ráfico </a:t>
            </a:r>
            <a:r>
              <a:rPr kumimoji="0" lang="pt-BR" b="1" i="0" u="none" strike="noStrike" cap="none" normalizeH="0" baseline="0" dirty="0" smtClean="0" bmk="_Toc395102432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7 – Proporção de Busca Ativa Realizada às Crianças Faltosas às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 bmk="_Toc395102432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Consultas no Programa de Saúde da Criança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Fonte: Planilha de coleta de dados PSF- Salvador das Missões-RS (2013).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8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260648"/>
            <a:ext cx="8229600" cy="5865515"/>
          </a:xfrm>
        </p:spPr>
        <p:txBody>
          <a:bodyPr>
            <a:normAutofit/>
          </a:bodyPr>
          <a:lstStyle/>
          <a:p>
            <a:r>
              <a:rPr lang="pt-BR" sz="2800" dirty="0"/>
              <a:t>Objetivo específico 3: Melhorar a qualidade do atendimento à criança</a:t>
            </a:r>
            <a:r>
              <a:rPr lang="pt-BR" sz="2800" dirty="0" smtClean="0"/>
              <a:t>.</a:t>
            </a:r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sz="2400" dirty="0"/>
          </a:p>
          <a:p>
            <a:r>
              <a:rPr lang="pt-BR" sz="2400" dirty="0" smtClean="0"/>
              <a:t>Meta </a:t>
            </a:r>
            <a:r>
              <a:rPr lang="pt-BR" sz="2400" dirty="0"/>
              <a:t>3.1: Monitorar o crescimento em 100% das </a:t>
            </a:r>
            <a:r>
              <a:rPr lang="pt-BR" sz="2400" dirty="0" smtClean="0"/>
              <a:t>crianças.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971600" y="5951021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Gráfico 8 – Proporção de Crianças com Monitoramento de Crescimento</a:t>
            </a:r>
          </a:p>
          <a:p>
            <a:r>
              <a:rPr lang="pt-BR" dirty="0"/>
              <a:t>Fonte: Planilha de coleta de dados PSF- Salvador das Missões-RS (2013).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82128651"/>
              </p:ext>
            </p:extLst>
          </p:nvPr>
        </p:nvGraphicFramePr>
        <p:xfrm>
          <a:off x="1691680" y="3140968"/>
          <a:ext cx="518457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18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algn="just"/>
            <a:r>
              <a:rPr lang="pt-BR" sz="2800" dirty="0" smtClean="0"/>
              <a:t>O município de Salvador das Missões localiza-se</a:t>
            </a:r>
            <a:r>
              <a:rPr lang="pt-BR" sz="2800" dirty="0"/>
              <a:t> </a:t>
            </a:r>
            <a:r>
              <a:rPr lang="pt-BR" sz="2800" dirty="0" smtClean="0"/>
              <a:t>no Noroeste do RS e conta com uma população de 2.669 habitantes.</a:t>
            </a:r>
          </a:p>
          <a:p>
            <a:pPr algn="just"/>
            <a:r>
              <a:rPr lang="pt-BR" sz="2800" dirty="0"/>
              <a:t>N</a:t>
            </a:r>
            <a:r>
              <a:rPr lang="pt-BR" sz="2800" dirty="0" smtClean="0"/>
              <a:t>a área da saúde  contamos com a Unidade  de Saúde organizada para o melhor atendimentos dos seus usuários.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3168352" cy="237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23752"/>
            <a:ext cx="3672408" cy="248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 rot="5400000">
            <a:off x="3431107" y="5735198"/>
            <a:ext cx="207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www.google.com.br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 rot="5400000">
            <a:off x="7526270" y="5735198"/>
            <a:ext cx="207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www.google.com.br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87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Meta 3.2: Monitorar 100% das crianças com déficit de peso</a:t>
            </a:r>
            <a:r>
              <a:rPr lang="pt-BR" sz="2400" dirty="0" smtClean="0"/>
              <a:t>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/>
          </a:p>
          <a:p>
            <a:pPr algn="just"/>
            <a:r>
              <a:rPr lang="pt-BR" sz="2400" dirty="0"/>
              <a:t>Meta 3.3: Monitorar 100% das crianças com excesso de peso.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200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91877"/>
            <a:ext cx="8229600" cy="5073427"/>
          </a:xfrm>
        </p:spPr>
        <p:txBody>
          <a:bodyPr/>
          <a:lstStyle/>
          <a:p>
            <a:pPr algn="just"/>
            <a:r>
              <a:rPr lang="pt-BR" sz="2400" dirty="0"/>
              <a:t>Meta 3.4: Monitorar o desenvolvimento em 100% das crianças.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43004185"/>
              </p:ext>
            </p:extLst>
          </p:nvPr>
        </p:nvGraphicFramePr>
        <p:xfrm>
          <a:off x="1619672" y="2708920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917009" y="5590981"/>
            <a:ext cx="7759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9 – Proporção de Crianças com Monitoramento de Desenvolvimento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</p:txBody>
      </p:sp>
    </p:spTree>
    <p:extLst>
      <p:ext uri="{BB962C8B-B14F-4D97-AF65-F5344CB8AC3E}">
        <p14:creationId xmlns:p14="http://schemas.microsoft.com/office/powerpoint/2010/main" val="24813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 algn="just"/>
            <a:r>
              <a:rPr lang="pt-BR" sz="2400" dirty="0"/>
              <a:t>Meta 3.5: Vacinar 100% das crianças de acordo com a idade</a:t>
            </a:r>
            <a:r>
              <a:rPr lang="pt-BR" sz="2400" dirty="0" smtClean="0"/>
              <a:t>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endParaRPr lang="pt-BR" sz="2400" dirty="0"/>
          </a:p>
          <a:p>
            <a:pPr algn="just"/>
            <a:r>
              <a:rPr lang="pt-BR" sz="2400" dirty="0"/>
              <a:t>Meta 3.6: Realizar suplementação de ferro em 100% das crianças.</a:t>
            </a:r>
          </a:p>
          <a:p>
            <a:endParaRPr lang="pt-BR" sz="2400" dirty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04687115"/>
              </p:ext>
            </p:extLst>
          </p:nvPr>
        </p:nvGraphicFramePr>
        <p:xfrm>
          <a:off x="1331640" y="2852936"/>
          <a:ext cx="617443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115616" y="551723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10 – Proporção de Criança com Suplementação de Ferro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</p:txBody>
      </p:sp>
    </p:spTree>
    <p:extLst>
      <p:ext uri="{BB962C8B-B14F-4D97-AF65-F5344CB8AC3E}">
        <p14:creationId xmlns:p14="http://schemas.microsoft.com/office/powerpoint/2010/main" val="506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just"/>
            <a:r>
              <a:rPr lang="pt-BR" sz="2400" dirty="0"/>
              <a:t>Meta 3.7: Realizar triagem auditiva em 100% das crianças.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403648" y="5374957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11 – Proporção de Crianças com Triagem Auditiva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</p:txBody>
      </p:sp>
      <p:graphicFrame>
        <p:nvGraphicFramePr>
          <p:cNvPr id="7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849786"/>
              </p:ext>
            </p:extLst>
          </p:nvPr>
        </p:nvGraphicFramePr>
        <p:xfrm>
          <a:off x="1835696" y="2636912"/>
          <a:ext cx="5141367" cy="242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09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/>
            <a:r>
              <a:rPr lang="pt-BR" sz="2400" dirty="0" smtClean="0"/>
              <a:t>Meta </a:t>
            </a:r>
            <a:r>
              <a:rPr lang="pt-BR" sz="2400" dirty="0"/>
              <a:t>3.8: Realizar teste do pezinho em 100% das crianças até 7 dias de vida.</a:t>
            </a:r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7567756"/>
              </p:ext>
            </p:extLst>
          </p:nvPr>
        </p:nvGraphicFramePr>
        <p:xfrm>
          <a:off x="1619672" y="2708920"/>
          <a:ext cx="55446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187624" y="553000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12 – Proporção de Criança com o Teste do Pezinho Realizado até o 7° dia de Vida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</p:txBody>
      </p:sp>
    </p:spTree>
    <p:extLst>
      <p:ext uri="{BB962C8B-B14F-4D97-AF65-F5344CB8AC3E}">
        <p14:creationId xmlns:p14="http://schemas.microsoft.com/office/powerpoint/2010/main" val="113505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just"/>
            <a:r>
              <a:rPr lang="pt-BR" sz="2400" dirty="0"/>
              <a:t>Meta 3.9: Realizar a escovação supervisionada com creme dental em 100% das crianças com idade entre 36 a 72 meses frequentadores da(s) Escola(s) foco da intervenção da área de abrangência da unidade de saúde. 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76203127"/>
              </p:ext>
            </p:extLst>
          </p:nvPr>
        </p:nvGraphicFramePr>
        <p:xfrm>
          <a:off x="1691680" y="2852936"/>
          <a:ext cx="55446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971600" y="560201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13 – Proporção de Criança de 36 a 72 meses Frequentadoras de Creche com Escovação Dental Supervisionada com Creme Dental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</p:txBody>
      </p:sp>
    </p:spTree>
    <p:extLst>
      <p:ext uri="{BB962C8B-B14F-4D97-AF65-F5344CB8AC3E}">
        <p14:creationId xmlns:p14="http://schemas.microsoft.com/office/powerpoint/2010/main" val="41765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just"/>
            <a:r>
              <a:rPr lang="pt-BR" sz="2400" dirty="0"/>
              <a:t>Meta 3.10: Concluir o tratamento odontológico em 100% das crianças entre 6 e 72 meses de idade com primeira consulta odontológica programática.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373949348"/>
              </p:ext>
            </p:extLst>
          </p:nvPr>
        </p:nvGraphicFramePr>
        <p:xfrm>
          <a:off x="1547664" y="2780928"/>
          <a:ext cx="5616624" cy="253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971600" y="544522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14 – Proporção de Criança de 6 a 72 meses que tiveram Tratamento Odontológico Concluído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</p:txBody>
      </p:sp>
    </p:spTree>
    <p:extLst>
      <p:ext uri="{BB962C8B-B14F-4D97-AF65-F5344CB8AC3E}">
        <p14:creationId xmlns:p14="http://schemas.microsoft.com/office/powerpoint/2010/main" val="1212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just"/>
            <a:r>
              <a:rPr lang="pt-BR" sz="2800" dirty="0"/>
              <a:t>Objetivo específico 4: Melhorar registros das informações</a:t>
            </a:r>
            <a:r>
              <a:rPr lang="pt-BR" dirty="0"/>
              <a:t>.</a:t>
            </a:r>
            <a:endParaRPr lang="pt-BR" dirty="0" smtClean="0"/>
          </a:p>
          <a:p>
            <a:endParaRPr lang="pt-BR" sz="2400" dirty="0" smtClean="0"/>
          </a:p>
          <a:p>
            <a:pPr algn="just"/>
            <a:r>
              <a:rPr lang="pt-BR" sz="2400" dirty="0" smtClean="0"/>
              <a:t>Meta </a:t>
            </a:r>
            <a:r>
              <a:rPr lang="pt-BR" sz="2400" dirty="0"/>
              <a:t>4.1: Manter registro na ficha espelho de saúde da criança/ vacinação de 100% das crianças que consultam no serviço. 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869694687"/>
              </p:ext>
            </p:extLst>
          </p:nvPr>
        </p:nvGraphicFramePr>
        <p:xfrm>
          <a:off x="1691680" y="3284984"/>
          <a:ext cx="5544616" cy="258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971600" y="602302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15 – Proporção de </a:t>
            </a:r>
            <a:r>
              <a:rPr lang="pt-BR" b="1" dirty="0" smtClean="0"/>
              <a:t>Crianças </a:t>
            </a:r>
            <a:r>
              <a:rPr lang="pt-BR" b="1" dirty="0"/>
              <a:t>com Registro Atualizado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</p:txBody>
      </p:sp>
    </p:spTree>
    <p:extLst>
      <p:ext uri="{BB962C8B-B14F-4D97-AF65-F5344CB8AC3E}">
        <p14:creationId xmlns:p14="http://schemas.microsoft.com/office/powerpoint/2010/main" val="10786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just"/>
            <a:r>
              <a:rPr lang="pt-BR" sz="2800" dirty="0"/>
              <a:t>Objetivo específico 5: Mapear as crianças de risco pertencentes à área de </a:t>
            </a:r>
            <a:r>
              <a:rPr lang="pt-BR" sz="2800" dirty="0" smtClean="0"/>
              <a:t>abrangência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sz="2400" dirty="0" smtClean="0"/>
              <a:t>Meta </a:t>
            </a:r>
            <a:r>
              <a:rPr lang="pt-BR" sz="2400" dirty="0"/>
              <a:t>5.1: Realizar avaliação de risco em 100% das crianças cadastradas no programa.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293092618"/>
              </p:ext>
            </p:extLst>
          </p:nvPr>
        </p:nvGraphicFramePr>
        <p:xfrm>
          <a:off x="1619672" y="2996952"/>
          <a:ext cx="56166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259632" y="5805264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16 – Proporção de Criança com Avaliação de Risco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</p:txBody>
      </p:sp>
    </p:spTree>
    <p:extLst>
      <p:ext uri="{BB962C8B-B14F-4D97-AF65-F5344CB8AC3E}">
        <p14:creationId xmlns:p14="http://schemas.microsoft.com/office/powerpoint/2010/main" val="32297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just"/>
            <a:r>
              <a:rPr lang="pt-BR" sz="2800" dirty="0"/>
              <a:t>Objetivo específico 6: Promover a saúde</a:t>
            </a:r>
            <a:r>
              <a:rPr lang="pt-BR" sz="2800" dirty="0" smtClean="0"/>
              <a:t>.</a:t>
            </a:r>
          </a:p>
          <a:p>
            <a:endParaRPr lang="pt-BR" dirty="0"/>
          </a:p>
          <a:p>
            <a:pPr algn="just"/>
            <a:r>
              <a:rPr lang="pt-BR" sz="2400" dirty="0" smtClean="0"/>
              <a:t>Meta </a:t>
            </a:r>
            <a:r>
              <a:rPr lang="pt-BR" sz="2400" dirty="0"/>
              <a:t>6.1: Dar orientações para prevenir acidentes na infância em 100% das consultas de saúde da criança.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662677472"/>
              </p:ext>
            </p:extLst>
          </p:nvPr>
        </p:nvGraphicFramePr>
        <p:xfrm>
          <a:off x="1619672" y="2996952"/>
          <a:ext cx="5688632" cy="255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043608" y="568505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17 – Proporção de Criança cujas Mães receberam Orientações sobre Prevenção de Acidentes a Infância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  <a:p>
            <a:pPr algn="just"/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72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8612"/>
            <a:ext cx="8231818" cy="50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5436096" y="4581128"/>
            <a:ext cx="1296144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979712" y="336115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Localização Geográfica do Município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6566150" y="6124654"/>
            <a:ext cx="244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www.google.com.br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7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Meta </a:t>
            </a:r>
            <a:r>
              <a:rPr lang="pt-BR" sz="2400" dirty="0"/>
              <a:t>6.2: Colocar 100% das crianças para mamar durante a primeira consulta.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04535796"/>
              </p:ext>
            </p:extLst>
          </p:nvPr>
        </p:nvGraphicFramePr>
        <p:xfrm>
          <a:off x="1691680" y="2492896"/>
          <a:ext cx="54006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043608" y="5397023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18 – Proporção de Criança Colocadas para Mamar durante a Primeira Consulta</a:t>
            </a:r>
          </a:p>
          <a:p>
            <a:pPr algn="just"/>
            <a:r>
              <a:rPr lang="pt-BR" dirty="0"/>
              <a:t> Fonte: Planilha de coleta de dados PSF- Salvador das Missões-RS (2013).</a:t>
            </a:r>
          </a:p>
          <a:p>
            <a:pPr algn="just"/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402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just"/>
            <a:r>
              <a:rPr lang="pt-BR" sz="2400" dirty="0"/>
              <a:t>Meta 6.3: Fornecer orientações nutricionais de acordo com a faixa etária para 100% das crianças.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48572142"/>
              </p:ext>
            </p:extLst>
          </p:nvPr>
        </p:nvGraphicFramePr>
        <p:xfrm>
          <a:off x="1691680" y="2348880"/>
          <a:ext cx="525658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755576" y="54452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19 – Proporção de Criança cujas Mães Receberam Orientações Nutricionais de Acordo com a Faixa Etária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  <a:p>
            <a:pPr algn="just"/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79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just"/>
            <a:r>
              <a:rPr lang="pt-BR" sz="2400" dirty="0"/>
              <a:t>Meta 6.4: Fornecer orientações sobre higiene bucal, etiologia e prevenção da cárie para 100% das crianças e seus responsáveis frequentadores da escola, foco(s) da intervenção da área de abrangência da unidade de saúde.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82187343"/>
              </p:ext>
            </p:extLst>
          </p:nvPr>
        </p:nvGraphicFramePr>
        <p:xfrm>
          <a:off x="1619672" y="2924944"/>
          <a:ext cx="5688632" cy="260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043608" y="567402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20 – Proporção de Criança cujas Mães Receberam Orientações Coletivas sobre Higiene Bucal, Etiologia e Prevenção de Cárie.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</p:txBody>
      </p:sp>
    </p:spTree>
    <p:extLst>
      <p:ext uri="{BB962C8B-B14F-4D97-AF65-F5344CB8AC3E}">
        <p14:creationId xmlns:p14="http://schemas.microsoft.com/office/powerpoint/2010/main" val="16750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just"/>
            <a:r>
              <a:rPr lang="pt-BR" sz="2400" dirty="0"/>
              <a:t>Meta 6.5: Orientar sobre higiene bucal, etiologia e prevenção da cárie para 100% dos responsáveis das crianças de 0 a 72 meses cadastradas no programa de puericultura da unidade de saúde.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78262151"/>
              </p:ext>
            </p:extLst>
          </p:nvPr>
        </p:nvGraphicFramePr>
        <p:xfrm>
          <a:off x="1835696" y="2708920"/>
          <a:ext cx="5328592" cy="272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043608" y="5541039"/>
            <a:ext cx="7598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Gráfico 21 – Proporção de Criança Cujas Mães Receberam Orientação Individual sobre Higiene Bucal, Etiologia e Prevenção de Cárie.</a:t>
            </a:r>
          </a:p>
          <a:p>
            <a:pPr algn="just"/>
            <a:r>
              <a:rPr lang="pt-BR" dirty="0"/>
              <a:t>Fonte: Planilha de coleta de dados PSF- Salvador das Missões-RS (2013).</a:t>
            </a:r>
          </a:p>
          <a:p>
            <a:pPr algn="just"/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14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Ampliação na cobertura na área de atendimento as crianças.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Melhoria e adequação dos registros das crianças.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Qualificação no atendimento.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Atividades e atendimentos multidisciplinar.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786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Discussão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As ações que foram desenvolvidas continuam em andamento na UBS.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Busca contínua das crianças que </a:t>
            </a:r>
            <a:r>
              <a:rPr lang="pt-BR" b="1" dirty="0" smtClean="0">
                <a:solidFill>
                  <a:srgbClr val="FF0000"/>
                </a:solidFill>
              </a:rPr>
              <a:t>não</a:t>
            </a:r>
            <a:r>
              <a:rPr lang="pt-BR" dirty="0" smtClean="0"/>
              <a:t> foram mapeadas durante o projeto.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09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Reflexão crítica sobre</a:t>
            </a:r>
            <a:r>
              <a:rPr lang="pt-BR" sz="3600" b="1" dirty="0"/>
              <a:t> </a:t>
            </a:r>
            <a:r>
              <a:rPr lang="pt-BR" sz="3600" b="1" dirty="0" smtClean="0"/>
              <a:t>seu processo pessoal</a:t>
            </a:r>
            <a:r>
              <a:rPr lang="pt-BR" sz="3600" b="1" dirty="0"/>
              <a:t> </a:t>
            </a:r>
            <a:r>
              <a:rPr lang="pt-BR" sz="3600" b="1" dirty="0" smtClean="0"/>
              <a:t>de aprendizagem</a:t>
            </a:r>
            <a:r>
              <a:rPr lang="pt-BR" sz="3600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algn="just"/>
            <a:r>
              <a:rPr lang="pt-BR" dirty="0" smtClean="0"/>
              <a:t>Foi um grande aprendizado, além de novos conhecimentos o trabalho em equipe foi o desafio maior a ser vencido.</a:t>
            </a:r>
            <a:endParaRPr lang="pt-BR" dirty="0"/>
          </a:p>
          <a:p>
            <a:pPr algn="just"/>
            <a:r>
              <a:rPr lang="pt-BR" dirty="0" smtClean="0"/>
              <a:t>Busca constante de novos conhecimentos.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2662690" cy="213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7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MINISTÉRIO DA SAÚDE. </a:t>
            </a:r>
            <a:r>
              <a:rPr lang="pt-BR" sz="2400" b="1" dirty="0"/>
              <a:t>Caderno de Atenção Básica</a:t>
            </a:r>
            <a:r>
              <a:rPr lang="pt-BR" sz="2400" dirty="0"/>
              <a:t>. Saúde da Criança: crescimento e desenvolvimento, </a:t>
            </a:r>
            <a:r>
              <a:rPr lang="pt-BR" sz="2400" dirty="0" err="1"/>
              <a:t>Brasilia</a:t>
            </a:r>
            <a:r>
              <a:rPr lang="pt-BR" sz="2400" dirty="0"/>
              <a:t> DF. 2012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_______ Protocolo Eletrônico da UBS.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90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Obrigada!</a:t>
            </a:r>
            <a:endParaRPr lang="pt-BR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5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cs typeface="Arial" charset="0"/>
              </a:rPr>
              <a:t>Importância </a:t>
            </a:r>
            <a:r>
              <a:rPr lang="pt-BR" dirty="0">
                <a:cs typeface="Arial" charset="0"/>
              </a:rPr>
              <a:t>da Ação Programática – </a:t>
            </a:r>
            <a:r>
              <a:rPr lang="pt-BR" dirty="0" smtClean="0">
                <a:cs typeface="Arial" charset="0"/>
              </a:rPr>
              <a:t>atenção a saúde da criança de 0 a 72 meses;</a:t>
            </a:r>
            <a:endParaRPr lang="pt-BR" dirty="0">
              <a:cs typeface="Arial" charset="0"/>
            </a:endParaRPr>
          </a:p>
          <a:p>
            <a:pPr algn="just"/>
            <a:endParaRPr lang="pt-BR" dirty="0">
              <a:cs typeface="Arial" charset="0"/>
            </a:endParaRPr>
          </a:p>
          <a:p>
            <a:pPr algn="just"/>
            <a:r>
              <a:rPr lang="pt-BR" dirty="0">
                <a:cs typeface="Arial" charset="0"/>
              </a:rPr>
              <a:t>Situação da Ação Programática antes do Projeto de Intervenção;</a:t>
            </a:r>
          </a:p>
          <a:p>
            <a:pPr marL="0" indent="0">
              <a:buNone/>
            </a:pP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755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Unidade Básica de Saúde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UBS </a:t>
            </a:r>
            <a:r>
              <a:rPr lang="pt-BR" dirty="0" smtClean="0"/>
              <a:t>tradicional;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 Equipe multiprofissional (1);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Clínica de fisioterapia;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Atendimentos nas unidades do interior.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3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866117" cy="36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4" y="2996952"/>
            <a:ext cx="4865687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9010" y="569537"/>
            <a:ext cx="3376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Unidade Básica de Saúde </a:t>
            </a:r>
          </a:p>
          <a:p>
            <a:pPr algn="ctr"/>
            <a:r>
              <a:rPr lang="pt-BR" sz="2400" dirty="0" smtClean="0"/>
              <a:t>sede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20072" y="5531296"/>
            <a:ext cx="3445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Unidade Básica de Saúde  </a:t>
            </a:r>
          </a:p>
          <a:p>
            <a:pPr algn="ctr"/>
            <a:r>
              <a:rPr lang="pt-BR" sz="2400" dirty="0" smtClean="0"/>
              <a:t>interior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59010" y="476672"/>
            <a:ext cx="3376886" cy="9238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292080" y="5301208"/>
            <a:ext cx="3240360" cy="10610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>
            <a:off x="3769149" y="971573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9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Antes da intervenção...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Trabalho isolado pelos profissionais.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Não havia avaliações sobre as ações que eram desenvolvidas- feedbacks.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Ações educativas pouco desenvolvidas.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675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pt-BR" b="1" dirty="0" smtClean="0"/>
              <a:t>Objetivo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 Melhorar a atenção à saúde da criança de 0 a 72 meses da UBS de Salvador das Missões/RS.</a:t>
            </a:r>
            <a:endParaRPr lang="pt-BR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vASADASIAAhEBAxEB/8QAHAAAAgMBAQEBAAAAAAAAAAAABAUCAwYHAQAI/8QAPBAAAgEDAwIEBAIIBQQDAAAAAQIDAAQRBRIhMUETIlFhBjJxgRShIzNSYpGxweEHJELR8BVygpIWNPH/xAAZAQADAQEBAAAAAAAAAAAAAAABAgMEAAX/xAApEQACAgICAQMDBAMAAAAAAAAAAQIRAyESMQQFE0EiMlEGFGFxFZGh/9oADAMBAAIRAxEAPwDso6V9X1fUQHte15X3SuOPm9a5P8aFX1uYcEdD9eK6Xql8trA2Dlz0Fco+IVkaffNne75P3NZfImnpF8UX2KdXXNluHTc3T61k5QLi2kiIGWyMn17GtheESaIXJ5BJrGbyh3kcMAT/AAz/AL1ngysjUf4YzkI8B6o3ymuoRnCiuQfB834bXVGfJOPzrrkB3ICOlNexl0XZ71JX9qgTtqG/nims6gkMDX270NUhqlmms4mW5rwvzUa8NdZxIHmpMaqB5r3dQCRY7TxUXbj3ryQ8Zod3PrQsFE2c1STk8140nTFQZ+DQbsZIkzgCqGlxmoSygKSxCgdzSm51WONsINxoHDQynoDioNPtAyeaRPq7EkeGR6jNVS6izjgj6NxQONEtyp4z0rxpkz1yKz0N27uAAQcfY0Qz3GB5OPY0Gwj2JlcHHNfGPmlVq8hI3Aj3zTSJwQKKYrK5Ys0sv0whGKedVNA38QK8UJKjkYDWFwX/AHqzvhjxf/LmtTrkZVnBHfNZ9o8YI655+1GL0JJbLoF8PcN2AR0o9Gd4wzAhemPWle15ZcgkAelNrMSFMHkHrU5JjwP0tX1eV9XqmA9qqeXYMD5j0qbMFGSaBmctcp2U9zSSdDJAWoBUjaSbGRzjua5prd4Ly+aQnCeIAv8AEVvfjByllsiB3N8x9q52IW8cu+OFzj0rFmdOjTjVqyl8SfD8+0HIZlH0PSscVO1VI58MdfUcVtIk36LcYPJJP3FY64zHeKDz/UYqcHsaSIaXcGGaKTPMbhh/Wu0aVL41sjA9QDXEUXZeMmPmGR9P+ZrqnwFfC70qIE+dPKftT1s6L0ac571B8joKJYDGTVbuvYinoKZFeamKrLqOhFR8Yd+K44vzXhNVCdfWvDKp781zZxJifWo76gZM9DUTzzSWNR9I+eBVDMckVaaHlcCus4i0gTNA3V2w4U817cS/SgJTvbj+FLYwNcSSyscktn16VRHaF8ljt9SaYlVRSxx05zWT17WW3+FEXIJ2qqdXP+1GMXJ0JKSStjd30mzObiQSP6E5/KhLjXrBfLFAAexIFYS5e6m8Z53MaREgqvc0KkKTXHg+LuOAQ6scdOnNao+P+TM/I/B0O21xZB+hiBA7rimlrqXjcMSD6EYrnei6JLexXJjmeN4sMCCQCD/+Ux0i41S1n8O4SSVBwpIzgUmTBxKY83I6Ej5HGKMtsk0ls2uJNhMZ2nvitJZQNsBYc1BRZZstRcih7sAqfpTApgUDdr1pn0KjEfEcY69BWbjG8dP+GtZ8SqDbvkcDrWXtjlG6ZLYFImc1sNsLZGYLxnHSmn4YW9u8hG09jVUFoLeaKaV/IVzn0q/WryMQ+LnECDOT/qNc/qeh4pLs77XjNgZrzNUXU3gwPJjOOgr0m6PPSJ7S5y38KpvE4DL1WkJ16cyFRG24dq8m1i/aM4g/jWZ5oNFlikNL8RS2bMQpbbnJrnGoGJJJBBkvtYkjtTm6i1O+cCe4WG37gNS25htrMSCyLyyt1lb1z2qGSfPZWK4i3T4mECwlSCYDlT6k/wB6xuswlVEijDIen/PrXQkZIWV22+YgM2c9ewrMa7ZbLiaMjyscYPaop1Idq0ZadgrwXC8jaCf6itf/AIdXfhXs9uTwx3L96xqEoZLd/mUll/qP50y+GLlrXVYju/cznr6Vd9E12dlurpViPPakN1qDRk5bjPSrI4rm4QZJ245KnrVcmnLuLOMn1akk2WQrm1yYPxkKO5qS67I3RwPY1VqNzZaapZljZ/Tg1kNS+M1LlIbaIMOPlzmjGMpdCymo9m2TWpmGAwJ9qvjv52POD7d65onxVqAcMIIAD03DGadaX8bDxlh1Gz8NjwGTkUZYcnYI5oM39tdsx8+RTFH3Dikdrcw3MQlgYOp6EU0spA/Gc1NJopaCm6Y70HKhJpssAYZrxrUYPFUUGxeSM5dpgHNLGfa+O9aC/gwCaz7R5uBxxmio7Osr1OYx2THOMiqPgnS4rq8mvp0DZG2MHoBT650hL60WPeqvwfMODz0qUGjfglxHdlcdFjGFFWxtRdsnkjzVIx3xfoTaVdXMnhtJp90c7lHyHuD6fWsrZ6fF4p/CQyyN04559K69PbNNC0b3LkN29qst9LsohwnByGUcA1oeVGf9u/yYz4Y0u6itZEI3SStl8HKr6DNaew0aOE5lw7e4poFhgBWBAoPULV1vE7HJFQnPkzRGHFUjy3s416KKMWIKAABUlTaOamKQ6geRcCl12OCabTAYpXejAIpWtBiY74gQvBMP2VrNWCKs6mT5PX0rYavHuBHZxis/Y2rY2svI4IPeoj1sazqJljATKDke9Zf4ku/xlwllCSAhBb0zWj2vbQkqRtHJQnp9DWaW2a4eS6Xa6u5OVbmngwZW0qP092qEgBiIZcr3qfavMdjW9owmXudOikmdikq88Ec0E+nxxjm6fk4xIGBrYSW4cnoDVRslJyzE1neBMssrMgbUKx4ZgD1wcfnSyWFBJgK8x58vQVv3sIBk7c49TQ5sYCzI8a7QuBx3pH47+BllRj7WFdyvcIGdeUSMcL7Uj+L7Yh/FK4LdR/z7Vq9Ttm0998bd+Kz2pu13HIJOTtyuOxHas89Kn2VjvZzHW42iuo5143dfvUIpPDuIZkGBx9iDTLWYTJE8fdRlTSm0I2BX6H8vSqRdxEaqR2XRbnxbONsA5Gc15rEzJASqksegoP4LYS6bGjHJUbT9RR+q6bNcgxIcK3UnP8qWm1oons5RqMc+uaylha9N36SXPU9wKZ/FvwjHo2l2M9tFlN5EzdTkjitZF8MHTiGjBbncWx5s0xmvLe4snsdQiEiuu0oynmt2FpLZmy45S2jjmo2F5JLE1pGWUx7eQO/WmWk6W089haHDzGQBiOcDqa0E3w0ZG22V5L4G7CpJFlh9+9PtD+HbfTiXeR/Fxguep+npVZTiiUcU3oqu7VdM1GFrQ/rCFkiHRvf61oDAbeRXXv2q6AW0H6qEM/7TcmiTEXXLeuayzSlKzVG4qg2xO9BRTJlcUNZKFFH48tGK0B9iLUIsgjpSV7XEmRwa090gOaVPH5s0ktMdbR9BCHj56189m5+U8+lE24Ao+Fd2KZbFdoSi0k7g5q2OydjyTTxYR6VNYwDjFdR3IWwaci9aJ8JYxgUZt44qmRM11HW2CMCTXgFXFcGq3HGaWhgeal910NHStzzQV10NCQUI7+P9GW9DmlgCQl2cDAPP0p9cJvjYD0rlfx5JPHqUaJPIqPEDsDYBOSKlCHN8QylwVl/xP8RQtutLEhucO+ePoKBt7oRWqgBFY45GRSOCEtksvNO1geR40VdzYyFq8oxiqRDk5Oz9W19X1fd61ED2vD0r01E0LOog55HoOTVE00cFu0khAGSfrVrHAbcev8qy/wASTM0sQD4YjcFz0FRyZOK0UhDk9ivWbt7yVmDLszgKOorPSM5lU56dR6Udc7pJ9xQ+zA4yaFlYsHZgoCHk+tYJNt2zUlWjKa3HsuWYDyup49DWeZcKmB/qP3rRaq+/xMHJHmH0yf7UnCLLJCF7k5HpRhpAktm7+BbxfGa3JwwUEj3roMShhXErLUG0jWLeck7TIFf3U9a7bp7iSBWU5BGc+tWx6FeyxkAXkZFByJEM/owD9KZlc8VTJbBzV9/AqE8gjACqo4PGBVDRF26GnRslHYVNLRQelLT+RuVdC22sycZGKPMIC8Ci1iA6CvnUAYp/gRuweFMYxRajOaqjHNEouF5ooLFt4CM0skwOvWnk8WaV3sWFOB2qUykQeNwDTO3YHBFZ/c/VQeKuttQKvtbIx1pYzSOlGzTLzU+lL7e7Vl65okTg1RSQnFlzHAql3wKqkmwKHefLYBo2MoMuaT6UNI/Bqp5uaFkm65NK2NxJTS84oKVy2QenavpZM96qVs0khqPHGFrl/wDiNGP+pWvHVG/nXUZj5K5l/iIQdRtOOQhP50Mepk8v2ibTLI8SbwqHuxxWkiuYLFPIC7sOyjJ/2FILa7iZV3RK2Fx8xGKPE0Il/V7GI65NLktvYkKP1BsPZlNeN5RzxVkFjbQIEjj4AwNzFvzNX4QDGBXoGYCBzXz8LmjPJ6ChbgoPlGPakkMlYHdttjf90YrF/EE8hvIyGfGMEKOta+9YGBgOpFZHVRN4qyLJhcYIrHnZoxoWRW0k26TDIBng9qWarKkNqyh1XI556VoIpo1tJN5IIHDZrAapLLqOpJaIdqu+0D27moVZToWXMhZ4/QoTx25FX6Dahna6lxsHCg1bqMKLJEke4ErjHoM/7Yr1WOVtIMYzyfc9q7+AfyJ9cYXOquEHlJAAHbmux/A80h0aCOfO6MbcnuO1c/1L4fW30j8VDhp4iHP73rWt+Gtfs2WzVJkAmAQDPIb0qydUJ+TdDmvQK8ibIFWDArQA821IKO9e8dq8JogPiAKolYAEmrHfmgrqTCnBpZSCkTgcl+KMLZWgoyEjRh3FfNcBec5rk6HUbCHBApdekbTn0qU1+V4BpJfagSetJKaLRxsJtFTaQetAamixqzp1HND/APVoIPLJKgPpnmg7jVUvX8C2Jct1OOAKjyTVIZwrYztLtgoJNOLa5Eg4PNJIIdqgEUXGPDPFck0TtMau+4UM5614s2R15quRhT8hkimVz0FCyyHvRD4x70HIOtDkNRBn5qQPSqmGWFWZwKYVn058n1rl/wAcvv1pV7JEM/cmulSk7eK5R8RXK3OvXRByqPsH2GKMFuyOX7RaikDjjnpR5mkjCMrZHoeRVATOJVxjOCKMWLfH9O1CbJRR+sTdx+tDz3IHIIpTLNgH1oNrpx5OtWlNjxxIdm896raYt0pQbghMkmrbWYzKWU8A4rlKxnGiy4m2lkY53D86WSJEwYzEZ9D60xmiZnB7UJqmmtdQDw5fDcDr61LJFvZ2kYr4lu1hieGGRVIPbp/GstC4iieaIkyN5Q565PXHpWi1j4bmQ/5iXOTnIPalyWanBQYiQYHufWs1U6+Ru9iiTMY3ODuPUn/TQM18sZO0njkMKL1dZGcRKMoeMf1pW8ZwQoOV4+tWjAnKQbNrN9JalEn8hGMe1ZxppYZA0bsGU7lI4wRTaOPbgNk1GW1iY5p4qhHs7l8Ja3HreiWt8jeZ0xIP2XHDD/nrTwPkVyH/AAy1RNO1CXTGf9Hc+eMHoHA/qP5V1RJcjiqN0PHaCRJXjPxVO7J614z8UjyIfiePJ70K5zkVJz71BetTc0wtUQN4sUO1jgrSiXW4fFKFyPfHFNZ7VZzmhZtHhcHyDPrikkpy6HjOKQBPeArkOCPrSm4L3R8OF8E/Mw7CnR0iMfMWwKkllGnyJilWOb7H9y0JIdHhAz4W456mmNrYpCfKgH0FMo0wM4rxnRe4+9XjFIm22Q8Pionyt1/jUXuowMbxigrm9hAOZAPqaLaAkw7fg8GphiRWebWbSOTYbyHcTwA4zTWzuVlUYNRb2UQQ4NUyjA/pRbJuXIoSTCk8VwxT6cVWT1zUnfPtVEj80yYrRVqNyttayzHpGpb8q4/PaymaSY8mRiT9zXQfi26P4UWqHzSctj0FIUsw8YPc08JNGfIuQjtZAH8OXgOcfQ9qZ20bFWUA7lOMV5LpgkfcBhuxxUbm4l066SYDerfOKelIluJ+gJZhwTUBzg5oC4mKopP7QH5002+XgZrls0vRAoSCexFQ+Hid9zCx5SUgfTtRKjyYJ/KoWgW31EODgSrg/Uf2opU0Bu0xsycVU5wMUS5BHFAXTbRzVGTjsQa7Zz3l0qo2ImHmb9kelLL6yjgjCKuEUYFPZ7jw3Ut0zzn0om80Px1z+KhGR71meXDB/W9sGXlGvwcwfT3uZXbZ+jTuB1NVHTdvKAf+VdJt9AEMBi/EQZzksDXzfC8Eoy93Gv0U0v7rx/iRHmcwWziEqpIm0nrVlxpKBSw+XrnFdG/+LaSjZuLuWQjsigfnRIt9Gs12RWrSFe8hzUsvqHj4423YPcXwcmjtJYJUntADIjblbGMEV03TNQF1ZxTg4LDkeh7ijk1O2BVFsojGTjAUUYH0/YQLWNDnJHhgZ/hWJ+s4mtr/AKVxzBEmHrzVhkBHWiBa2kq7lAXnHlJFQeyt1bBuHX7ZqX+SwT+aLLLC6A5ZEUdagsq5FXzWNoT/APcb/wBP71U9pagH/NOceif3p/3uFdyGcol0O1uRVzFQCTgUta5sbRCzTzPjrgAYqiTWbV3MaKWwNx3N0H2qq9RhGNrZGUopl11eW8XVufal0mrIpISB34zwDU4rmKSYRpGHmORLGq4C/erFbAQErgAr06VlyesTTpRoZZV8ITXN7qc2fBtiqYzkmlVwNY348J9vcgZxWs8SXAAAHBxzVkUshxuKcpnkioP1PJJ7C802c9e11OS6dZZ5Am3gY24NZ/WdOnglczXMjxn1Ymui/GxEWnR3saM0quq+mc1hyJtRuFMoAUHIQf1r2vCzLLj5spji8iI6NpEW2FimMEZJ65963Fpw2xDwvSkCJ4KqoOTntTvTtz/WtGR2i0ocdD2KTyAGqLjzcjrViYVBmoTkbTzUEKmAOSM5oS4nWJHkkbCqM5q6eQLuJOAOc+lZbVr83T7E4iU/+x9adAlIAvJXvbqSVu54HoKOtIcxhT6VTaQ7gSe/Sjo48BQOuMU5GiQtBJEGA6dKWalZrLHjb0BGK09uuI9pFAXcGCw7VyYGjoF9bl7VwPmHI+o5pjp8y3FtHIvO5c0NO4AxxQuiy+HPPa54U70+h/vmqRdMdq42OGbbS+9nIQlPnQ71+oqy8lKLx3pRPPkHzUJuhoRs11rdLPbJIDkMMiqbpt3vWd0DUdtvJbO3MTYH0PSibvVPCUgEZxTe4qF9tqWirVnRVyM8Cnml6hLLYwkkZ2ACue3t7JPNsDEljxW7iH4bwoI412ogBzmvJ87w8/mV7OqF8iXBJBDyys5DTv8AQRf2oae5wwG1wFHJK4z9quFzJnClVI9BV4uJsZZsj2FZcfoPkrcpIyOdiWeWNn3FiAezAivEjiLldyvu6AHNOTJIRnKsPQiqy0DPiW1Qt7AVLP6P5ajSV/0xU9iee3CLvjYDjselX2cc06ZUF/UgcZo4y2SMAtiu7sTjFLdY1bUIQFtxHEn7i81nXo/l5Nca/srGai+x1bwvHHiQDk5GKquY1LEtNEg/efFYu51C4uU/SyyFwf2jX1nqSu/gz5WTs37VaY/p1x+qU/8AQ0KcrNLN+GB5ukP/AG5NDyy6fg77l89wqcUuZWY5FVm2Z85YCg/SIx+WbeEWthM502RT/mZs+nhjn86VtNpdtMSLieM9Nwi/nzRaaXzkyVC40qORCJMsKri9PSVNsm8UGEWcumvGqRXkJkZsu5Yo5H3o5IW2phwBuONpBwPesZe6M8SkxgulLHs1fCrJIjdxkihL0nk9SGXi39rN7ItrDhp5VQc7vElAx+dAyazotvj/ADULMARhMvzWQj0iB85mIbH+vJzVkOlLCRu8Pjvuzmnj6TFfdIK8b8sO1jVo9Ykjt1d0tYzuaR1wWPsPSgLiS3gXwrWJgB/qceYmrGjYP5fKOx6Vfb2ILBtpY/tNXqYccMEOMTSlHGqK7OBm/Sy5ye1PLJAi5xio29nyC3OKtlYRodtM7ZCUuTLHnBbANU3t7HFGS7gKOpNAz3KwI0kh4H5ms5e3cl1LlzhR0XsKWhG6LNS1J7xiiZWEdu7fWhIITK4GDjvXsNu8rgKOtPLe0S3jyR5sUyE7BY49rKAOBRKoFkX04zUcdT9qMhjDJg+lOkCwqNPKOMD1oa7i4LY+vvR8HybG6gVGePKkdiK6gs0FzOuSKXJcCHVbeQH5sxt9+R/KvJ3YnI5BNLtQZlXKnDqQy/UUOWy/FVRp7x9/Q0pmUgHPWvodTWaJJOeVz0oC6uZJWIQtzXOSZ0VS2UW0rLq4CnhkKt9ulX6iSWxuP0oGCRbK+JvVkUlQVYLuGPtUri6a7lxbRuR+0wwKm9djRt7QbocEbaparJggyjOa3gIa4kbcOBisPpsf4W4hDZ3iRSSfrWgJ4uCGPz+tbPDemYPMTUkMZAGfC4B9aJiJRTuIIrJPcXCu3hSkleoJomz1C6YESg4HvWvkZKNJI4VS+8AdcGld/qVtH0YkjqBVZcvxkgGl9zHh8j16illJ0FINj1OMpuKEiq5r6KZDviYr9OlBRsUXkDGfSiDcMYGGwHj0rJ7mSx+KEk8q+O5xhT0NTWCF9kuWJU0LdgeOwIZD1HPBojTXMbYY5Bqls6gi9upbS6i2pugk4PqD7Gi4LqKbO1sMOCDVerSNd6ewjH6vkD6UsjAkjWROA4yQexrnhU9spHNKJoFk7ZqXiDoaz8d3cQMFZspnjNES6zDbIWuVdEHVgNwFZ5+PJdF45oy7GUsW7JFAT2m/O6JT74ouzvbe8iEtrOksZHzIc0YmCO1TSZZSraM//wBKlY5jRB9RUl0Odv1kyqP3VrRKyjqKi7gDg06ivk73JieLR7eDzMpkb9pzmiBEgHCgVdJMvNUNKNpprijuLfZ9IwVTjjFKLyYKGZjgDk1feXQjQs7hVHc1mb29a6fC5EQ6D19zU2wuolV5cNcyZOQo+UVK0sXuW8owO5qdlaG4kCgcd60CRrBGEjGPpSomCQ2qQLhQOK9c8YzV2M9arkWmSAypI80fbRg9qpijLDkYxR1um0VWhSZjzzjJAqLxEr0olRgZxketFafbCR/EkHkHQGjGNsWclFAckmwE7ffOKCeKS8mXcGRSeWI7V8zM7q2SOM8UcX8WBXB8y8U0cKvbBLyXVJDG30KwaIYaRQo4XIoee2SBgI1VVHfGTVlrdMVHmOMc1Tc3G9CV61ojCC6Rmlkk+2C3Fstx5cedeVOKCwYXKkFWHWjEnZZFbPU4NF3EMcyKZFBI796llw8tx7NPjeV7f0y6FMUzSXsI64YE/wAa1KwGUTbQRls8fSk8djErjwwRk9ScmtVarsRgPQU+DG4R2J5WdZp3HpGZl0+78Vty5U9x1qu3s72FuVbbmtPI2w8r3qCsN+QTg9qtxM1gEcTPHkowPvQtyhVQvhtwe1aBgCnlGK+WPK7mAIHtXONgsyUiz8EKzD0xVkaXD8eEQvpWmaMdQo+uKpmiKgEYPtSPGhlIz50uWTJYqB6YzU4tAHzeJknqBTQAE5BI9qMjj2qCO/WioJHOTF0WkpEgVGbLDBDUjfT5rK9aIxnwXJZD1FbILu5qu4thOvYOvKnFNQLMXMgJKhTkVEwrMuxsEgYYeorVNa29xFuaMbv9WKU3OmGGYPA2fQNQ4hUjn9/YXeg3Zu7EuLZjlgh+Q/7U90z4kdo18XEnuODTu6hD/oplGGGDWP1PRZNPnMlm2Yzk7CazZcfyjRiyNaNZHrVtIP1gU+j8V5LqMW0nxo8f94rFJdBgQcg1VI47cVmNSyaNRda3axHmXe3ogzS6f4kdgRBCB7uc/lSF2zVea6gPI2GzXcty+6eRmP8AL7VZbRtK4UckmgosswHc1qtGsREglfljXUCwyztRbQAD5scmpHqepq9q8VBRo6yjaOa82A8YyauZM8CrYYgPrTJAZXGhA6UVGvAqUaecKo5NH29oF80pz32iqxhy6JSmo9kbSzM7AsMJTZEVAFUAY4xVcTkAdlPQCiUG1S7degrTCCiZpTc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963888" cy="2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149080"/>
            <a:ext cx="3375077" cy="224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4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400" dirty="0">
                <a:cs typeface="Arial" charset="0"/>
              </a:rPr>
              <a:t>Seguimento do Caderno de Atenção Básica sobre </a:t>
            </a:r>
            <a:r>
              <a:rPr lang="pt-BR" sz="2400" dirty="0" smtClean="0">
                <a:cs typeface="Arial" charset="0"/>
              </a:rPr>
              <a:t>Atenção a Saúde da Criança (Ministério </a:t>
            </a:r>
            <a:r>
              <a:rPr lang="pt-BR" sz="2400" dirty="0">
                <a:cs typeface="Arial" charset="0"/>
              </a:rPr>
              <a:t>da Saúde, </a:t>
            </a:r>
            <a:r>
              <a:rPr lang="pt-BR" sz="2400" dirty="0" smtClean="0">
                <a:cs typeface="Arial" charset="0"/>
              </a:rPr>
              <a:t>2012);</a:t>
            </a:r>
            <a:endParaRPr lang="pt-BR" sz="2400" dirty="0">
              <a:cs typeface="Arial" charset="0"/>
            </a:endParaRPr>
          </a:p>
          <a:p>
            <a:pPr algn="just"/>
            <a:endParaRPr lang="pt-BR" sz="2400" dirty="0">
              <a:cs typeface="Arial" charset="0"/>
            </a:endParaRPr>
          </a:p>
          <a:p>
            <a:pPr algn="just"/>
            <a:endParaRPr lang="pt-BR" sz="2400" dirty="0">
              <a:cs typeface="Arial" charset="0"/>
            </a:endParaRPr>
          </a:p>
          <a:p>
            <a:pPr algn="just"/>
            <a:r>
              <a:rPr lang="pt-BR" sz="2400" dirty="0">
                <a:cs typeface="Arial" charset="0"/>
              </a:rPr>
              <a:t>Período de 16 semanas;</a:t>
            </a:r>
          </a:p>
          <a:p>
            <a:pPr algn="just"/>
            <a:endParaRPr lang="pt-BR" sz="2400" dirty="0">
              <a:cs typeface="Arial" charset="0"/>
            </a:endParaRPr>
          </a:p>
          <a:p>
            <a:pPr marL="0" indent="0" algn="just">
              <a:buNone/>
            </a:pPr>
            <a:endParaRPr lang="pt-BR" sz="2400" dirty="0">
              <a:cs typeface="Arial" charset="0"/>
            </a:endParaRPr>
          </a:p>
          <a:p>
            <a:pPr algn="just"/>
            <a:r>
              <a:rPr lang="pt-BR" sz="2400" dirty="0">
                <a:cs typeface="Arial" charset="0"/>
              </a:rPr>
              <a:t>Ficha Espelho;</a:t>
            </a:r>
          </a:p>
          <a:p>
            <a:pPr algn="just"/>
            <a:endParaRPr lang="pt-BR" sz="2400" dirty="0">
              <a:cs typeface="Arial" charset="0"/>
            </a:endParaRPr>
          </a:p>
          <a:p>
            <a:pPr algn="just"/>
            <a:endParaRPr lang="pt-BR" sz="2400" dirty="0">
              <a:cs typeface="Arial" charset="0"/>
            </a:endParaRPr>
          </a:p>
          <a:p>
            <a:pPr algn="just"/>
            <a:r>
              <a:rPr lang="pt-BR" sz="2400" dirty="0">
                <a:cs typeface="Arial" charset="0"/>
              </a:rPr>
              <a:t>Planilha de Coleta de Dados; </a:t>
            </a:r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4" name="Título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980731" y="461418"/>
            <a:ext cx="31825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 dirty="0">
                <a:latin typeface="+mn-lt"/>
                <a:cs typeface="Arial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9947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1586</Words>
  <Application>Microsoft Office PowerPoint</Application>
  <PresentationFormat>Apresentação na tela (4:3)</PresentationFormat>
  <Paragraphs>175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Atenção a saúde da criança de 0 a 72 meses da UBS de Salvador das Missões, RS</vt:lpstr>
      <vt:lpstr>Introdução</vt:lpstr>
      <vt:lpstr>Apresentação do PowerPoint</vt:lpstr>
      <vt:lpstr>Introdução </vt:lpstr>
      <vt:lpstr>Unidade Básica de Saúde</vt:lpstr>
      <vt:lpstr>Apresentação do PowerPoint</vt:lpstr>
      <vt:lpstr>Antes da intervenção...</vt:lpstr>
      <vt:lpstr>Objetivo </vt:lpstr>
      <vt:lpstr>Metodologia</vt:lpstr>
      <vt:lpstr>Logística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</vt:lpstr>
      <vt:lpstr>Discussão </vt:lpstr>
      <vt:lpstr>Reflexão crítica sobre seu processo pessoal de aprendizagem </vt:lpstr>
      <vt:lpstr>Referências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62</cp:revision>
  <dcterms:created xsi:type="dcterms:W3CDTF">2014-10-10T11:15:31Z</dcterms:created>
  <dcterms:modified xsi:type="dcterms:W3CDTF">2014-10-19T00:28:08Z</dcterms:modified>
</cp:coreProperties>
</file>