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23.xml" ContentType="application/vnd.openxmlformats-officedocument.presentationml.notesSlide+xml"/>
  <Override PartName="/ppt/charts/chart19.xml" ContentType="application/vnd.openxmlformats-officedocument.drawingml.chart+xml"/>
  <Override PartName="/ppt/notesSlides/notesSlide24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3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7" r:id="rId18"/>
    <p:sldId id="274" r:id="rId19"/>
    <p:sldId id="278" r:id="rId20"/>
    <p:sldId id="275" r:id="rId21"/>
    <p:sldId id="279" r:id="rId22"/>
    <p:sldId id="276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4" r:id="rId35"/>
    <p:sldId id="291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Planilha%20Katiel%20Final_23.06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Planilha%20Katiel%20Final_23.06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Planilha%20Katiel%20Final_23.06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560">
              <a:noFill/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0.1122448979591841</c:v>
                </c:pt>
                <c:pt idx="1">
                  <c:v>0.214285714285714</c:v>
                </c:pt>
                <c:pt idx="2">
                  <c:v>0.35714285714285804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56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035872"/>
        <c:axId val="49486672"/>
      </c:barChart>
      <c:catAx>
        <c:axId val="49035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49486672"/>
        <c:crosses val="autoZero"/>
        <c:auto val="1"/>
        <c:lblAlgn val="ctr"/>
        <c:lblOffset val="100"/>
        <c:noMultiLvlLbl val="1"/>
      </c:catAx>
      <c:valAx>
        <c:axId val="49486672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.0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49035872"/>
        <c:crosses val="autoZero"/>
        <c:crossBetween val="between"/>
        <c:maj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zero"/>
    <c:showDLblsOverMax val="1"/>
  </c:chart>
  <c:spPr>
    <a:solidFill>
      <a:srgbClr val="FFFFFF"/>
    </a:solidFill>
    <a:ln w="3240">
      <a:solidFill>
        <a:srgbClr val="808080"/>
      </a:solidFill>
      <a:round/>
    </a:ln>
  </c:sp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solidFill>
              <a:srgbClr val="4472C4"/>
            </a:solidFill>
            <a:ln w="25560">
              <a:noFill/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0.81818181818181934</c:v>
                </c:pt>
                <c:pt idx="1">
                  <c:v>0.90476190476190377</c:v>
                </c:pt>
                <c:pt idx="2">
                  <c:v>0.94285714285714251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56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055152"/>
        <c:axId val="211082032"/>
      </c:barChart>
      <c:catAx>
        <c:axId val="211055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211082032"/>
        <c:crosses val="autoZero"/>
        <c:auto val="1"/>
        <c:lblAlgn val="ctr"/>
        <c:lblOffset val="100"/>
        <c:noMultiLvlLbl val="1"/>
      </c:catAx>
      <c:valAx>
        <c:axId val="211082032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.0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211055152"/>
        <c:crosses val="autoZero"/>
        <c:crossBetween val="between"/>
        <c:maj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zero"/>
    <c:showDLblsOverMax val="1"/>
  </c:chart>
  <c:spPr>
    <a:solidFill>
      <a:srgbClr val="FFFFFF"/>
    </a:solidFill>
    <a:ln w="3240">
      <a:solidFill>
        <a:srgbClr val="808080"/>
      </a:solidFill>
      <a:round/>
    </a:ln>
  </c:sp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solidFill>
              <a:srgbClr val="4472C4"/>
            </a:solidFill>
            <a:ln w="25560">
              <a:noFill/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56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084272"/>
        <c:axId val="211084832"/>
      </c:barChart>
      <c:catAx>
        <c:axId val="211084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211084832"/>
        <c:crosses val="autoZero"/>
        <c:auto val="1"/>
        <c:lblAlgn val="ctr"/>
        <c:lblOffset val="100"/>
        <c:noMultiLvlLbl val="1"/>
      </c:catAx>
      <c:valAx>
        <c:axId val="211084832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.0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211084272"/>
        <c:crosses val="autoZero"/>
        <c:crossBetween val="between"/>
        <c:maj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zero"/>
    <c:showDLblsOverMax val="1"/>
  </c:chart>
  <c:spPr>
    <a:solidFill>
      <a:srgbClr val="FFFFFF"/>
    </a:solidFill>
    <a:ln w="3240">
      <a:solidFill>
        <a:srgbClr val="808080"/>
      </a:solidFill>
      <a:round/>
    </a:ln>
  </c:sp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solidFill>
              <a:srgbClr val="4472C4"/>
            </a:solidFill>
            <a:ln w="25560">
              <a:noFill/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0.72727272727272696</c:v>
                </c:pt>
                <c:pt idx="1">
                  <c:v>0.86046511627907185</c:v>
                </c:pt>
                <c:pt idx="2">
                  <c:v>0.91836734693877597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56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387472"/>
        <c:axId val="211388032"/>
      </c:barChart>
      <c:catAx>
        <c:axId val="211387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211388032"/>
        <c:crosses val="autoZero"/>
        <c:auto val="1"/>
        <c:lblAlgn val="ctr"/>
        <c:lblOffset val="100"/>
        <c:noMultiLvlLbl val="1"/>
      </c:catAx>
      <c:valAx>
        <c:axId val="211388032"/>
        <c:scaling>
          <c:orientation val="minMax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.0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211387472"/>
        <c:crosses val="autoZero"/>
        <c:crossBetween val="between"/>
        <c:maj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zero"/>
    <c:showDLblsOverMax val="1"/>
  </c:chart>
  <c:spPr>
    <a:solidFill>
      <a:srgbClr val="FFFFFF"/>
    </a:solidFill>
    <a:ln w="3240">
      <a:solidFill>
        <a:srgbClr val="808080"/>
      </a:solidFill>
      <a:round/>
    </a:ln>
  </c:spPr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03916633708473"/>
          <c:y val="4.2600486457517434E-2"/>
          <c:w val="0.8119608336629156"/>
          <c:h val="0.7476148465734985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rgbClr val="4F81BD"/>
            </a:solidFill>
            <a:ln w="25560">
              <a:noFill/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0.63636363636363735</c:v>
                </c:pt>
                <c:pt idx="1">
                  <c:v>0.80952380952381064</c:v>
                </c:pt>
                <c:pt idx="2">
                  <c:v>0.88571428571428557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56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533840"/>
        <c:axId val="211534400"/>
      </c:barChart>
      <c:catAx>
        <c:axId val="211533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211534400"/>
        <c:crosses val="autoZero"/>
        <c:auto val="1"/>
        <c:lblAlgn val="ctr"/>
        <c:lblOffset val="100"/>
        <c:noMultiLvlLbl val="1"/>
      </c:catAx>
      <c:valAx>
        <c:axId val="211534400"/>
        <c:scaling>
          <c:orientation val="minMax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.0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211533840"/>
        <c:crosses val="autoZero"/>
        <c:crossBetween val="between"/>
        <c:maj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zero"/>
    <c:showDLblsOverMax val="1"/>
  </c:chart>
  <c:spPr>
    <a:solidFill>
      <a:srgbClr val="FFFFFF"/>
    </a:solidFill>
    <a:ln w="3240">
      <a:solidFill>
        <a:srgbClr val="808080"/>
      </a:solidFill>
      <a:round/>
    </a:ln>
  </c:spPr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560">
              <a:noFill/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0.54545454545454597</c:v>
                </c:pt>
                <c:pt idx="1">
                  <c:v>0.76190476190476197</c:v>
                </c:pt>
                <c:pt idx="2">
                  <c:v>0.85714285714285765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56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536640"/>
        <c:axId val="211537200"/>
      </c:barChart>
      <c:catAx>
        <c:axId val="211536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211537200"/>
        <c:crosses val="autoZero"/>
        <c:auto val="1"/>
        <c:lblAlgn val="ctr"/>
        <c:lblOffset val="100"/>
        <c:noMultiLvlLbl val="1"/>
      </c:catAx>
      <c:valAx>
        <c:axId val="211537200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.0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211536640"/>
        <c:crosses val="autoZero"/>
        <c:crossBetween val="between"/>
        <c:maj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zero"/>
    <c:showDLblsOverMax val="1"/>
  </c:chart>
  <c:spPr>
    <a:solidFill>
      <a:srgbClr val="FFFFFF"/>
    </a:solidFill>
    <a:ln w="3240">
      <a:solidFill>
        <a:srgbClr val="808080"/>
      </a:solidFill>
      <a:round/>
    </a:ln>
  </c:spPr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97621333918627"/>
          <c:y val="0.29350620776884662"/>
          <c:w val="0.86902375120167064"/>
          <c:h val="0.635258873641023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Indicadores!$S$42:$U$42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Indicadores!$S$43:$U$43</c:f>
              <c:numCache>
                <c:formatCode>0.0%</c:formatCode>
                <c:ptCount val="3"/>
                <c:pt idx="0">
                  <c:v>0.54545454545454541</c:v>
                </c:pt>
                <c:pt idx="1">
                  <c:v>0.76190476190476186</c:v>
                </c:pt>
                <c:pt idx="2">
                  <c:v>0.85714285714285743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339936"/>
        <c:axId val="49340496"/>
      </c:barChart>
      <c:catAx>
        <c:axId val="49339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340496"/>
        <c:crosses val="autoZero"/>
        <c:auto val="1"/>
        <c:lblAlgn val="ctr"/>
        <c:lblOffset val="100"/>
        <c:noMultiLvlLbl val="0"/>
      </c:catAx>
      <c:valAx>
        <c:axId val="4934049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339936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hipertensos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560">
              <a:noFill/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56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614240"/>
        <c:axId val="211614800"/>
      </c:barChart>
      <c:catAx>
        <c:axId val="211614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211614800"/>
        <c:crosses val="autoZero"/>
        <c:auto val="1"/>
        <c:lblAlgn val="ctr"/>
        <c:lblOffset val="100"/>
        <c:noMultiLvlLbl val="1"/>
      </c:catAx>
      <c:valAx>
        <c:axId val="211614800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.0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211614240"/>
        <c:crosses val="autoZero"/>
        <c:crossBetween val="between"/>
        <c:maj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zero"/>
    <c:showDLblsOverMax val="1"/>
  </c:chart>
  <c:spPr>
    <a:solidFill>
      <a:srgbClr val="FFFFFF"/>
    </a:solidFill>
    <a:ln w="3240">
      <a:solidFill>
        <a:srgbClr val="808080"/>
      </a:solidFill>
      <a:round/>
    </a:ln>
  </c:spPr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63934426229525"/>
          <c:y val="0.32116845554939777"/>
          <c:w val="0.84631147540983642"/>
          <c:h val="0.583942646453450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hipertensos com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Indicadores!$D$53:$F$53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Indicadores!$D$54:$F$54</c:f>
              <c:numCache>
                <c:formatCode>0.0%</c:formatCode>
                <c:ptCount val="3"/>
                <c:pt idx="0">
                  <c:v>0.95454545454545503</c:v>
                </c:pt>
                <c:pt idx="1">
                  <c:v>0.97674418604651203</c:v>
                </c:pt>
                <c:pt idx="2">
                  <c:v>0.98639455782312924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617040"/>
        <c:axId val="211742176"/>
      </c:barChart>
      <c:catAx>
        <c:axId val="21161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1742176"/>
        <c:crosses val="autoZero"/>
        <c:auto val="1"/>
        <c:lblAlgn val="ctr"/>
        <c:lblOffset val="100"/>
        <c:noMultiLvlLbl val="0"/>
      </c:catAx>
      <c:valAx>
        <c:axId val="21174217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1617040"/>
        <c:crosses val="autoZero"/>
        <c:crossBetween val="between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diabéticos que receberam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560">
              <a:noFill/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56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744416"/>
        <c:axId val="211744976"/>
      </c:barChart>
      <c:catAx>
        <c:axId val="211744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211744976"/>
        <c:crosses val="autoZero"/>
        <c:auto val="1"/>
        <c:lblAlgn val="ctr"/>
        <c:lblOffset val="100"/>
        <c:noMultiLvlLbl val="1"/>
      </c:catAx>
      <c:valAx>
        <c:axId val="211744976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.0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211744416"/>
        <c:crosses val="autoZero"/>
        <c:crossBetween val="between"/>
      </c:valAx>
      <c:spPr>
        <a:solidFill>
          <a:srgbClr val="FFFFFF"/>
        </a:solidFill>
        <a:ln w="25560">
          <a:noFill/>
        </a:ln>
      </c:spPr>
    </c:plotArea>
    <c:plotVisOnly val="1"/>
    <c:dispBlanksAs val="zero"/>
    <c:showDLblsOverMax val="1"/>
  </c:chart>
  <c:spPr>
    <a:solidFill>
      <a:srgbClr val="FFFFFF"/>
    </a:solidFill>
    <a:ln w="3240">
      <a:solidFill>
        <a:srgbClr val="808080"/>
      </a:solidFill>
      <a:round/>
    </a:ln>
  </c:spPr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52853299834442"/>
          <c:y val="2.5965210865574056E-2"/>
          <c:w val="0.82747146700165553"/>
          <c:h val="0.8461699789603462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diabéticos que receberam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560">
              <a:noFill/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56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185312"/>
        <c:axId val="212185872"/>
      </c:barChart>
      <c:catAx>
        <c:axId val="212185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212185872"/>
        <c:crosses val="autoZero"/>
        <c:auto val="1"/>
        <c:lblAlgn val="ctr"/>
        <c:lblOffset val="100"/>
        <c:noMultiLvlLbl val="1"/>
      </c:catAx>
      <c:valAx>
        <c:axId val="212185872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.0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212185312"/>
        <c:crosses val="autoZero"/>
        <c:crossBetween val="between"/>
      </c:valAx>
      <c:spPr>
        <a:solidFill>
          <a:srgbClr val="FFFFFF"/>
        </a:solidFill>
        <a:ln w="25560">
          <a:noFill/>
        </a:ln>
      </c:spPr>
    </c:plotArea>
    <c:plotVisOnly val="1"/>
    <c:dispBlanksAs val="zero"/>
    <c:showDLblsOverMax val="1"/>
  </c:chart>
  <c:spPr>
    <a:solidFill>
      <a:srgbClr val="FFFFFF"/>
    </a:solidFill>
    <a:ln w="3240">
      <a:solidFill>
        <a:srgbClr val="808080"/>
      </a:solidFill>
      <a:round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560">
              <a:noFill/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0.1122448979591841</c:v>
                </c:pt>
                <c:pt idx="1">
                  <c:v>0.214285714285714</c:v>
                </c:pt>
                <c:pt idx="2">
                  <c:v>0.35714285714285804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56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488912"/>
        <c:axId val="49489472"/>
      </c:barChart>
      <c:catAx>
        <c:axId val="49488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49489472"/>
        <c:crosses val="autoZero"/>
        <c:auto val="1"/>
        <c:lblAlgn val="ctr"/>
        <c:lblOffset val="100"/>
        <c:noMultiLvlLbl val="1"/>
      </c:catAx>
      <c:valAx>
        <c:axId val="49489472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.0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49488912"/>
        <c:crosses val="autoZero"/>
        <c:crossBetween val="between"/>
        <c:maj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zero"/>
    <c:showDLblsOverMax val="1"/>
  </c:chart>
  <c:spPr>
    <a:solidFill>
      <a:srgbClr val="FFFFFF"/>
    </a:solidFill>
    <a:ln w="3240">
      <a:solidFill>
        <a:srgbClr val="808080"/>
      </a:solidFill>
      <a:round/>
    </a:ln>
  </c:spPr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hipertensos que receberam orientação sobre higiene bucal</c:v>
                </c:pt>
              </c:strCache>
            </c:strRef>
          </c:tx>
          <c:spPr>
            <a:solidFill>
              <a:srgbClr val="4472C4"/>
            </a:solidFill>
            <a:ln w="25560">
              <a:noFill/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0.88636363636363602</c:v>
                </c:pt>
                <c:pt idx="1">
                  <c:v>0.94186046511627897</c:v>
                </c:pt>
                <c:pt idx="2">
                  <c:v>0.96598639455782298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56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348048"/>
        <c:axId val="212348608"/>
      </c:barChart>
      <c:catAx>
        <c:axId val="212348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212348608"/>
        <c:crosses val="autoZero"/>
        <c:auto val="1"/>
        <c:lblAlgn val="ctr"/>
        <c:lblOffset val="100"/>
        <c:noMultiLvlLbl val="1"/>
      </c:catAx>
      <c:valAx>
        <c:axId val="212348608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.0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212348048"/>
        <c:crosses val="autoZero"/>
        <c:crossBetween val="between"/>
        <c:maj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zero"/>
    <c:showDLblsOverMax val="1"/>
  </c:chart>
  <c:spPr>
    <a:solidFill>
      <a:srgbClr val="FFFFFF"/>
    </a:solidFill>
    <a:ln w="3240">
      <a:solidFill>
        <a:srgbClr val="808080"/>
      </a:solidFill>
      <a:round/>
    </a:ln>
  </c:spPr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0655737704923"/>
          <c:y val="0.29811375684285996"/>
          <c:w val="0.85450819672131151"/>
          <c:h val="0.58113314625063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Indicadores!$R$65</c:f>
              <c:strCache>
                <c:ptCount val="1"/>
                <c:pt idx="0">
                  <c:v>Proporção de diabéticos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Indicadores!$S$64:$U$64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Indicadores!$S$65:$U$65</c:f>
              <c:numCache>
                <c:formatCode>0.0%</c:formatCode>
                <c:ptCount val="3"/>
                <c:pt idx="0">
                  <c:v>0.90909090909090906</c:v>
                </c:pt>
                <c:pt idx="1">
                  <c:v>0.95238095238095233</c:v>
                </c:pt>
                <c:pt idx="2">
                  <c:v>0.97142857142857186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350848"/>
        <c:axId val="212351408"/>
      </c:barChart>
      <c:catAx>
        <c:axId val="21235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2351408"/>
        <c:crosses val="autoZero"/>
        <c:auto val="1"/>
        <c:lblAlgn val="ctr"/>
        <c:lblOffset val="100"/>
        <c:noMultiLvlLbl val="0"/>
      </c:catAx>
      <c:valAx>
        <c:axId val="21235140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2350848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08138496754409"/>
          <c:y val="4.2042850051941943E-2"/>
          <c:w val="0.78935766021574649"/>
          <c:h val="0.7509185447582055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560">
              <a:noFill/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0.81818181818181934</c:v>
                </c:pt>
                <c:pt idx="1">
                  <c:v>0.90476190476190377</c:v>
                </c:pt>
                <c:pt idx="2">
                  <c:v>0.94285714285714251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56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935904"/>
        <c:axId val="48936464"/>
      </c:barChart>
      <c:catAx>
        <c:axId val="48935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48936464"/>
        <c:crosses val="autoZero"/>
        <c:auto val="1"/>
        <c:lblAlgn val="ctr"/>
        <c:lblOffset val="100"/>
        <c:noMultiLvlLbl val="1"/>
      </c:catAx>
      <c:valAx>
        <c:axId val="48936464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.0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48935904"/>
        <c:crosses val="autoZero"/>
        <c:crossBetween val="between"/>
        <c:maj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zero"/>
    <c:showDLblsOverMax val="1"/>
  </c:chart>
  <c:spPr>
    <a:solidFill>
      <a:srgbClr val="FFFFFF"/>
    </a:solidFill>
    <a:ln w="3240">
      <a:solidFill>
        <a:srgbClr val="808080"/>
      </a:solidFill>
      <a:round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560">
              <a:noFill/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0.81818181818181956</c:v>
                </c:pt>
                <c:pt idx="1">
                  <c:v>0.90476190476190355</c:v>
                </c:pt>
                <c:pt idx="2">
                  <c:v>0.94285714285714251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56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737664"/>
        <c:axId val="49738224"/>
      </c:barChart>
      <c:catAx>
        <c:axId val="49737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49738224"/>
        <c:crosses val="autoZero"/>
        <c:auto val="1"/>
        <c:lblAlgn val="ctr"/>
        <c:lblOffset val="100"/>
        <c:noMultiLvlLbl val="1"/>
      </c:catAx>
      <c:valAx>
        <c:axId val="49738224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.0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49737664"/>
        <c:crosses val="autoZero"/>
        <c:crossBetween val="between"/>
        <c:maj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zero"/>
    <c:showDLblsOverMax val="1"/>
  </c:chart>
  <c:spPr>
    <a:solidFill>
      <a:srgbClr val="FFFFFF"/>
    </a:solidFill>
    <a:ln w="3240">
      <a:solidFill>
        <a:srgbClr val="808080"/>
      </a:solidFill>
      <a:round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560">
              <a:noFill/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0.75000000000000133</c:v>
                </c:pt>
                <c:pt idx="1">
                  <c:v>0.87209302325581584</c:v>
                </c:pt>
                <c:pt idx="2">
                  <c:v>0.92517006802721058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56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740464"/>
        <c:axId val="49741024"/>
      </c:barChart>
      <c:catAx>
        <c:axId val="49740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49741024"/>
        <c:crosses val="autoZero"/>
        <c:auto val="1"/>
        <c:lblAlgn val="ctr"/>
        <c:lblOffset val="100"/>
        <c:noMultiLvlLbl val="1"/>
      </c:catAx>
      <c:valAx>
        <c:axId val="49741024"/>
        <c:scaling>
          <c:orientation val="minMax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.0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49740464"/>
        <c:crosses val="autoZero"/>
        <c:crossBetween val="between"/>
        <c:maj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zero"/>
    <c:showDLblsOverMax val="1"/>
  </c:chart>
  <c:spPr>
    <a:solidFill>
      <a:srgbClr val="FFFFFF"/>
    </a:solidFill>
    <a:ln w="3240">
      <a:solidFill>
        <a:srgbClr val="808080"/>
      </a:solidFill>
      <a:round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solidFill>
              <a:srgbClr val="2E75B6"/>
            </a:solidFill>
            <a:ln w="25560">
              <a:noFill/>
            </a:ln>
          </c:spPr>
          <c:invertIfNegative val="1"/>
          <c:dLbls>
            <c:dLbl>
              <c:idx val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0.86363636363636398</c:v>
                </c:pt>
                <c:pt idx="1">
                  <c:v>0.93023255813953498</c:v>
                </c:pt>
                <c:pt idx="2">
                  <c:v>0.93877551020408456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56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687840"/>
        <c:axId val="210688400"/>
      </c:barChart>
      <c:catAx>
        <c:axId val="210687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210688400"/>
        <c:crosses val="autoZero"/>
        <c:auto val="1"/>
        <c:lblAlgn val="ctr"/>
        <c:lblOffset val="100"/>
        <c:noMultiLvlLbl val="1"/>
      </c:catAx>
      <c:valAx>
        <c:axId val="210688400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.0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210687840"/>
        <c:crosses val="autoZero"/>
        <c:crossBetween val="between"/>
        <c:maj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zero"/>
    <c:showDLblsOverMax val="1"/>
  </c:chart>
  <c:spPr>
    <a:solidFill>
      <a:srgbClr val="FFFFFF"/>
    </a:solidFill>
    <a:ln w="3240">
      <a:solidFill>
        <a:srgbClr val="808080"/>
      </a:solidFill>
      <a:round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560">
              <a:noFill/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0.90909090909090851</c:v>
                </c:pt>
                <c:pt idx="1">
                  <c:v>0.952380952380952</c:v>
                </c:pt>
                <c:pt idx="2">
                  <c:v>0.94285714285714251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56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791664"/>
        <c:axId val="210792224"/>
      </c:barChart>
      <c:catAx>
        <c:axId val="210791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210792224"/>
        <c:crosses val="autoZero"/>
        <c:auto val="1"/>
        <c:lblAlgn val="ctr"/>
        <c:lblOffset val="100"/>
        <c:noMultiLvlLbl val="1"/>
      </c:catAx>
      <c:valAx>
        <c:axId val="210792224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.0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210791664"/>
        <c:crosses val="autoZero"/>
        <c:crossBetween val="between"/>
        <c:maj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zero"/>
    <c:showDLblsOverMax val="1"/>
  </c:chart>
  <c:spPr>
    <a:solidFill>
      <a:srgbClr val="FFFFFF"/>
    </a:solidFill>
    <a:ln w="3240">
      <a:solidFill>
        <a:srgbClr val="808080"/>
      </a:solidFill>
      <a:round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solidFill>
              <a:srgbClr val="4472C4"/>
            </a:solidFill>
            <a:ln w="25560">
              <a:noFill/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0.86363636363636398</c:v>
                </c:pt>
                <c:pt idx="1">
                  <c:v>0.93023255813953498</c:v>
                </c:pt>
                <c:pt idx="2">
                  <c:v>0.95918367346938971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560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794464"/>
        <c:axId val="210824480"/>
      </c:barChart>
      <c:catAx>
        <c:axId val="21079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210824480"/>
        <c:crosses val="autoZero"/>
        <c:auto val="1"/>
        <c:lblAlgn val="ctr"/>
        <c:lblOffset val="100"/>
        <c:noMultiLvlLbl val="1"/>
      </c:catAx>
      <c:valAx>
        <c:axId val="210824480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.0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crossAx val="210794464"/>
        <c:crosses val="autoZero"/>
        <c:crossBetween val="between"/>
        <c:maj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zero"/>
    <c:showDLblsOverMax val="1"/>
  </c:chart>
  <c:spPr>
    <a:solidFill>
      <a:srgbClr val="FFFFFF"/>
    </a:solidFill>
    <a:ln w="3240">
      <a:solidFill>
        <a:srgbClr val="808080"/>
      </a:solidFill>
      <a:round/>
    </a:ln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34217944979125"/>
          <c:y val="0.16649796638015671"/>
          <c:w val="0.62173495674151935"/>
          <c:h val="0.61641642122978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0864197530864244E-3"/>
                  <c:y val="0.6361323155216285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Mês 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864197530864829E-3"/>
                  <c:y val="0.6819338422391867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Mês 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316741696017863E-16"/>
                  <c:y val="0.6921119592875316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Mês 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</c:strCache>
            </c:strRef>
          </c:cat>
          <c:val>
            <c:numRef>
              <c:f>Plan1!$B$2:$B$4</c:f>
              <c:numCache>
                <c:formatCode>0%</c:formatCode>
                <c:ptCount val="3"/>
                <c:pt idx="0" formatCode="0.00%">
                  <c:v>0.86400000000000077</c:v>
                </c:pt>
                <c:pt idx="1">
                  <c:v>0.93</c:v>
                </c:pt>
                <c:pt idx="2" formatCode="0.00%">
                  <c:v>0.95900000000000063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100"/>
        <c:axId val="210826720"/>
        <c:axId val="210827280"/>
      </c:barChart>
      <c:catAx>
        <c:axId val="2108267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0827280"/>
        <c:crosses val="autoZero"/>
        <c:auto val="1"/>
        <c:lblAlgn val="ctr"/>
        <c:lblOffset val="100"/>
        <c:noMultiLvlLbl val="0"/>
      </c:catAx>
      <c:valAx>
        <c:axId val="210827280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spPr>
          <a:ln>
            <a:prstDash val="solid"/>
          </a:ln>
        </c:spPr>
        <c:crossAx val="210826720"/>
        <c:crosses val="autoZero"/>
        <c:crossBetween val="between"/>
        <c:majorUnit val="0.1"/>
        <c:minorUnit val="2.0000000000000011E-2"/>
      </c:valAx>
    </c:plotArea>
    <c:plotVisOnly val="1"/>
    <c:dispBlanksAs val="gap"/>
    <c:showDLblsOverMax val="0"/>
  </c:chart>
  <c:spPr>
    <a:ln cap="rnd">
      <a:solidFill>
        <a:srgbClr val="002060"/>
      </a:solidFill>
    </a:ln>
    <a:effectLst>
      <a:softEdge rad="31750"/>
    </a:effectLst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AC806-68B0-4377-BC52-EE8839C9D330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843DE-B02C-4A91-9AA3-67951AA964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1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2FE01E4-6668-4029-9AD0-F6B285A52428}" type="slidenum">
              <a:rPr lang="en-US" altLang="pt-BR"/>
              <a:pPr/>
              <a:t>4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87833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0836B8C-30E4-40FA-9E7F-1DE337747B82}" type="slidenum">
              <a:rPr lang="en-US" altLang="pt-BR"/>
              <a:pPr/>
              <a:t>13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00185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0836B8C-30E4-40FA-9E7F-1DE337747B82}" type="slidenum">
              <a:rPr lang="en-US" altLang="pt-BR"/>
              <a:pPr/>
              <a:t>14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47884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0836B8C-30E4-40FA-9E7F-1DE337747B82}" type="slidenum">
              <a:rPr lang="en-US" altLang="pt-BR"/>
              <a:pPr/>
              <a:t>15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67689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0836B8C-30E4-40FA-9E7F-1DE337747B82}" type="slidenum">
              <a:rPr lang="en-US" altLang="pt-BR"/>
              <a:pPr/>
              <a:t>16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78397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A8F713B-FDAB-4CA1-A5A1-4DC83FED5C2F}" type="slidenum">
              <a:rPr lang="en-US" altLang="pt-BR"/>
              <a:pPr/>
              <a:t>17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79472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0836B8C-30E4-40FA-9E7F-1DE337747B82}" type="slidenum">
              <a:rPr lang="en-US" altLang="pt-BR"/>
              <a:pPr/>
              <a:t>18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0743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A8F713B-FDAB-4CA1-A5A1-4DC83FED5C2F}" type="slidenum">
              <a:rPr lang="en-US" altLang="pt-BR"/>
              <a:pPr/>
              <a:t>19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24750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0836B8C-30E4-40FA-9E7F-1DE337747B82}" type="slidenum">
              <a:rPr lang="en-US" altLang="pt-BR"/>
              <a:pPr/>
              <a:t>20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85036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A8F713B-FDAB-4CA1-A5A1-4DC83FED5C2F}" type="slidenum">
              <a:rPr lang="en-US" altLang="pt-BR"/>
              <a:pPr/>
              <a:t>21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15598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0836B8C-30E4-40FA-9E7F-1DE337747B82}" type="slidenum">
              <a:rPr lang="en-US" altLang="pt-BR"/>
              <a:pPr/>
              <a:t>22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7422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130D45C-5E61-41C8-9B37-DA53F803ECDA}" type="slidenum">
              <a:rPr lang="en-US" altLang="pt-BR"/>
              <a:pPr/>
              <a:t>5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02668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A8F713B-FDAB-4CA1-A5A1-4DC83FED5C2F}" type="slidenum">
              <a:rPr lang="en-US" altLang="pt-BR"/>
              <a:pPr/>
              <a:t>23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29232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0836B8C-30E4-40FA-9E7F-1DE337747B82}" type="slidenum">
              <a:rPr lang="en-US" altLang="pt-BR"/>
              <a:pPr/>
              <a:t>24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067663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0836B8C-30E4-40FA-9E7F-1DE337747B82}" type="slidenum">
              <a:rPr lang="en-US" altLang="pt-BR"/>
              <a:pPr/>
              <a:t>25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95170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0836B8C-30E4-40FA-9E7F-1DE337747B82}" type="slidenum">
              <a:rPr lang="en-US" altLang="pt-BR"/>
              <a:pPr/>
              <a:t>26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76188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0836B8C-30E4-40FA-9E7F-1DE337747B82}" type="slidenum">
              <a:rPr lang="en-US" altLang="pt-BR"/>
              <a:pPr/>
              <a:t>27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053751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AE90A70-2059-4F2D-A0C7-0DEF86E50C85}" type="slidenum">
              <a:rPr lang="en-US" altLang="pt-BR"/>
              <a:pPr/>
              <a:t>28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839347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AE90A70-2059-4F2D-A0C7-0DEF86E50C85}" type="slidenum">
              <a:rPr lang="en-US" altLang="pt-BR"/>
              <a:pPr/>
              <a:t>29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504459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AE90A70-2059-4F2D-A0C7-0DEF86E50C85}" type="slidenum">
              <a:rPr lang="en-US" altLang="pt-BR"/>
              <a:pPr/>
              <a:t>30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32290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AE90A70-2059-4F2D-A0C7-0DEF86E50C85}" type="slidenum">
              <a:rPr lang="en-US" altLang="pt-BR"/>
              <a:pPr/>
              <a:t>31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433190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4134719-797C-40A1-AC11-019158797946}" type="slidenum">
              <a:rPr lang="en-US" altLang="pt-BR"/>
              <a:pPr/>
              <a:t>32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7077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F2FD2AA-8577-42A3-A557-E6C71C076AD1}" type="slidenum">
              <a:rPr lang="en-US" altLang="pt-BR"/>
              <a:pPr/>
              <a:t>6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831905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4134719-797C-40A1-AC11-019158797946}" type="slidenum">
              <a:rPr lang="en-US" altLang="pt-BR"/>
              <a:pPr/>
              <a:t>33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66032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F2FD2AA-8577-42A3-A557-E6C71C076AD1}" type="slidenum">
              <a:rPr lang="en-US" altLang="pt-BR"/>
              <a:pPr/>
              <a:t>7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56957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FD887D9-C0A6-4DB9-B272-635C58D1F40E}" type="slidenum">
              <a:rPr lang="en-US" altLang="pt-BR"/>
              <a:pPr/>
              <a:t>8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99269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72929CB-5307-4B37-9D9A-73AFF97A01DF}" type="slidenum">
              <a:rPr lang="en-US" altLang="pt-BR"/>
              <a:pPr/>
              <a:t>9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96531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A8F713B-FDAB-4CA1-A5A1-4DC83FED5C2F}" type="slidenum">
              <a:rPr lang="en-US" altLang="pt-BR"/>
              <a:pPr/>
              <a:t>10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79760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0836B8C-30E4-40FA-9E7F-1DE337747B82}" type="slidenum">
              <a:rPr lang="en-US" altLang="pt-BR"/>
              <a:pPr/>
              <a:t>11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28547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A8F713B-FDAB-4CA1-A5A1-4DC83FED5C2F}" type="slidenum">
              <a:rPr lang="en-US" altLang="pt-BR"/>
              <a:pPr/>
              <a:t>12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3772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61A0-AFFC-4C8C-B5B9-33F1327A8B4E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091A-9A67-4EE2-B07B-8E9D52F67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27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61A0-AFFC-4C8C-B5B9-33F1327A8B4E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091A-9A67-4EE2-B07B-8E9D52F67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71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61A0-AFFC-4C8C-B5B9-33F1327A8B4E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091A-9A67-4EE2-B07B-8E9D52F67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30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61A0-AFFC-4C8C-B5B9-33F1327A8B4E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091A-9A67-4EE2-B07B-8E9D52F67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89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61A0-AFFC-4C8C-B5B9-33F1327A8B4E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091A-9A67-4EE2-B07B-8E9D52F67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15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61A0-AFFC-4C8C-B5B9-33F1327A8B4E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091A-9A67-4EE2-B07B-8E9D52F67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483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61A0-AFFC-4C8C-B5B9-33F1327A8B4E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091A-9A67-4EE2-B07B-8E9D52F67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61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61A0-AFFC-4C8C-B5B9-33F1327A8B4E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091A-9A67-4EE2-B07B-8E9D52F67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78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61A0-AFFC-4C8C-B5B9-33F1327A8B4E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091A-9A67-4EE2-B07B-8E9D52F67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63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61A0-AFFC-4C8C-B5B9-33F1327A8B4E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091A-9A67-4EE2-B07B-8E9D52F67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69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61A0-AFFC-4C8C-B5B9-33F1327A8B4E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091A-9A67-4EE2-B07B-8E9D52F67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46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361A0-AFFC-4C8C-B5B9-33F1327A8B4E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9091A-9A67-4EE2-B07B-8E9D52F678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78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datasus.gov.br/SIAB/index.php.%20Acessado%20em%2005/07/2015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60649"/>
            <a:ext cx="10363200" cy="1800200"/>
          </a:xfrm>
        </p:spPr>
        <p:txBody>
          <a:bodyPr>
            <a:normAutofit fontScale="90000"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UNIVERSIDADE  ABERTA DO SUS 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UNIVERSIDADE FEDERAL DE PELOTAS 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Especialização em Saúde da Família</a:t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Modalidade a Distancia </a:t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Turma nº8</a:t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07435" y="3071810"/>
            <a:ext cx="10177131" cy="3237510"/>
          </a:xfrm>
        </p:spPr>
        <p:txBody>
          <a:bodyPr>
            <a:normAutofit fontScale="85000" lnSpcReduction="20000"/>
          </a:bodyPr>
          <a:lstStyle/>
          <a:p>
            <a:pPr indent="540385">
              <a:lnSpc>
                <a:spcPct val="150000"/>
              </a:lnSpc>
            </a:pPr>
            <a:r>
              <a:rPr lang="pt-BR" sz="2000" b="1" cap="all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Melhoria da atenção à saúde de usuários hipertensos e/ou diabéticos na UBS/ESF Faxinal de Dentro. Vale do Sol/RS.</a:t>
            </a:r>
          </a:p>
          <a:p>
            <a:endParaRPr lang="pt-B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540385">
              <a:lnSpc>
                <a:spcPct val="150000"/>
              </a:lnSpc>
            </a:pPr>
            <a:r>
              <a:rPr lang="es-ES" sz="1600" b="1" cap="all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Katiel </a:t>
            </a:r>
            <a:r>
              <a:rPr lang="es-ES" sz="1600" b="1" cap="all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Yudmila</a:t>
            </a:r>
            <a:r>
              <a:rPr lang="es-ES" sz="1600" b="1" cap="all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 </a:t>
            </a:r>
            <a:r>
              <a:rPr lang="es-ES" sz="1600" b="1" cap="all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Paez</a:t>
            </a:r>
            <a:r>
              <a:rPr lang="es-ES" sz="1600" b="1" cap="all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Castillo</a:t>
            </a:r>
            <a:endParaRPr lang="pt-BR" sz="1600" b="1" cap="all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endParaRPr lang="pt-B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ORIENTADORA: ANA PAULA SOARES</a:t>
            </a:r>
          </a:p>
          <a:p>
            <a:endParaRPr lang="pt-B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Pelotas, 2015</a:t>
            </a:r>
          </a:p>
          <a:p>
            <a:endPara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"/>
          <p:cNvPicPr/>
          <p:nvPr/>
        </p:nvPicPr>
        <p:blipFill>
          <a:blip r:embed="rId2"/>
          <a:srcRect l="19209" t="18633" r="19209" b="18812"/>
          <a:stretch>
            <a:fillRect/>
          </a:stretch>
        </p:blipFill>
        <p:spPr bwMode="auto">
          <a:xfrm>
            <a:off x="5661116" y="1849709"/>
            <a:ext cx="11049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3010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63" y="884238"/>
            <a:ext cx="10510837" cy="5434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OBJETIVO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ESPECÍFICO 1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:  </a:t>
            </a:r>
            <a:endParaRPr lang="pt-BR" sz="3600" b="1" dirty="0" smtClean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lvl="1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latin typeface="Arial" charset="0"/>
                <a:cs typeface="Arial" charset="0"/>
              </a:rPr>
              <a:t>Ampliar  </a:t>
            </a:r>
            <a:r>
              <a:rPr lang="pt-BR" dirty="0">
                <a:latin typeface="Arial" charset="0"/>
                <a:cs typeface="Arial" charset="0"/>
              </a:rPr>
              <a:t>a  cobertura  de  atenção  aos  hipertensos  e </a:t>
            </a:r>
            <a:r>
              <a:rPr lang="pt-BR" dirty="0" smtClean="0">
                <a:latin typeface="Arial" charset="0"/>
                <a:cs typeface="Arial" charset="0"/>
              </a:rPr>
              <a:t>diabéticos</a:t>
            </a:r>
            <a:r>
              <a:rPr lang="pt-BR" dirty="0">
                <a:latin typeface="Arial" charset="0"/>
                <a:cs typeface="Arial" charset="0"/>
              </a:rPr>
              <a:t>. </a:t>
            </a:r>
          </a:p>
          <a:p>
            <a:pPr marL="457200" lvl="1" indent="0" algn="just">
              <a:buNone/>
              <a:defRPr/>
            </a:pPr>
            <a:r>
              <a:rPr lang="pt-BR" dirty="0">
                <a:latin typeface="Arial" charset="0"/>
                <a:cs typeface="Arial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META: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latin typeface="Arial" charset="0"/>
                <a:cs typeface="Arial" charset="0"/>
              </a:rPr>
              <a:t>Cadastrar </a:t>
            </a:r>
            <a:r>
              <a:rPr lang="pt-BR" dirty="0">
                <a:latin typeface="Arial" charset="0"/>
                <a:cs typeface="Arial" charset="0"/>
              </a:rPr>
              <a:t>80% dos pacientes hipertensos e diabéticos da área </a:t>
            </a:r>
            <a:r>
              <a:rPr lang="pt-BR" dirty="0" smtClean="0">
                <a:latin typeface="Arial" charset="0"/>
                <a:cs typeface="Arial" charset="0"/>
              </a:rPr>
              <a:t>de </a:t>
            </a:r>
            <a:r>
              <a:rPr lang="pt-BR" dirty="0">
                <a:latin typeface="Arial" charset="0"/>
                <a:cs typeface="Arial" charset="0"/>
              </a:rPr>
              <a:t>abrangência no Programa de Atenção à Hipertensão Arterial </a:t>
            </a:r>
            <a:r>
              <a:rPr lang="pt-BR" dirty="0" smtClean="0">
                <a:latin typeface="Arial" charset="0"/>
                <a:cs typeface="Arial" charset="0"/>
              </a:rPr>
              <a:t>e Diabetes </a:t>
            </a:r>
            <a:r>
              <a:rPr lang="pt-BR" dirty="0">
                <a:latin typeface="Arial" charset="0"/>
                <a:cs typeface="Arial" charset="0"/>
              </a:rPr>
              <a:t>Mellitus </a:t>
            </a:r>
            <a:r>
              <a:rPr lang="pt-BR" dirty="0" smtClean="0">
                <a:latin typeface="Arial" charset="0"/>
                <a:cs typeface="Arial" charset="0"/>
              </a:rPr>
              <a:t>da </a:t>
            </a:r>
            <a:r>
              <a:rPr lang="pt-BR" dirty="0">
                <a:latin typeface="Arial" charset="0"/>
                <a:cs typeface="Arial" charset="0"/>
              </a:rPr>
              <a:t>unidade de saúde. </a:t>
            </a:r>
          </a:p>
          <a:p>
            <a:pPr marL="457200" lvl="1" indent="0" algn="just">
              <a:buNone/>
              <a:defRPr/>
            </a:pPr>
            <a:endParaRPr lang="pt-BR" dirty="0">
              <a:latin typeface="Arial" charset="0"/>
              <a:cs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6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454509"/>
            <a:ext cx="4840287" cy="4351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61468" y="5119325"/>
            <a:ext cx="406876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1: </a:t>
            </a:r>
            <a:r>
              <a:rPr lang="pt-BR" dirty="0" smtClean="0"/>
              <a:t>11,1</a:t>
            </a:r>
            <a:r>
              <a:rPr lang="pt-BR" dirty="0" smtClean="0">
                <a:latin typeface="+mn-lt"/>
                <a:cs typeface="+mn-cs"/>
              </a:rPr>
              <a:t>% (44 usuários) 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2: </a:t>
            </a:r>
            <a:r>
              <a:rPr lang="pt-BR" dirty="0" smtClean="0"/>
              <a:t>21,8</a:t>
            </a:r>
            <a:r>
              <a:rPr lang="pt-BR" dirty="0" smtClean="0">
                <a:latin typeface="+mn-lt"/>
                <a:cs typeface="+mn-cs"/>
              </a:rPr>
              <a:t>% (86 usuários)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3: </a:t>
            </a:r>
            <a:r>
              <a:rPr lang="pt-BR" dirty="0" smtClean="0"/>
              <a:t>37,2</a:t>
            </a:r>
            <a:r>
              <a:rPr lang="pt-BR" dirty="0" smtClean="0">
                <a:latin typeface="+mn-lt"/>
                <a:cs typeface="+mn-cs"/>
              </a:rPr>
              <a:t>% (147 usuários)</a:t>
            </a:r>
            <a:endParaRPr lang="pt-BR" dirty="0">
              <a:latin typeface="+mn-lt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645457" y="5164365"/>
            <a:ext cx="40687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1: </a:t>
            </a:r>
            <a:r>
              <a:rPr lang="pt-BR" dirty="0" smtClean="0"/>
              <a:t>11,2</a:t>
            </a:r>
            <a:r>
              <a:rPr lang="pt-BR" dirty="0" smtClean="0">
                <a:latin typeface="+mn-lt"/>
                <a:cs typeface="+mn-cs"/>
              </a:rPr>
              <a:t>% (11 usuários) 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2: </a:t>
            </a:r>
            <a:r>
              <a:rPr lang="pt-BR" dirty="0" smtClean="0"/>
              <a:t>21,4</a:t>
            </a:r>
            <a:r>
              <a:rPr lang="pt-BR" dirty="0" smtClean="0">
                <a:latin typeface="+mn-lt"/>
                <a:cs typeface="+mn-cs"/>
              </a:rPr>
              <a:t>% (21 usuários)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3: </a:t>
            </a:r>
            <a:r>
              <a:rPr lang="pt-BR" dirty="0" smtClean="0"/>
              <a:t>35,7</a:t>
            </a:r>
            <a:r>
              <a:rPr lang="pt-BR" dirty="0" smtClean="0">
                <a:latin typeface="+mn-lt"/>
                <a:cs typeface="+mn-cs"/>
              </a:rPr>
              <a:t>% (35 usuários)</a:t>
            </a:r>
            <a:endParaRPr lang="pt-BR" dirty="0">
              <a:latin typeface="+mn-lt"/>
              <a:cs typeface="+mn-cs"/>
            </a:endParaRPr>
          </a:p>
        </p:txBody>
      </p:sp>
      <p:graphicFrame>
        <p:nvGraphicFramePr>
          <p:cNvPr id="7" name="Objeto21"/>
          <p:cNvGraphicFramePr/>
          <p:nvPr>
            <p:extLst>
              <p:ext uri="{D42A27DB-BD31-4B8C-83A1-F6EECF244321}">
                <p14:modId xmlns:p14="http://schemas.microsoft.com/office/powerpoint/2010/main" val="108677254"/>
              </p:ext>
            </p:extLst>
          </p:nvPr>
        </p:nvGraphicFramePr>
        <p:xfrm>
          <a:off x="714692" y="1470025"/>
          <a:ext cx="4463733" cy="290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>
            <a:off x="339634" y="4496753"/>
            <a:ext cx="5146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Gráfico 01: Cobertura do programa de atenção ao hipertenso na ESF Faxinal de Dentro, Vale do Sol/RS, 2015.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253815" y="4480560"/>
            <a:ext cx="5215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Gráfico </a:t>
            </a:r>
            <a:r>
              <a:rPr lang="pt-BR" sz="1600" dirty="0" smtClean="0"/>
              <a:t>02: </a:t>
            </a:r>
            <a:r>
              <a:rPr lang="pt-BR" sz="1600" dirty="0"/>
              <a:t>Cobertura do programa de atenção ao </a:t>
            </a:r>
            <a:r>
              <a:rPr lang="pt-BR" sz="1600" dirty="0" smtClean="0"/>
              <a:t>diabético </a:t>
            </a:r>
            <a:r>
              <a:rPr lang="pt-BR" sz="1600" dirty="0"/>
              <a:t>na ESF Faxinal de Dentro, Vale do Sol/RS, 2015.</a:t>
            </a:r>
          </a:p>
        </p:txBody>
      </p:sp>
      <p:graphicFrame>
        <p:nvGraphicFramePr>
          <p:cNvPr id="11" name="Objeto21"/>
          <p:cNvGraphicFramePr/>
          <p:nvPr>
            <p:extLst>
              <p:ext uri="{D42A27DB-BD31-4B8C-83A1-F6EECF244321}">
                <p14:modId xmlns:p14="http://schemas.microsoft.com/office/powerpoint/2010/main" val="3850617919"/>
              </p:ext>
            </p:extLst>
          </p:nvPr>
        </p:nvGraphicFramePr>
        <p:xfrm>
          <a:off x="6108794" y="1442121"/>
          <a:ext cx="4463733" cy="290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946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63" y="884237"/>
            <a:ext cx="10980442" cy="201571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OBJETIVO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ESPECÍFICO 2: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t-BR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457200" lvl="1" indent="0" algn="just">
              <a:defRPr/>
            </a:pPr>
            <a:r>
              <a:rPr lang="pt-BR" sz="2800" dirty="0" smtClean="0"/>
              <a:t>Melhorar </a:t>
            </a:r>
            <a:r>
              <a:rPr lang="pt-BR" sz="2800" dirty="0"/>
              <a:t>a qualidade da atenção de hipertensos e diabéticos</a:t>
            </a:r>
            <a:r>
              <a:rPr lang="pt-BR" sz="2800" dirty="0" smtClean="0"/>
              <a:t>.</a:t>
            </a:r>
          </a:p>
          <a:p>
            <a:pPr marL="457200" lvl="1" indent="0" algn="just" eaLnBrk="1" fontAlgn="auto" hangingPunct="1">
              <a:spcAft>
                <a:spcPts val="0"/>
              </a:spcAft>
              <a:buNone/>
              <a:defRPr/>
            </a:pPr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23970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454509"/>
            <a:ext cx="5062946" cy="4351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pt-BR" sz="2200" b="1" dirty="0" smtClean="0"/>
              <a:t>META 2.1: </a:t>
            </a:r>
            <a:r>
              <a:rPr lang="pt-BR" sz="2200" dirty="0" smtClean="0"/>
              <a:t>Realizar exame clínico apropriado em 100% dos hipertensos.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09663" y="5589588"/>
            <a:ext cx="406876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1: </a:t>
            </a:r>
            <a:r>
              <a:rPr lang="pt-BR" dirty="0" smtClean="0"/>
              <a:t>77,3</a:t>
            </a:r>
            <a:r>
              <a:rPr lang="pt-BR" dirty="0" smtClean="0">
                <a:latin typeface="+mn-lt"/>
                <a:cs typeface="+mn-cs"/>
              </a:rPr>
              <a:t>% (34 usuários) 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2: </a:t>
            </a:r>
            <a:r>
              <a:rPr lang="pt-BR" dirty="0" smtClean="0"/>
              <a:t>88,4</a:t>
            </a:r>
            <a:r>
              <a:rPr lang="pt-BR" dirty="0" smtClean="0">
                <a:latin typeface="+mn-lt"/>
                <a:cs typeface="+mn-cs"/>
              </a:rPr>
              <a:t>% (76 usuários)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3: </a:t>
            </a:r>
            <a:r>
              <a:rPr lang="pt-BR" dirty="0" smtClean="0"/>
              <a:t>93,2</a:t>
            </a:r>
            <a:r>
              <a:rPr lang="pt-BR" dirty="0" smtClean="0">
                <a:latin typeface="+mn-lt"/>
                <a:cs typeface="+mn-cs"/>
              </a:rPr>
              <a:t>% (137 usuários)</a:t>
            </a:r>
            <a:endParaRPr lang="pt-BR" dirty="0">
              <a:latin typeface="+mn-lt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67525" y="5556250"/>
            <a:ext cx="40687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1: </a:t>
            </a:r>
            <a:r>
              <a:rPr lang="pt-BR" dirty="0" smtClean="0"/>
              <a:t>81,8</a:t>
            </a:r>
            <a:r>
              <a:rPr lang="pt-BR" dirty="0" smtClean="0">
                <a:latin typeface="+mn-lt"/>
                <a:cs typeface="+mn-cs"/>
              </a:rPr>
              <a:t>% (11 usuários) 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2: </a:t>
            </a:r>
            <a:r>
              <a:rPr lang="pt-BR" dirty="0" smtClean="0"/>
              <a:t>90,5</a:t>
            </a:r>
            <a:r>
              <a:rPr lang="pt-BR" dirty="0" smtClean="0">
                <a:latin typeface="+mn-lt"/>
                <a:cs typeface="+mn-cs"/>
              </a:rPr>
              <a:t>% (19 usuários)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3: </a:t>
            </a:r>
            <a:r>
              <a:rPr lang="pt-BR" dirty="0" smtClean="0"/>
              <a:t>94,3</a:t>
            </a:r>
            <a:r>
              <a:rPr lang="pt-BR" dirty="0" smtClean="0">
                <a:latin typeface="+mn-lt"/>
                <a:cs typeface="+mn-cs"/>
              </a:rPr>
              <a:t>% (33 usuários)</a:t>
            </a:r>
            <a:endParaRPr lang="pt-BR" dirty="0">
              <a:latin typeface="+mn-lt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8149" y="4797199"/>
            <a:ext cx="4885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Gráfico </a:t>
            </a:r>
            <a:r>
              <a:rPr lang="pt-BR" sz="1600" dirty="0" smtClean="0"/>
              <a:t>03: proporção de hipertensos com exame clínico em dia. ESF </a:t>
            </a:r>
            <a:r>
              <a:rPr lang="pt-BR" sz="1600" dirty="0"/>
              <a:t>Faxinal de Dentro, Vale do Sol/RS, 2015.</a:t>
            </a:r>
          </a:p>
        </p:txBody>
      </p:sp>
      <p:graphicFrame>
        <p:nvGraphicFramePr>
          <p:cNvPr id="11" name="Objeto2"/>
          <p:cNvGraphicFramePr/>
          <p:nvPr>
            <p:extLst>
              <p:ext uri="{D42A27DB-BD31-4B8C-83A1-F6EECF244321}">
                <p14:modId xmlns:p14="http://schemas.microsoft.com/office/powerpoint/2010/main" val="374113120"/>
              </p:ext>
            </p:extLst>
          </p:nvPr>
        </p:nvGraphicFramePr>
        <p:xfrm>
          <a:off x="742434" y="2146700"/>
          <a:ext cx="4229654" cy="2606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Objeto2"/>
          <p:cNvGraphicFramePr/>
          <p:nvPr>
            <p:extLst>
              <p:ext uri="{D42A27DB-BD31-4B8C-83A1-F6EECF244321}">
                <p14:modId xmlns:p14="http://schemas.microsoft.com/office/powerpoint/2010/main" val="347675011"/>
              </p:ext>
            </p:extLst>
          </p:nvPr>
        </p:nvGraphicFramePr>
        <p:xfrm>
          <a:off x="6164373" y="2128335"/>
          <a:ext cx="4771915" cy="2573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tângulo 12"/>
          <p:cNvSpPr/>
          <p:nvPr/>
        </p:nvSpPr>
        <p:spPr>
          <a:xfrm>
            <a:off x="6239101" y="4828247"/>
            <a:ext cx="5021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Gráfico </a:t>
            </a:r>
            <a:r>
              <a:rPr lang="pt-BR" sz="1600" dirty="0" smtClean="0"/>
              <a:t>04: proporção de diabéticos com exame clínico em dia. ESF </a:t>
            </a:r>
            <a:r>
              <a:rPr lang="pt-BR" sz="1600" dirty="0"/>
              <a:t>Faxinal de Dentro, Vale do Sol/RS, 2015.</a:t>
            </a:r>
          </a:p>
        </p:txBody>
      </p:sp>
      <p:sp>
        <p:nvSpPr>
          <p:cNvPr id="9" name="Retângulo 8"/>
          <p:cNvSpPr/>
          <p:nvPr/>
        </p:nvSpPr>
        <p:spPr>
          <a:xfrm>
            <a:off x="6096000" y="1120281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200" b="1" dirty="0" smtClean="0"/>
              <a:t>META 2.2: </a:t>
            </a:r>
            <a:r>
              <a:rPr lang="pt-BR" sz="2200" dirty="0" smtClean="0"/>
              <a:t>Realizar exame clínico apropriado em 100% dos diabéticos</a:t>
            </a:r>
          </a:p>
        </p:txBody>
      </p:sp>
    </p:spTree>
    <p:extLst>
      <p:ext uri="{BB962C8B-B14F-4D97-AF65-F5344CB8AC3E}">
        <p14:creationId xmlns:p14="http://schemas.microsoft.com/office/powerpoint/2010/main" val="428203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8" y="454509"/>
            <a:ext cx="5277393" cy="4351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r>
              <a:rPr lang="pt-BR" sz="2000" b="1" dirty="0" smtClean="0"/>
              <a:t>     META 2.3: </a:t>
            </a:r>
            <a:r>
              <a:rPr lang="pt-BR" sz="2000" dirty="0" smtClean="0"/>
              <a:t>Garantir a 100% dos hipertensos a realização de exames complementares em dia de acordo com o protocolo.  </a:t>
            </a:r>
          </a:p>
          <a:p>
            <a:pPr>
              <a:buNone/>
              <a:defRPr/>
            </a:pPr>
            <a:r>
              <a:rPr lang="pt-BR" sz="2000" dirty="0" smtClean="0"/>
              <a:t>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09663" y="5589588"/>
            <a:ext cx="406876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1: </a:t>
            </a:r>
            <a:r>
              <a:rPr lang="pt-BR" dirty="0" smtClean="0"/>
              <a:t>75</a:t>
            </a:r>
            <a:r>
              <a:rPr lang="pt-BR" dirty="0" smtClean="0">
                <a:latin typeface="+mn-lt"/>
                <a:cs typeface="+mn-cs"/>
              </a:rPr>
              <a:t>% (33 usuários) 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2: </a:t>
            </a:r>
            <a:r>
              <a:rPr lang="pt-BR" dirty="0" smtClean="0"/>
              <a:t>82</a:t>
            </a:r>
            <a:r>
              <a:rPr lang="pt-BR" dirty="0" smtClean="0">
                <a:latin typeface="+mn-lt"/>
                <a:cs typeface="+mn-cs"/>
              </a:rPr>
              <a:t>% (75 usuários)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3: </a:t>
            </a:r>
            <a:r>
              <a:rPr lang="pt-BR" dirty="0" smtClean="0"/>
              <a:t>92,5</a:t>
            </a:r>
            <a:r>
              <a:rPr lang="pt-BR" dirty="0" smtClean="0">
                <a:latin typeface="+mn-lt"/>
                <a:cs typeface="+mn-cs"/>
              </a:rPr>
              <a:t>% (136 usuários)</a:t>
            </a:r>
            <a:endParaRPr lang="pt-BR" dirty="0">
              <a:latin typeface="+mn-lt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67525" y="5556250"/>
            <a:ext cx="40687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1: </a:t>
            </a:r>
            <a:r>
              <a:rPr lang="pt-BR" dirty="0" smtClean="0"/>
              <a:t>81,8</a:t>
            </a:r>
            <a:r>
              <a:rPr lang="pt-BR" dirty="0" smtClean="0">
                <a:latin typeface="+mn-lt"/>
                <a:cs typeface="+mn-cs"/>
              </a:rPr>
              <a:t>% (0</a:t>
            </a:r>
            <a:r>
              <a:rPr lang="pt-BR" dirty="0" smtClean="0"/>
              <a:t>9</a:t>
            </a:r>
            <a:r>
              <a:rPr lang="pt-BR" dirty="0" smtClean="0">
                <a:latin typeface="+mn-lt"/>
                <a:cs typeface="+mn-cs"/>
              </a:rPr>
              <a:t> usuários) 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2: </a:t>
            </a:r>
            <a:r>
              <a:rPr lang="pt-BR" dirty="0" smtClean="0"/>
              <a:t>90,5</a:t>
            </a:r>
            <a:r>
              <a:rPr lang="pt-BR" dirty="0" smtClean="0">
                <a:latin typeface="+mn-lt"/>
                <a:cs typeface="+mn-cs"/>
              </a:rPr>
              <a:t>% (19 usuários)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3: </a:t>
            </a:r>
            <a:r>
              <a:rPr lang="pt-BR" dirty="0" smtClean="0"/>
              <a:t>94,3</a:t>
            </a:r>
            <a:r>
              <a:rPr lang="pt-BR" dirty="0" smtClean="0">
                <a:latin typeface="+mn-lt"/>
                <a:cs typeface="+mn-cs"/>
              </a:rPr>
              <a:t>% (33 usuários)</a:t>
            </a:r>
            <a:endParaRPr lang="pt-BR" dirty="0">
              <a:latin typeface="+mn-lt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2069" y="4862513"/>
            <a:ext cx="5799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Gráfico </a:t>
            </a:r>
            <a:r>
              <a:rPr lang="pt-BR" sz="1600" dirty="0" smtClean="0"/>
              <a:t>05: proporção de hipertensos com exames complementares em dia. ESF </a:t>
            </a:r>
            <a:r>
              <a:rPr lang="pt-BR" sz="1600" dirty="0"/>
              <a:t>Faxinal de Dentro, Vale do Sol/RS, 2015.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265227" y="4958875"/>
            <a:ext cx="5726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Gráfico </a:t>
            </a:r>
            <a:r>
              <a:rPr lang="pt-BR" sz="1600" dirty="0" smtClean="0"/>
              <a:t>06: proporção de diabéticos com exames complementares em dia. ESF </a:t>
            </a:r>
            <a:r>
              <a:rPr lang="pt-BR" sz="1600" dirty="0"/>
              <a:t>Faxinal de Dentro, Vale do Sol/RS, 2015.</a:t>
            </a:r>
          </a:p>
        </p:txBody>
      </p:sp>
      <p:graphicFrame>
        <p:nvGraphicFramePr>
          <p:cNvPr id="9" name="Objeto4"/>
          <p:cNvGraphicFramePr/>
          <p:nvPr>
            <p:extLst>
              <p:ext uri="{D42A27DB-BD31-4B8C-83A1-F6EECF244321}">
                <p14:modId xmlns:p14="http://schemas.microsoft.com/office/powerpoint/2010/main" val="1414520635"/>
              </p:ext>
            </p:extLst>
          </p:nvPr>
        </p:nvGraphicFramePr>
        <p:xfrm>
          <a:off x="671648" y="2234084"/>
          <a:ext cx="4171950" cy="2628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Objeto5"/>
          <p:cNvGraphicFramePr/>
          <p:nvPr>
            <p:extLst>
              <p:ext uri="{D42A27DB-BD31-4B8C-83A1-F6EECF244321}">
                <p14:modId xmlns:p14="http://schemas.microsoft.com/office/powerpoint/2010/main" val="3469747350"/>
              </p:ext>
            </p:extLst>
          </p:nvPr>
        </p:nvGraphicFramePr>
        <p:xfrm>
          <a:off x="6105322" y="2149464"/>
          <a:ext cx="4710992" cy="2738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tângulo 10"/>
          <p:cNvSpPr/>
          <p:nvPr/>
        </p:nvSpPr>
        <p:spPr>
          <a:xfrm>
            <a:off x="6082937" y="1028841"/>
            <a:ext cx="579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META 2.4: </a:t>
            </a:r>
            <a:r>
              <a:rPr lang="pt-BR" sz="2000" dirty="0" smtClean="0"/>
              <a:t>Garantir a 100% dos diabéticos a realização de exames complementares em dia de acordo com o protocolo.  </a:t>
            </a:r>
            <a:endParaRPr lang="pt-B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64908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454509"/>
            <a:ext cx="4840287" cy="4351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r>
              <a:rPr lang="pt-BR" sz="1800" b="1" dirty="0" smtClean="0"/>
              <a:t>META 2.5: </a:t>
            </a:r>
            <a:r>
              <a:rPr lang="pt-BR" sz="1800" dirty="0" smtClean="0"/>
              <a:t>Priorizar a prescrição de medicamentos da farmácia popular para 100% dos hipertensos cadastrados na unidade de saúde. </a:t>
            </a:r>
            <a:endParaRPr lang="pt-BR" sz="18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09663" y="5746342"/>
            <a:ext cx="406876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1: </a:t>
            </a:r>
            <a:r>
              <a:rPr lang="pt-BR" dirty="0" smtClean="0"/>
              <a:t>86,5</a:t>
            </a:r>
            <a:r>
              <a:rPr lang="pt-BR" dirty="0" smtClean="0">
                <a:latin typeface="+mn-lt"/>
                <a:cs typeface="+mn-cs"/>
              </a:rPr>
              <a:t>% (38 usuários) 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2: </a:t>
            </a:r>
            <a:r>
              <a:rPr lang="pt-BR" dirty="0" smtClean="0"/>
              <a:t>93</a:t>
            </a:r>
            <a:r>
              <a:rPr lang="pt-BR" dirty="0" smtClean="0">
                <a:latin typeface="+mn-lt"/>
                <a:cs typeface="+mn-cs"/>
              </a:rPr>
              <a:t>% (80 usuários)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3: </a:t>
            </a:r>
            <a:r>
              <a:rPr lang="pt-BR" dirty="0" smtClean="0"/>
              <a:t>93,9</a:t>
            </a:r>
            <a:r>
              <a:rPr lang="pt-BR" dirty="0" smtClean="0">
                <a:latin typeface="+mn-lt"/>
                <a:cs typeface="+mn-cs"/>
              </a:rPr>
              <a:t>% (138 usuários)</a:t>
            </a:r>
            <a:endParaRPr lang="pt-BR" dirty="0">
              <a:latin typeface="+mn-lt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67525" y="5556250"/>
            <a:ext cx="40687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1: </a:t>
            </a:r>
            <a:r>
              <a:rPr lang="pt-BR" dirty="0" smtClean="0"/>
              <a:t>90,9</a:t>
            </a:r>
            <a:r>
              <a:rPr lang="pt-BR" dirty="0" smtClean="0">
                <a:latin typeface="+mn-lt"/>
                <a:cs typeface="+mn-cs"/>
              </a:rPr>
              <a:t>% (10 usuários) 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2: </a:t>
            </a:r>
            <a:r>
              <a:rPr lang="pt-BR" dirty="0" smtClean="0"/>
              <a:t>95,2</a:t>
            </a:r>
            <a:r>
              <a:rPr lang="pt-BR" dirty="0" smtClean="0">
                <a:latin typeface="+mn-lt"/>
                <a:cs typeface="+mn-cs"/>
              </a:rPr>
              <a:t>% (20 usuários)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3: </a:t>
            </a:r>
            <a:r>
              <a:rPr lang="pt-BR" dirty="0" smtClean="0"/>
              <a:t>94,3</a:t>
            </a:r>
            <a:r>
              <a:rPr lang="pt-BR" dirty="0" smtClean="0">
                <a:latin typeface="+mn-lt"/>
                <a:cs typeface="+mn-cs"/>
              </a:rPr>
              <a:t>% (33 usuários)</a:t>
            </a:r>
            <a:endParaRPr lang="pt-BR" dirty="0">
              <a:latin typeface="+mn-lt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65760" y="4914765"/>
            <a:ext cx="51728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Gráfico </a:t>
            </a:r>
            <a:r>
              <a:rPr lang="pt-BR" sz="1600" dirty="0" smtClean="0"/>
              <a:t>07: proporção de hipertensos com prescrição de medicamentos da Farmácia Popular priorizada.  ESF Faxinal de Dentro. Vale </a:t>
            </a:r>
            <a:r>
              <a:rPr lang="pt-BR" sz="1600" dirty="0"/>
              <a:t>do Sol/RS, 2015.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278290" y="4738277"/>
            <a:ext cx="4511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Gráfico </a:t>
            </a:r>
            <a:r>
              <a:rPr lang="pt-BR" sz="1600" dirty="0" smtClean="0"/>
              <a:t>08: proporção de diabéticos com prescrição de medicamentos da Farmácia Popular priorizada. ESF </a:t>
            </a:r>
            <a:r>
              <a:rPr lang="pt-BR" sz="1600" dirty="0"/>
              <a:t>Faxinal de Dentro, Vale do Sol/RS, 2015.</a:t>
            </a:r>
          </a:p>
        </p:txBody>
      </p:sp>
      <p:graphicFrame>
        <p:nvGraphicFramePr>
          <p:cNvPr id="11" name="Objeto6"/>
          <p:cNvGraphicFramePr/>
          <p:nvPr>
            <p:extLst>
              <p:ext uri="{D42A27DB-BD31-4B8C-83A1-F6EECF244321}">
                <p14:modId xmlns:p14="http://schemas.microsoft.com/office/powerpoint/2010/main" val="2633541627"/>
              </p:ext>
            </p:extLst>
          </p:nvPr>
        </p:nvGraphicFramePr>
        <p:xfrm>
          <a:off x="750870" y="2153536"/>
          <a:ext cx="4143375" cy="2826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Objeto7"/>
          <p:cNvGraphicFramePr/>
          <p:nvPr>
            <p:extLst>
              <p:ext uri="{D42A27DB-BD31-4B8C-83A1-F6EECF244321}">
                <p14:modId xmlns:p14="http://schemas.microsoft.com/office/powerpoint/2010/main" val="1982008262"/>
              </p:ext>
            </p:extLst>
          </p:nvPr>
        </p:nvGraphicFramePr>
        <p:xfrm>
          <a:off x="6398125" y="2040547"/>
          <a:ext cx="4365938" cy="2717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tângulo 8"/>
          <p:cNvSpPr/>
          <p:nvPr/>
        </p:nvSpPr>
        <p:spPr>
          <a:xfrm>
            <a:off x="6096000" y="942592"/>
            <a:ext cx="56344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META 2.6: </a:t>
            </a:r>
            <a:r>
              <a:rPr lang="pt-BR" dirty="0" smtClean="0"/>
              <a:t>Priorizar a prescrição de medicamentos da farmácia popular para 100% dos diabéticos cadastrados na unidade de saúde. </a:t>
            </a:r>
            <a:r>
              <a:rPr lang="pt-BR" dirty="0" smtClean="0"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40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454509"/>
            <a:ext cx="4840287" cy="4351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09663" y="5589588"/>
            <a:ext cx="406876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1: </a:t>
            </a:r>
            <a:r>
              <a:rPr lang="pt-BR" dirty="0" smtClean="0"/>
              <a:t>86,5</a:t>
            </a:r>
            <a:r>
              <a:rPr lang="pt-BR" dirty="0" smtClean="0">
                <a:latin typeface="+mn-lt"/>
                <a:cs typeface="+mn-cs"/>
              </a:rPr>
              <a:t>% (38 usuários) 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2: </a:t>
            </a:r>
            <a:r>
              <a:rPr lang="pt-BR" dirty="0" smtClean="0"/>
              <a:t>88,5</a:t>
            </a:r>
            <a:r>
              <a:rPr lang="pt-BR" dirty="0" smtClean="0">
                <a:latin typeface="+mn-lt"/>
                <a:cs typeface="+mn-cs"/>
              </a:rPr>
              <a:t>% (76 usuários)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3: </a:t>
            </a:r>
            <a:r>
              <a:rPr lang="pt-BR" dirty="0" smtClean="0"/>
              <a:t>93,2</a:t>
            </a:r>
            <a:r>
              <a:rPr lang="pt-BR" dirty="0" smtClean="0">
                <a:latin typeface="+mn-lt"/>
                <a:cs typeface="+mn-cs"/>
              </a:rPr>
              <a:t>% (137 usuários)</a:t>
            </a:r>
            <a:endParaRPr lang="pt-BR" dirty="0">
              <a:latin typeface="+mn-lt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67525" y="5556250"/>
            <a:ext cx="40687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1: </a:t>
            </a:r>
            <a:r>
              <a:rPr lang="pt-BR" dirty="0" smtClean="0"/>
              <a:t>81,9</a:t>
            </a:r>
            <a:r>
              <a:rPr lang="pt-BR" dirty="0" smtClean="0">
                <a:latin typeface="+mn-lt"/>
                <a:cs typeface="+mn-cs"/>
              </a:rPr>
              <a:t>% (10 usuários) 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2: </a:t>
            </a:r>
            <a:r>
              <a:rPr lang="pt-BR" dirty="0" smtClean="0"/>
              <a:t>90,5</a:t>
            </a:r>
            <a:r>
              <a:rPr lang="pt-BR" dirty="0" smtClean="0">
                <a:latin typeface="+mn-lt"/>
                <a:cs typeface="+mn-cs"/>
              </a:rPr>
              <a:t>% (20 usuários)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3: </a:t>
            </a:r>
            <a:r>
              <a:rPr lang="pt-BR" dirty="0" smtClean="0"/>
              <a:t>94,3</a:t>
            </a:r>
            <a:r>
              <a:rPr lang="pt-BR" dirty="0" smtClean="0">
                <a:latin typeface="+mn-lt"/>
                <a:cs typeface="+mn-cs"/>
              </a:rPr>
              <a:t>% (33 usuários)</a:t>
            </a:r>
            <a:endParaRPr lang="pt-BR" dirty="0">
              <a:latin typeface="+mn-lt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22516" y="4562067"/>
            <a:ext cx="4590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Gráfico </a:t>
            </a:r>
            <a:r>
              <a:rPr lang="pt-BR" sz="1600" dirty="0" smtClean="0"/>
              <a:t>09: proporção de hipertensos com avaliação da necessidade de atendimento odontológico.  ESF Faxinal de Dentro. Vale </a:t>
            </a:r>
            <a:r>
              <a:rPr lang="pt-BR" sz="1600" dirty="0"/>
              <a:t>do Sol/RS, 2015.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252164" y="4751340"/>
            <a:ext cx="4511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Gráfico </a:t>
            </a:r>
            <a:r>
              <a:rPr lang="pt-BR" sz="1600" dirty="0" smtClean="0"/>
              <a:t>10: proporção de diabéticos com avaliação da necessidade de atendimento odontológico. ESF </a:t>
            </a:r>
            <a:r>
              <a:rPr lang="pt-BR" sz="1600" dirty="0"/>
              <a:t>Faxinal de Dentro, Vale do Sol/RS, 2015.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142383064"/>
              </p:ext>
            </p:extLst>
          </p:nvPr>
        </p:nvGraphicFramePr>
        <p:xfrm>
          <a:off x="425003" y="2155371"/>
          <a:ext cx="3990243" cy="2532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Objeto9"/>
          <p:cNvGraphicFramePr/>
          <p:nvPr>
            <p:extLst>
              <p:ext uri="{D42A27DB-BD31-4B8C-83A1-F6EECF244321}">
                <p14:modId xmlns:p14="http://schemas.microsoft.com/office/powerpoint/2010/main" val="3936773117"/>
              </p:ext>
            </p:extLst>
          </p:nvPr>
        </p:nvGraphicFramePr>
        <p:xfrm>
          <a:off x="6278290" y="2347294"/>
          <a:ext cx="4295775" cy="245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tângulo 9"/>
          <p:cNvSpPr/>
          <p:nvPr/>
        </p:nvSpPr>
        <p:spPr>
          <a:xfrm>
            <a:off x="448492" y="1342349"/>
            <a:ext cx="49072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META 2.7: </a:t>
            </a:r>
            <a:r>
              <a:rPr lang="pt-BR" dirty="0" smtClean="0"/>
              <a:t>Realizar avaliação da necessidade de atendimento odontológico em 100% dos hipertensos.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5895703" y="14076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/>
              <a:t>META 2.8: </a:t>
            </a:r>
            <a:r>
              <a:rPr lang="pt-BR" dirty="0" smtClean="0"/>
              <a:t>Realizar avaliação da necessidade de atendimento odontológico em 100% dos diabéticos.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7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63" y="884237"/>
            <a:ext cx="10980442" cy="576111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OBJETIVO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ESPECÍFICO 3: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t-BR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457200" lvl="1" indent="0" algn="just">
              <a:buNone/>
              <a:defRPr/>
            </a:pPr>
            <a:r>
              <a:rPr lang="pt-BR" sz="2800" dirty="0"/>
              <a:t>Melhorar a adesão dos pacientes hipertensos e/ou diabéticos às ações do ESF. </a:t>
            </a:r>
            <a:endParaRPr lang="pt-BR" sz="2800" dirty="0" smtClean="0"/>
          </a:p>
          <a:p>
            <a:pPr marL="457200" lvl="1" indent="0" algn="just" eaLnBrk="1" fontAlgn="auto" hangingPunct="1">
              <a:spcAft>
                <a:spcPts val="0"/>
              </a:spcAft>
              <a:buNone/>
              <a:defRPr/>
            </a:pPr>
            <a:endParaRPr lang="pt-BR" sz="1300" dirty="0"/>
          </a:p>
          <a:p>
            <a:pPr marL="0" indent="0" algn="just">
              <a:buNone/>
            </a:pPr>
            <a:r>
              <a:rPr lang="pt-BR" b="1" dirty="0" smtClean="0"/>
              <a:t>META 3.1</a:t>
            </a:r>
            <a:r>
              <a:rPr lang="pt-BR" b="1" dirty="0"/>
              <a:t>: </a:t>
            </a:r>
            <a:r>
              <a:rPr lang="pt-BR" dirty="0" smtClean="0"/>
              <a:t>Realizar </a:t>
            </a:r>
            <a:r>
              <a:rPr lang="pt-BR" dirty="0"/>
              <a:t>busca ativa de 100% dos hipertensos faltosos às </a:t>
            </a:r>
            <a:r>
              <a:rPr lang="pt-BR" dirty="0" smtClean="0"/>
              <a:t>consultas </a:t>
            </a:r>
            <a:r>
              <a:rPr lang="pt-BR" dirty="0"/>
              <a:t>na unidade de saúde conforme a periodicidade </a:t>
            </a:r>
            <a:r>
              <a:rPr lang="pt-BR" dirty="0" smtClean="0"/>
              <a:t>recomendada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b="1" dirty="0" smtClean="0"/>
              <a:t>META 3.2: </a:t>
            </a:r>
            <a:r>
              <a:rPr lang="pt-BR" dirty="0"/>
              <a:t>Realizar busca ativa de 100% dos hipertensos faltosos às consultas na unidade de saúde conforme a periodicidade recomendada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9525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454509"/>
            <a:ext cx="4840287" cy="4351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906497" y="4910319"/>
            <a:ext cx="406876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HIPERTENSOS</a:t>
            </a:r>
            <a:endParaRPr lang="pt-BR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pt-BR" dirty="0" smtClean="0"/>
              <a:t>100</a:t>
            </a:r>
            <a:r>
              <a:rPr lang="pt-BR" dirty="0" smtClean="0">
                <a:latin typeface="+mn-lt"/>
                <a:cs typeface="+mn-cs"/>
              </a:rPr>
              <a:t>% (13 usuários) 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2: </a:t>
            </a:r>
            <a:r>
              <a:rPr lang="pt-BR" dirty="0" smtClean="0"/>
              <a:t>100</a:t>
            </a:r>
            <a:r>
              <a:rPr lang="pt-BR" dirty="0" smtClean="0">
                <a:latin typeface="+mn-lt"/>
                <a:cs typeface="+mn-cs"/>
              </a:rPr>
              <a:t>% (18 usuários)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3: </a:t>
            </a:r>
            <a:r>
              <a:rPr lang="pt-BR" dirty="0" smtClean="0"/>
              <a:t>100</a:t>
            </a:r>
            <a:r>
              <a:rPr lang="pt-BR" dirty="0" smtClean="0">
                <a:latin typeface="+mn-lt"/>
                <a:cs typeface="+mn-cs"/>
              </a:rPr>
              <a:t>% (21 usuários)</a:t>
            </a:r>
            <a:endParaRPr lang="pt-BR" dirty="0">
              <a:latin typeface="+mn-lt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31949" y="4916170"/>
            <a:ext cx="406876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DIABÉTICOS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pt-BR" dirty="0" smtClean="0"/>
              <a:t>100</a:t>
            </a:r>
            <a:r>
              <a:rPr lang="pt-BR" dirty="0" smtClean="0">
                <a:latin typeface="+mn-lt"/>
                <a:cs typeface="+mn-cs"/>
              </a:rPr>
              <a:t>% (03 usuários) 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2: </a:t>
            </a:r>
            <a:r>
              <a:rPr lang="pt-BR" dirty="0" smtClean="0"/>
              <a:t>100</a:t>
            </a:r>
            <a:r>
              <a:rPr lang="pt-BR" dirty="0" smtClean="0">
                <a:latin typeface="+mn-lt"/>
                <a:cs typeface="+mn-cs"/>
              </a:rPr>
              <a:t>% (04 usuários)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3: </a:t>
            </a:r>
            <a:r>
              <a:rPr lang="pt-BR" dirty="0" smtClean="0"/>
              <a:t>100</a:t>
            </a:r>
            <a:r>
              <a:rPr lang="pt-BR" dirty="0" smtClean="0">
                <a:latin typeface="+mn-lt"/>
                <a:cs typeface="+mn-cs"/>
              </a:rPr>
              <a:t>% (</a:t>
            </a:r>
            <a:r>
              <a:rPr lang="pt-BR" dirty="0" smtClean="0"/>
              <a:t>04</a:t>
            </a:r>
            <a:r>
              <a:rPr lang="pt-BR" dirty="0" smtClean="0">
                <a:latin typeface="+mn-lt"/>
                <a:cs typeface="+mn-cs"/>
              </a:rPr>
              <a:t> usuários)</a:t>
            </a:r>
            <a:endParaRPr lang="pt-BR" dirty="0">
              <a:latin typeface="+mn-lt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92208" y="4062702"/>
            <a:ext cx="6930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Gráfico </a:t>
            </a:r>
            <a:r>
              <a:rPr lang="pt-BR" sz="1600" dirty="0" smtClean="0"/>
              <a:t>11: proporção de hipertensos e diabéticos faltosos às consultas com busca ativa.  ESF Faxinal de Dentro. Vale </a:t>
            </a:r>
            <a:r>
              <a:rPr lang="pt-BR" sz="1600" dirty="0"/>
              <a:t>do Sol/RS, 2015.</a:t>
            </a:r>
          </a:p>
        </p:txBody>
      </p:sp>
      <p:graphicFrame>
        <p:nvGraphicFramePr>
          <p:cNvPr id="10" name="Objeto10"/>
          <p:cNvGraphicFramePr/>
          <p:nvPr>
            <p:extLst>
              <p:ext uri="{D42A27DB-BD31-4B8C-83A1-F6EECF244321}">
                <p14:modId xmlns:p14="http://schemas.microsoft.com/office/powerpoint/2010/main" val="2657564441"/>
              </p:ext>
            </p:extLst>
          </p:nvPr>
        </p:nvGraphicFramePr>
        <p:xfrm>
          <a:off x="2355180" y="1314565"/>
          <a:ext cx="5769734" cy="2748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11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63" y="884237"/>
            <a:ext cx="10980442" cy="576111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OBJETIVO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ESPECÍFICO 4: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t-BR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457200" lvl="1" indent="0" algn="just">
              <a:buNone/>
              <a:defRPr/>
            </a:pPr>
            <a:r>
              <a:rPr lang="pt-BR" sz="2600" dirty="0" smtClean="0"/>
              <a:t>Melhorar </a:t>
            </a:r>
            <a:r>
              <a:rPr lang="pt-BR" sz="2600" dirty="0"/>
              <a:t>o registro das informações sobre as ações desenvolvidas com os pacientes hipertensos e/ou diabéticos</a:t>
            </a:r>
            <a:endParaRPr lang="pt-BR" sz="2600" dirty="0" smtClean="0"/>
          </a:p>
          <a:p>
            <a:pPr marL="457200" lvl="1" indent="0" algn="just" eaLnBrk="1" fontAlgn="auto" hangingPunct="1">
              <a:spcAft>
                <a:spcPts val="0"/>
              </a:spcAft>
              <a:buNone/>
              <a:defRPr/>
            </a:pPr>
            <a:endParaRPr lang="pt-BR" sz="1300" dirty="0"/>
          </a:p>
          <a:p>
            <a:pPr marL="0" indent="0">
              <a:buNone/>
            </a:pPr>
            <a:r>
              <a:rPr lang="pt-BR" b="1" dirty="0" smtClean="0"/>
              <a:t>META </a:t>
            </a:r>
            <a:r>
              <a:rPr lang="pt-BR" b="1" dirty="0"/>
              <a:t>4</a:t>
            </a:r>
            <a:r>
              <a:rPr lang="pt-BR" b="1" dirty="0" smtClean="0"/>
              <a:t>.1</a:t>
            </a:r>
            <a:r>
              <a:rPr lang="pt-BR" b="1" dirty="0"/>
              <a:t>: </a:t>
            </a:r>
            <a:r>
              <a:rPr lang="pt-BR" dirty="0"/>
              <a:t>Manter o registro na ficha de acompanhamento em 100% </a:t>
            </a:r>
            <a:r>
              <a:rPr lang="pt-BR" dirty="0" smtClean="0"/>
              <a:t>dos</a:t>
            </a:r>
          </a:p>
          <a:p>
            <a:pPr marL="0" indent="0">
              <a:buNone/>
            </a:pPr>
            <a:r>
              <a:rPr lang="pt-BR" dirty="0" smtClean="0"/>
              <a:t>hipertensos.</a:t>
            </a:r>
          </a:p>
          <a:p>
            <a:pPr marL="0" indent="0">
              <a:buNone/>
            </a:pPr>
            <a:r>
              <a:rPr lang="pt-BR" b="1" dirty="0" smtClean="0"/>
              <a:t>META 4.2: </a:t>
            </a:r>
            <a:r>
              <a:rPr lang="pt-BR" dirty="0"/>
              <a:t>Manter o registro na ficha de acompanhamento em 100% dos</a:t>
            </a:r>
          </a:p>
          <a:p>
            <a:pPr marL="0" indent="0">
              <a:buNone/>
            </a:pPr>
            <a:r>
              <a:rPr lang="pt-BR" dirty="0" smtClean="0"/>
              <a:t>diabéticos.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96908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96190"/>
            <a:ext cx="105156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0700" y="1661375"/>
            <a:ext cx="10515600" cy="51966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sz="3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Vale do Sol</a:t>
            </a:r>
          </a:p>
          <a:p>
            <a:pPr marL="800100" lvl="1" indent="-342900" eaLnBrk="1" fontAlgn="auto" hangingPunct="1">
              <a:spcAft>
                <a:spcPts val="0"/>
              </a:spcAft>
              <a:defRPr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1" fontAlgn="auto" hangingPunct="1">
              <a:spcAft>
                <a:spcPts val="0"/>
              </a:spcAft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04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Unidades Básicas de Saúde (UBS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que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atuam no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modelo 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Estratégia de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Saúde da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Família (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ESF) – 100% cobertura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ESF.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Núcleo de Apoio à Saúde da Família </a:t>
            </a:r>
          </a:p>
          <a:p>
            <a:pPr marL="457200" lvl="1" indent="0">
              <a:buNone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(NASF)</a:t>
            </a:r>
          </a:p>
          <a:p>
            <a:pPr marL="457200" lvl="1" indent="0">
              <a:buNone/>
              <a:defRPr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01 Hospital geral de pequeno porte,</a:t>
            </a:r>
          </a:p>
          <a:p>
            <a:pPr marL="457200" lvl="1" indent="0">
              <a:buNone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com plantão de urgências noturno.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Aft>
                <a:spcPts val="0"/>
              </a:spcAft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050" name="Picture 2" descr="http://mw2.google.com/mw-panoramio/photos/medium/46175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58" y="285438"/>
            <a:ext cx="4622442" cy="346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2/29/RioGrandedoSul_Municip_ValedoSol.svg/280px-RioGrandedoSul_Municip_ValedoSo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613" y="3687284"/>
            <a:ext cx="3303521" cy="285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8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454509"/>
            <a:ext cx="4840287" cy="4351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09663" y="5589588"/>
            <a:ext cx="406876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1: </a:t>
            </a:r>
            <a:r>
              <a:rPr lang="pt-BR" dirty="0" smtClean="0"/>
              <a:t>72,3</a:t>
            </a:r>
            <a:r>
              <a:rPr lang="pt-BR" dirty="0" smtClean="0">
                <a:latin typeface="+mn-lt"/>
                <a:cs typeface="+mn-cs"/>
              </a:rPr>
              <a:t>% (32 usuários) 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2: </a:t>
            </a:r>
            <a:r>
              <a:rPr lang="pt-BR" dirty="0" smtClean="0"/>
              <a:t>86</a:t>
            </a:r>
            <a:r>
              <a:rPr lang="pt-BR" dirty="0" smtClean="0">
                <a:latin typeface="+mn-lt"/>
                <a:cs typeface="+mn-cs"/>
              </a:rPr>
              <a:t>% (74 usuários)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3: </a:t>
            </a:r>
            <a:r>
              <a:rPr lang="pt-BR" dirty="0" smtClean="0"/>
              <a:t>93,2</a:t>
            </a:r>
            <a:r>
              <a:rPr lang="pt-BR" dirty="0" smtClean="0">
                <a:latin typeface="+mn-lt"/>
                <a:cs typeface="+mn-cs"/>
              </a:rPr>
              <a:t>% (135 usuários)</a:t>
            </a:r>
            <a:endParaRPr lang="pt-BR" dirty="0">
              <a:latin typeface="+mn-lt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67525" y="5556250"/>
            <a:ext cx="40687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1: </a:t>
            </a:r>
            <a:r>
              <a:rPr lang="pt-BR" dirty="0" smtClean="0"/>
              <a:t>63,6</a:t>
            </a:r>
            <a:r>
              <a:rPr lang="pt-BR" dirty="0" smtClean="0">
                <a:latin typeface="+mn-lt"/>
                <a:cs typeface="+mn-cs"/>
              </a:rPr>
              <a:t>% (07 usuários) 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2: </a:t>
            </a:r>
            <a:r>
              <a:rPr lang="pt-BR" dirty="0" smtClean="0"/>
              <a:t>81</a:t>
            </a:r>
            <a:r>
              <a:rPr lang="pt-BR" dirty="0" smtClean="0">
                <a:latin typeface="+mn-lt"/>
                <a:cs typeface="+mn-cs"/>
              </a:rPr>
              <a:t>% (17usuários)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3: </a:t>
            </a:r>
            <a:r>
              <a:rPr lang="pt-BR" dirty="0" smtClean="0"/>
              <a:t>88,6</a:t>
            </a:r>
            <a:r>
              <a:rPr lang="pt-BR" dirty="0" smtClean="0">
                <a:latin typeface="+mn-lt"/>
                <a:cs typeface="+mn-cs"/>
              </a:rPr>
              <a:t>% (31 usuários)</a:t>
            </a:r>
            <a:endParaRPr lang="pt-BR" dirty="0">
              <a:latin typeface="+mn-lt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66526" y="4496753"/>
            <a:ext cx="4897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Gráfico </a:t>
            </a:r>
            <a:r>
              <a:rPr lang="pt-BR" dirty="0" smtClean="0"/>
              <a:t>12: proporção de hipertensos com registro adequado na ficha de acompanhamento.  ESF Faxinal de Dentro. Vale </a:t>
            </a:r>
            <a:r>
              <a:rPr lang="pt-BR" dirty="0"/>
              <a:t>do Sol/RS, 2015.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252164" y="4490083"/>
            <a:ext cx="4511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Gráfico </a:t>
            </a:r>
            <a:r>
              <a:rPr lang="pt-BR" dirty="0" smtClean="0"/>
              <a:t>13: proporção de diabéticos com registro adequado na ficha de acompanhamento. ESF </a:t>
            </a:r>
            <a:r>
              <a:rPr lang="pt-BR" dirty="0"/>
              <a:t>Faxinal de Dentro, Vale do Sol/RS, 2015.</a:t>
            </a:r>
          </a:p>
        </p:txBody>
      </p:sp>
      <p:graphicFrame>
        <p:nvGraphicFramePr>
          <p:cNvPr id="10" name="Objeto11"/>
          <p:cNvGraphicFramePr/>
          <p:nvPr>
            <p:extLst>
              <p:ext uri="{D42A27DB-BD31-4B8C-83A1-F6EECF244321}">
                <p14:modId xmlns:p14="http://schemas.microsoft.com/office/powerpoint/2010/main" val="754954070"/>
              </p:ext>
            </p:extLst>
          </p:nvPr>
        </p:nvGraphicFramePr>
        <p:xfrm>
          <a:off x="723900" y="1532586"/>
          <a:ext cx="3737556" cy="2720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Objeto12"/>
          <p:cNvGraphicFramePr/>
          <p:nvPr>
            <p:extLst>
              <p:ext uri="{D42A27DB-BD31-4B8C-83A1-F6EECF244321}">
                <p14:modId xmlns:p14="http://schemas.microsoft.com/office/powerpoint/2010/main" val="2493013950"/>
              </p:ext>
            </p:extLst>
          </p:nvPr>
        </p:nvGraphicFramePr>
        <p:xfrm>
          <a:off x="6350403" y="1527689"/>
          <a:ext cx="4171950" cy="2645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024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63" y="884237"/>
            <a:ext cx="10980442" cy="576111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OBJETIVO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ESPECÍFICO 5: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t-BR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457200" lvl="1" indent="0" algn="just">
              <a:buNone/>
              <a:defRPr/>
            </a:pPr>
            <a:r>
              <a:rPr lang="pt-BR" sz="2800" dirty="0" smtClean="0"/>
              <a:t>Realizar avaliação de risco cardiovascular, mapeando hipertensos e diabéticos. </a:t>
            </a:r>
          </a:p>
          <a:p>
            <a:pPr marL="457200" lvl="1" indent="0" algn="just" eaLnBrk="1" fontAlgn="auto" hangingPunct="1">
              <a:spcAft>
                <a:spcPts val="0"/>
              </a:spcAft>
              <a:buNone/>
              <a:defRPr/>
            </a:pPr>
            <a:endParaRPr lang="pt-BR" sz="1300" dirty="0"/>
          </a:p>
          <a:p>
            <a:pPr marL="0" indent="0" algn="just">
              <a:buNone/>
            </a:pPr>
            <a:r>
              <a:rPr lang="pt-BR" b="1" dirty="0" smtClean="0"/>
              <a:t>META </a:t>
            </a:r>
            <a:r>
              <a:rPr lang="pt-BR" b="1" dirty="0"/>
              <a:t>5</a:t>
            </a:r>
            <a:r>
              <a:rPr lang="pt-BR" b="1" dirty="0" smtClean="0"/>
              <a:t>.1</a:t>
            </a:r>
            <a:r>
              <a:rPr lang="pt-BR" b="1" dirty="0"/>
              <a:t>: </a:t>
            </a:r>
            <a:r>
              <a:rPr lang="pt-BR" dirty="0" smtClean="0"/>
              <a:t>Realizar estratificação do risco cardiovascular em 100% dos hipertensos cadastrados na unidade de saúde</a:t>
            </a:r>
          </a:p>
          <a:p>
            <a:pPr marL="0" indent="0" algn="just">
              <a:buNone/>
            </a:pPr>
            <a:r>
              <a:rPr lang="pt-BR" b="1" dirty="0" smtClean="0"/>
              <a:t>META </a:t>
            </a:r>
            <a:r>
              <a:rPr lang="pt-BR" b="1" dirty="0"/>
              <a:t>5</a:t>
            </a:r>
            <a:r>
              <a:rPr lang="pt-BR" b="1" dirty="0" smtClean="0"/>
              <a:t>.2: </a:t>
            </a:r>
            <a:r>
              <a:rPr lang="pt-BR" dirty="0"/>
              <a:t>Realizar estratificação do risco cardiovascular em 100% dos </a:t>
            </a:r>
            <a:r>
              <a:rPr lang="pt-BR" dirty="0" smtClean="0"/>
              <a:t>diabéticos </a:t>
            </a:r>
            <a:r>
              <a:rPr lang="pt-BR" dirty="0"/>
              <a:t>cadastrados na unidade de saúde</a:t>
            </a:r>
          </a:p>
          <a:p>
            <a:pPr marL="0" indent="0" algn="just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55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454509"/>
            <a:ext cx="4840287" cy="4351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70028" y="5210765"/>
            <a:ext cx="406876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1: </a:t>
            </a:r>
            <a:r>
              <a:rPr lang="pt-BR" dirty="0" smtClean="0"/>
              <a:t>61,4</a:t>
            </a:r>
            <a:r>
              <a:rPr lang="pt-BR" dirty="0" smtClean="0">
                <a:latin typeface="+mn-lt"/>
                <a:cs typeface="+mn-cs"/>
              </a:rPr>
              <a:t>% (27 usuários) 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2: </a:t>
            </a:r>
            <a:r>
              <a:rPr lang="pt-BR" dirty="0" smtClean="0"/>
              <a:t>80,2</a:t>
            </a:r>
            <a:r>
              <a:rPr lang="pt-BR" dirty="0" smtClean="0">
                <a:latin typeface="+mn-lt"/>
                <a:cs typeface="+mn-cs"/>
              </a:rPr>
              <a:t>% (69 usuários)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3: </a:t>
            </a:r>
            <a:r>
              <a:rPr lang="pt-BR" dirty="0" smtClean="0"/>
              <a:t>88,4</a:t>
            </a:r>
            <a:r>
              <a:rPr lang="pt-BR" dirty="0" smtClean="0">
                <a:latin typeface="+mn-lt"/>
                <a:cs typeface="+mn-cs"/>
              </a:rPr>
              <a:t>% (130 usuários)</a:t>
            </a:r>
            <a:endParaRPr lang="pt-BR" dirty="0">
              <a:latin typeface="+mn-lt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05823" y="5360307"/>
            <a:ext cx="40687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1: </a:t>
            </a:r>
            <a:r>
              <a:rPr lang="pt-BR" dirty="0" smtClean="0"/>
              <a:t>54,6</a:t>
            </a:r>
            <a:r>
              <a:rPr lang="pt-BR" dirty="0" smtClean="0">
                <a:latin typeface="+mn-lt"/>
                <a:cs typeface="+mn-cs"/>
              </a:rPr>
              <a:t>% (06 usuários) 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2: </a:t>
            </a:r>
            <a:r>
              <a:rPr lang="pt-BR" dirty="0" smtClean="0"/>
              <a:t>77</a:t>
            </a:r>
            <a:r>
              <a:rPr lang="pt-BR" dirty="0" smtClean="0">
                <a:latin typeface="+mn-lt"/>
                <a:cs typeface="+mn-cs"/>
              </a:rPr>
              <a:t>% (16 usuários)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3: </a:t>
            </a:r>
            <a:r>
              <a:rPr lang="pt-BR" dirty="0" smtClean="0"/>
              <a:t>85,7</a:t>
            </a:r>
            <a:r>
              <a:rPr lang="pt-BR" dirty="0" smtClean="0">
                <a:latin typeface="+mn-lt"/>
                <a:cs typeface="+mn-cs"/>
              </a:rPr>
              <a:t>% (30 usuários)</a:t>
            </a:r>
            <a:endParaRPr lang="pt-BR" dirty="0">
              <a:latin typeface="+mn-lt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48641" y="4353061"/>
            <a:ext cx="5002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Gráfico </a:t>
            </a:r>
            <a:r>
              <a:rPr lang="pt-BR" sz="1600" dirty="0" smtClean="0"/>
              <a:t>14: proporção de hipertensos com estratificação de risco cardiovascular por exame clínico em dia.  ESF Faxinal de Dentro. Vale </a:t>
            </a:r>
            <a:r>
              <a:rPr lang="pt-BR" sz="1600" dirty="0"/>
              <a:t>do Sol/RS, 2015.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852160" y="4490083"/>
            <a:ext cx="491190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Gráfico </a:t>
            </a:r>
            <a:r>
              <a:rPr lang="pt-BR" sz="1600" dirty="0" smtClean="0"/>
              <a:t>15: </a:t>
            </a:r>
            <a:r>
              <a:rPr lang="pt-BR" sz="1600" dirty="0"/>
              <a:t>proporção de </a:t>
            </a:r>
            <a:r>
              <a:rPr lang="pt-BR" sz="1600" dirty="0" smtClean="0"/>
              <a:t>diabéticos </a:t>
            </a:r>
            <a:r>
              <a:rPr lang="pt-BR" sz="1600" dirty="0"/>
              <a:t>com estratificação de risco cardiovascular por exame clínico em dia.  ESF Faxinal de Dentro. Vale do Sol/RS, 2015.</a:t>
            </a:r>
          </a:p>
          <a:p>
            <a:pPr algn="just"/>
            <a:endParaRPr lang="pt-BR" dirty="0"/>
          </a:p>
        </p:txBody>
      </p:sp>
      <p:graphicFrame>
        <p:nvGraphicFramePr>
          <p:cNvPr id="12" name="Objeto13"/>
          <p:cNvGraphicFramePr/>
          <p:nvPr>
            <p:extLst>
              <p:ext uri="{D42A27DB-BD31-4B8C-83A1-F6EECF244321}">
                <p14:modId xmlns:p14="http://schemas.microsoft.com/office/powerpoint/2010/main" val="3438498537"/>
              </p:ext>
            </p:extLst>
          </p:nvPr>
        </p:nvGraphicFramePr>
        <p:xfrm>
          <a:off x="725980" y="1371993"/>
          <a:ext cx="4057650" cy="2968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205956"/>
              </p:ext>
            </p:extLst>
          </p:nvPr>
        </p:nvGraphicFramePr>
        <p:xfrm>
          <a:off x="5858149" y="1266091"/>
          <a:ext cx="4556125" cy="3223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0385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63" y="506437"/>
            <a:ext cx="11471713" cy="5908431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OBJETIVO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ESPECÍFICO 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6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:  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t-BR" dirty="0" smtClean="0"/>
              <a:t>                   Promover </a:t>
            </a:r>
            <a:r>
              <a:rPr lang="pt-BR" dirty="0"/>
              <a:t>a saúde de hipertensos e </a:t>
            </a:r>
            <a:r>
              <a:rPr lang="pt-BR" dirty="0" smtClean="0"/>
              <a:t>diabéticos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b="1" dirty="0" smtClean="0"/>
              <a:t>META </a:t>
            </a:r>
            <a:r>
              <a:rPr lang="pt-BR" b="1" dirty="0"/>
              <a:t>6.1: </a:t>
            </a:r>
            <a:r>
              <a:rPr lang="pt-BR" dirty="0"/>
              <a:t>Garantir orientação nutricional sobre alimentação saudável a 100% dos hipertensos.</a:t>
            </a:r>
          </a:p>
          <a:p>
            <a:r>
              <a:rPr lang="pt-BR" b="1" dirty="0" smtClean="0"/>
              <a:t>META </a:t>
            </a:r>
            <a:r>
              <a:rPr lang="pt-BR" b="1" dirty="0"/>
              <a:t>6.2: </a:t>
            </a:r>
            <a:r>
              <a:rPr lang="pt-BR" dirty="0"/>
              <a:t>Garantir orientação nutricional sobre alimentação saudável a 100% dos diabéticos</a:t>
            </a:r>
            <a:r>
              <a:rPr lang="pt-BR" dirty="0" smtClean="0"/>
              <a:t>.</a:t>
            </a:r>
          </a:p>
          <a:p>
            <a:r>
              <a:rPr lang="pt-BR" b="1" dirty="0" smtClean="0"/>
              <a:t>META 6.3</a:t>
            </a:r>
            <a:r>
              <a:rPr lang="pt-BR" b="1" dirty="0"/>
              <a:t>: </a:t>
            </a:r>
            <a:r>
              <a:rPr lang="pt-BR" dirty="0"/>
              <a:t>Garantir orientação em relação à prática regular de atividade física a 100% dos pacientes hipertensos.</a:t>
            </a:r>
          </a:p>
          <a:p>
            <a:r>
              <a:rPr lang="pt-BR" b="1" dirty="0" smtClean="0"/>
              <a:t>META </a:t>
            </a:r>
            <a:r>
              <a:rPr lang="pt-BR" b="1" dirty="0"/>
              <a:t>6.4: </a:t>
            </a:r>
            <a:r>
              <a:rPr lang="pt-BR" dirty="0"/>
              <a:t>Garantir orientação em relação à prática regular de atividade física a 100% dos pacientes diabéticos</a:t>
            </a:r>
            <a:r>
              <a:rPr lang="pt-BR" dirty="0" smtClean="0"/>
              <a:t>.</a:t>
            </a:r>
          </a:p>
          <a:p>
            <a:r>
              <a:rPr lang="pt-BR" b="1" dirty="0" smtClean="0"/>
              <a:t>META 6.5</a:t>
            </a:r>
            <a:r>
              <a:rPr lang="pt-BR" b="1" dirty="0"/>
              <a:t>: </a:t>
            </a:r>
            <a:r>
              <a:rPr lang="pt-BR" dirty="0"/>
              <a:t>Garantir orientação sobre os riscos do tabagismo a 100% dos pacientes hipertensos.</a:t>
            </a:r>
          </a:p>
          <a:p>
            <a:r>
              <a:rPr lang="pt-BR" dirty="0"/>
              <a:t> </a:t>
            </a:r>
            <a:r>
              <a:rPr lang="pt-BR" b="1" dirty="0" smtClean="0"/>
              <a:t>META </a:t>
            </a:r>
            <a:r>
              <a:rPr lang="pt-BR" b="1" dirty="0"/>
              <a:t>6.6: </a:t>
            </a:r>
            <a:r>
              <a:rPr lang="pt-BR" dirty="0"/>
              <a:t>Garantir orientação sobre os riscos do tabagismo a 100% dos pacientes diabéticos.</a:t>
            </a:r>
          </a:p>
          <a:p>
            <a:r>
              <a:rPr lang="pt-BR" dirty="0"/>
              <a:t> </a:t>
            </a:r>
            <a:r>
              <a:rPr lang="pt-BR" b="1" dirty="0" smtClean="0"/>
              <a:t>META </a:t>
            </a:r>
            <a:r>
              <a:rPr lang="pt-BR" b="1" dirty="0"/>
              <a:t>6.7: </a:t>
            </a:r>
            <a:r>
              <a:rPr lang="pt-BR" dirty="0"/>
              <a:t>Garantir orientação sobre higiene bucal a 100% dos pacientes hipertensos.</a:t>
            </a:r>
          </a:p>
          <a:p>
            <a:r>
              <a:rPr lang="pt-BR" b="1" dirty="0" smtClean="0"/>
              <a:t>META </a:t>
            </a:r>
            <a:r>
              <a:rPr lang="pt-BR" b="1" dirty="0"/>
              <a:t>6.8: </a:t>
            </a:r>
            <a:r>
              <a:rPr lang="pt-BR" dirty="0"/>
              <a:t>Garantir orientação sobre higiene bucal a 100% dos pacientes diabéticos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5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454509"/>
            <a:ext cx="4840287" cy="4351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09663" y="5589588"/>
            <a:ext cx="406876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HIPERTENSOS</a:t>
            </a:r>
            <a:endParaRPr lang="pt-BR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pt-BR" dirty="0" smtClean="0"/>
              <a:t>100</a:t>
            </a:r>
            <a:r>
              <a:rPr lang="pt-BR" dirty="0" smtClean="0">
                <a:latin typeface="+mn-lt"/>
                <a:cs typeface="+mn-cs"/>
              </a:rPr>
              <a:t>% (44 usuários) 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2: </a:t>
            </a:r>
            <a:r>
              <a:rPr lang="pt-BR" dirty="0" smtClean="0"/>
              <a:t>100</a:t>
            </a:r>
            <a:r>
              <a:rPr lang="pt-BR" dirty="0" smtClean="0">
                <a:latin typeface="+mn-lt"/>
                <a:cs typeface="+mn-cs"/>
              </a:rPr>
              <a:t>% (86 usuários)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3: </a:t>
            </a:r>
            <a:r>
              <a:rPr lang="pt-BR" dirty="0" smtClean="0"/>
              <a:t>100</a:t>
            </a:r>
            <a:r>
              <a:rPr lang="pt-BR" dirty="0" smtClean="0">
                <a:latin typeface="+mn-lt"/>
                <a:cs typeface="+mn-cs"/>
              </a:rPr>
              <a:t>% (147 usuários)</a:t>
            </a:r>
            <a:endParaRPr lang="pt-BR" dirty="0">
              <a:latin typeface="+mn-lt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67525" y="5556250"/>
            <a:ext cx="406876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DIABÉTICOS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pt-BR" dirty="0" smtClean="0"/>
              <a:t>100</a:t>
            </a:r>
            <a:r>
              <a:rPr lang="pt-BR" dirty="0" smtClean="0">
                <a:latin typeface="+mn-lt"/>
                <a:cs typeface="+mn-cs"/>
              </a:rPr>
              <a:t>% (11 usuários) 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2: </a:t>
            </a:r>
            <a:r>
              <a:rPr lang="pt-BR" dirty="0" smtClean="0"/>
              <a:t>100</a:t>
            </a:r>
            <a:r>
              <a:rPr lang="pt-BR" dirty="0" smtClean="0">
                <a:latin typeface="+mn-lt"/>
                <a:cs typeface="+mn-cs"/>
              </a:rPr>
              <a:t>% (21 usuários)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3: </a:t>
            </a:r>
            <a:r>
              <a:rPr lang="pt-BR" dirty="0" smtClean="0"/>
              <a:t>100</a:t>
            </a:r>
            <a:r>
              <a:rPr lang="pt-BR" dirty="0" smtClean="0">
                <a:latin typeface="+mn-lt"/>
                <a:cs typeface="+mn-cs"/>
              </a:rPr>
              <a:t>% (</a:t>
            </a:r>
            <a:r>
              <a:rPr lang="pt-BR" dirty="0" smtClean="0"/>
              <a:t>35</a:t>
            </a:r>
            <a:r>
              <a:rPr lang="pt-BR" dirty="0" smtClean="0">
                <a:latin typeface="+mn-lt"/>
                <a:cs typeface="+mn-cs"/>
              </a:rPr>
              <a:t> usuários)</a:t>
            </a:r>
            <a:endParaRPr lang="pt-BR" dirty="0">
              <a:latin typeface="+mn-lt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12002" y="3997388"/>
            <a:ext cx="5515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Gráfico </a:t>
            </a:r>
            <a:r>
              <a:rPr lang="pt-BR" dirty="0" smtClean="0"/>
              <a:t>16: proporção de hipertensos e diabéticos com orientação nutricional sobre alimentação saudável.  ESF Faxinal de Dentro. Vale </a:t>
            </a:r>
            <a:r>
              <a:rPr lang="pt-BR" dirty="0"/>
              <a:t>do Sol/RS, 2015.</a:t>
            </a:r>
          </a:p>
        </p:txBody>
      </p:sp>
      <p:graphicFrame>
        <p:nvGraphicFramePr>
          <p:cNvPr id="9" name="Objeto14"/>
          <p:cNvGraphicFramePr/>
          <p:nvPr>
            <p:extLst>
              <p:ext uri="{D42A27DB-BD31-4B8C-83A1-F6EECF244321}">
                <p14:modId xmlns:p14="http://schemas.microsoft.com/office/powerpoint/2010/main" val="3198235903"/>
              </p:ext>
            </p:extLst>
          </p:nvPr>
        </p:nvGraphicFramePr>
        <p:xfrm>
          <a:off x="3912001" y="1336431"/>
          <a:ext cx="5077253" cy="2660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75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454509"/>
            <a:ext cx="4840287" cy="4351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09663" y="5589588"/>
            <a:ext cx="406876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1: </a:t>
            </a:r>
            <a:r>
              <a:rPr lang="pt-BR" dirty="0" smtClean="0"/>
              <a:t>95,5</a:t>
            </a:r>
            <a:r>
              <a:rPr lang="pt-BR" dirty="0" smtClean="0">
                <a:latin typeface="+mn-lt"/>
                <a:cs typeface="+mn-cs"/>
              </a:rPr>
              <a:t>% (42 usuários) 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2: </a:t>
            </a:r>
            <a:r>
              <a:rPr lang="pt-BR" dirty="0" smtClean="0"/>
              <a:t>97,7</a:t>
            </a:r>
            <a:r>
              <a:rPr lang="pt-BR" dirty="0" smtClean="0">
                <a:latin typeface="+mn-lt"/>
                <a:cs typeface="+mn-cs"/>
              </a:rPr>
              <a:t>% (84 usuários)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3: </a:t>
            </a:r>
            <a:r>
              <a:rPr lang="pt-BR" dirty="0" smtClean="0"/>
              <a:t>98,6</a:t>
            </a:r>
            <a:r>
              <a:rPr lang="pt-BR" dirty="0" smtClean="0">
                <a:latin typeface="+mn-lt"/>
                <a:cs typeface="+mn-cs"/>
              </a:rPr>
              <a:t>% (145 usuários)</a:t>
            </a:r>
            <a:endParaRPr lang="pt-BR" dirty="0">
              <a:latin typeface="+mn-lt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67525" y="5556250"/>
            <a:ext cx="40687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1: </a:t>
            </a:r>
            <a:r>
              <a:rPr lang="pt-BR" dirty="0" smtClean="0"/>
              <a:t>100</a:t>
            </a:r>
            <a:r>
              <a:rPr lang="pt-BR" dirty="0" smtClean="0">
                <a:latin typeface="+mn-lt"/>
                <a:cs typeface="+mn-cs"/>
              </a:rPr>
              <a:t>% (11 usuários) 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2: </a:t>
            </a:r>
            <a:r>
              <a:rPr lang="pt-BR" dirty="0" smtClean="0"/>
              <a:t>100</a:t>
            </a:r>
            <a:r>
              <a:rPr lang="pt-BR" dirty="0" smtClean="0">
                <a:latin typeface="+mn-lt"/>
                <a:cs typeface="+mn-cs"/>
              </a:rPr>
              <a:t>% (21 usuários)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3: </a:t>
            </a:r>
            <a:r>
              <a:rPr lang="pt-BR" dirty="0" smtClean="0"/>
              <a:t>100</a:t>
            </a:r>
            <a:r>
              <a:rPr lang="pt-BR" dirty="0" smtClean="0">
                <a:latin typeface="+mn-lt"/>
                <a:cs typeface="+mn-cs"/>
              </a:rPr>
              <a:t>% (</a:t>
            </a:r>
            <a:r>
              <a:rPr lang="pt-BR" dirty="0" smtClean="0"/>
              <a:t>35</a:t>
            </a:r>
            <a:r>
              <a:rPr lang="pt-BR" dirty="0" smtClean="0">
                <a:latin typeface="+mn-lt"/>
                <a:cs typeface="+mn-cs"/>
              </a:rPr>
              <a:t> usuários)</a:t>
            </a:r>
            <a:endParaRPr lang="pt-BR" dirty="0">
              <a:latin typeface="+mn-lt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66526" y="4496753"/>
            <a:ext cx="4897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Gráfico </a:t>
            </a:r>
            <a:r>
              <a:rPr lang="pt-BR" dirty="0" smtClean="0"/>
              <a:t>17: proporção de hipertensos com orientação de atividade física regular.  ESF Faxinal de Dentro. Vale </a:t>
            </a:r>
            <a:r>
              <a:rPr lang="pt-BR" dirty="0"/>
              <a:t>do Sol/RS, 2015.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252164" y="4490083"/>
            <a:ext cx="4511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Gráfico </a:t>
            </a:r>
            <a:r>
              <a:rPr lang="pt-BR" dirty="0" smtClean="0"/>
              <a:t>18: </a:t>
            </a:r>
            <a:r>
              <a:rPr lang="pt-BR" dirty="0"/>
              <a:t>proporção de </a:t>
            </a:r>
            <a:r>
              <a:rPr lang="pt-BR" dirty="0" smtClean="0"/>
              <a:t>diabéticos </a:t>
            </a:r>
            <a:r>
              <a:rPr lang="pt-BR" dirty="0"/>
              <a:t>com </a:t>
            </a:r>
            <a:r>
              <a:rPr lang="pt-BR" dirty="0" smtClean="0"/>
              <a:t>orientação de atividade física regular.  </a:t>
            </a:r>
            <a:r>
              <a:rPr lang="pt-BR" dirty="0"/>
              <a:t>ESF Faxinal de Dentro. Vale do Sol/RS, 2015.</a:t>
            </a:r>
          </a:p>
          <a:p>
            <a:pPr algn="just"/>
            <a:endParaRPr lang="pt-BR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567983978"/>
              </p:ext>
            </p:extLst>
          </p:nvPr>
        </p:nvGraphicFramePr>
        <p:xfrm>
          <a:off x="406766" y="1405036"/>
          <a:ext cx="4625975" cy="3085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Objeto16"/>
          <p:cNvGraphicFramePr/>
          <p:nvPr>
            <p:extLst>
              <p:ext uri="{D42A27DB-BD31-4B8C-83A1-F6EECF244321}">
                <p14:modId xmlns:p14="http://schemas.microsoft.com/office/powerpoint/2010/main" val="2969854725"/>
              </p:ext>
            </p:extLst>
          </p:nvPr>
        </p:nvGraphicFramePr>
        <p:xfrm>
          <a:off x="5947482" y="1505243"/>
          <a:ext cx="4547016" cy="298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758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454509"/>
            <a:ext cx="4840287" cy="4351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09663" y="5589588"/>
            <a:ext cx="406876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HIPERTENSOS</a:t>
            </a:r>
            <a:endParaRPr lang="pt-BR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1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: </a:t>
            </a:r>
            <a:r>
              <a:rPr lang="pt-BR" dirty="0" smtClean="0"/>
              <a:t>100</a:t>
            </a:r>
            <a:r>
              <a:rPr lang="pt-BR" dirty="0" smtClean="0">
                <a:latin typeface="+mn-lt"/>
                <a:cs typeface="+mn-cs"/>
              </a:rPr>
              <a:t>% (44 usuários) 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2: </a:t>
            </a:r>
            <a:r>
              <a:rPr lang="pt-BR" dirty="0" smtClean="0"/>
              <a:t>100</a:t>
            </a:r>
            <a:r>
              <a:rPr lang="pt-BR" dirty="0" smtClean="0">
                <a:latin typeface="+mn-lt"/>
                <a:cs typeface="+mn-cs"/>
              </a:rPr>
              <a:t>% (86 usuários)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3: </a:t>
            </a:r>
            <a:r>
              <a:rPr lang="pt-BR" dirty="0" smtClean="0"/>
              <a:t>100</a:t>
            </a:r>
            <a:r>
              <a:rPr lang="pt-BR" dirty="0" smtClean="0">
                <a:latin typeface="+mn-lt"/>
                <a:cs typeface="+mn-cs"/>
              </a:rPr>
              <a:t>% (147 usuários)</a:t>
            </a:r>
            <a:endParaRPr lang="pt-BR" dirty="0">
              <a:latin typeface="+mn-lt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67525" y="5556250"/>
            <a:ext cx="406876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DIABÉTICOS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pt-BR" dirty="0" smtClean="0"/>
              <a:t>100</a:t>
            </a:r>
            <a:r>
              <a:rPr lang="pt-BR" dirty="0" smtClean="0">
                <a:latin typeface="+mn-lt"/>
                <a:cs typeface="+mn-cs"/>
              </a:rPr>
              <a:t>% (11 usuários) 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2: </a:t>
            </a:r>
            <a:r>
              <a:rPr lang="pt-BR" dirty="0" smtClean="0"/>
              <a:t>100</a:t>
            </a:r>
            <a:r>
              <a:rPr lang="pt-BR" dirty="0" smtClean="0">
                <a:latin typeface="+mn-lt"/>
                <a:cs typeface="+mn-cs"/>
              </a:rPr>
              <a:t>% (21 usuários)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3: </a:t>
            </a:r>
            <a:r>
              <a:rPr lang="pt-BR" dirty="0" smtClean="0"/>
              <a:t>100</a:t>
            </a:r>
            <a:r>
              <a:rPr lang="pt-BR" dirty="0" smtClean="0">
                <a:latin typeface="+mn-lt"/>
                <a:cs typeface="+mn-cs"/>
              </a:rPr>
              <a:t>% (</a:t>
            </a:r>
            <a:r>
              <a:rPr lang="pt-BR" dirty="0" smtClean="0"/>
              <a:t>35</a:t>
            </a:r>
            <a:r>
              <a:rPr lang="pt-BR" dirty="0" smtClean="0">
                <a:latin typeface="+mn-lt"/>
                <a:cs typeface="+mn-cs"/>
              </a:rPr>
              <a:t> usuários)</a:t>
            </a:r>
            <a:endParaRPr lang="pt-BR" dirty="0">
              <a:latin typeface="+mn-lt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004245" y="4344181"/>
            <a:ext cx="4897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Gráfico </a:t>
            </a:r>
            <a:r>
              <a:rPr lang="pt-BR" dirty="0" smtClean="0"/>
              <a:t>19: proporção de hipertensos e diabéticos com orientação sobre riscos do tabagismo.  ESF Faxinal de Dentro. Vale </a:t>
            </a:r>
            <a:r>
              <a:rPr lang="pt-BR" dirty="0"/>
              <a:t>do Sol/RS, 2015.</a:t>
            </a:r>
          </a:p>
        </p:txBody>
      </p:sp>
      <p:graphicFrame>
        <p:nvGraphicFramePr>
          <p:cNvPr id="11" name="Objeto16"/>
          <p:cNvGraphicFramePr/>
          <p:nvPr>
            <p:extLst>
              <p:ext uri="{D42A27DB-BD31-4B8C-83A1-F6EECF244321}">
                <p14:modId xmlns:p14="http://schemas.microsoft.com/office/powerpoint/2010/main" val="3778086324"/>
              </p:ext>
            </p:extLst>
          </p:nvPr>
        </p:nvGraphicFramePr>
        <p:xfrm>
          <a:off x="4059331" y="1350499"/>
          <a:ext cx="4547016" cy="298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9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454509"/>
            <a:ext cx="4840287" cy="4351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09663" y="5589588"/>
            <a:ext cx="406876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1: </a:t>
            </a:r>
            <a:r>
              <a:rPr lang="pt-BR" dirty="0" smtClean="0"/>
              <a:t>88,7</a:t>
            </a:r>
            <a:r>
              <a:rPr lang="pt-BR" dirty="0" smtClean="0">
                <a:latin typeface="+mn-lt"/>
                <a:cs typeface="+mn-cs"/>
              </a:rPr>
              <a:t>% (39 usuários) 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2: </a:t>
            </a:r>
            <a:r>
              <a:rPr lang="pt-BR" dirty="0" smtClean="0"/>
              <a:t>94,2</a:t>
            </a:r>
            <a:r>
              <a:rPr lang="pt-BR" dirty="0" smtClean="0">
                <a:latin typeface="+mn-lt"/>
                <a:cs typeface="+mn-cs"/>
              </a:rPr>
              <a:t>% (81 usuários)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3: </a:t>
            </a:r>
            <a:r>
              <a:rPr lang="pt-BR" dirty="0" smtClean="0"/>
              <a:t>96,6</a:t>
            </a:r>
            <a:r>
              <a:rPr lang="pt-BR" dirty="0" smtClean="0">
                <a:latin typeface="+mn-lt"/>
                <a:cs typeface="+mn-cs"/>
              </a:rPr>
              <a:t>% (142 usuários)</a:t>
            </a:r>
            <a:endParaRPr lang="pt-BR" dirty="0">
              <a:latin typeface="+mn-lt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67525" y="5556250"/>
            <a:ext cx="40687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1: </a:t>
            </a:r>
            <a:r>
              <a:rPr lang="pt-BR" dirty="0" smtClean="0"/>
              <a:t>90,9</a:t>
            </a:r>
            <a:r>
              <a:rPr lang="pt-BR" dirty="0" smtClean="0">
                <a:latin typeface="+mn-lt"/>
                <a:cs typeface="+mn-cs"/>
              </a:rPr>
              <a:t>% (10 usuários) 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2: </a:t>
            </a:r>
            <a:r>
              <a:rPr lang="pt-BR" dirty="0" smtClean="0"/>
              <a:t>95,2</a:t>
            </a:r>
            <a:r>
              <a:rPr lang="pt-BR" dirty="0" smtClean="0">
                <a:latin typeface="+mn-lt"/>
                <a:cs typeface="+mn-cs"/>
              </a:rPr>
              <a:t>% (20 usuários)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Mês 3: </a:t>
            </a:r>
            <a:r>
              <a:rPr lang="pt-BR" dirty="0" smtClean="0"/>
              <a:t>97,1</a:t>
            </a:r>
            <a:r>
              <a:rPr lang="pt-BR" dirty="0" smtClean="0">
                <a:latin typeface="+mn-lt"/>
                <a:cs typeface="+mn-cs"/>
              </a:rPr>
              <a:t>% (</a:t>
            </a:r>
            <a:r>
              <a:rPr lang="pt-BR" dirty="0" smtClean="0"/>
              <a:t>34</a:t>
            </a:r>
            <a:r>
              <a:rPr lang="pt-BR" dirty="0" smtClean="0">
                <a:latin typeface="+mn-lt"/>
                <a:cs typeface="+mn-cs"/>
              </a:rPr>
              <a:t> usuários)</a:t>
            </a:r>
            <a:endParaRPr lang="pt-BR" dirty="0">
              <a:latin typeface="+mn-lt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66526" y="4496753"/>
            <a:ext cx="4897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Gráfico </a:t>
            </a:r>
            <a:r>
              <a:rPr lang="pt-BR" dirty="0" smtClean="0"/>
              <a:t>20: proporção de hipertensos com orientação sobre higiene bucal.  ESF Faxinal de Dentro. Vale </a:t>
            </a:r>
            <a:r>
              <a:rPr lang="pt-BR" dirty="0"/>
              <a:t>do Sol/RS, 2015.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252164" y="4490083"/>
            <a:ext cx="4511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Gráfico </a:t>
            </a:r>
            <a:r>
              <a:rPr lang="pt-BR" dirty="0" smtClean="0"/>
              <a:t>21: </a:t>
            </a:r>
            <a:r>
              <a:rPr lang="pt-BR" dirty="0"/>
              <a:t>proporção de </a:t>
            </a:r>
            <a:r>
              <a:rPr lang="pt-BR" dirty="0" smtClean="0"/>
              <a:t>diabéticos </a:t>
            </a:r>
            <a:r>
              <a:rPr lang="pt-BR" dirty="0"/>
              <a:t>com </a:t>
            </a:r>
            <a:r>
              <a:rPr lang="pt-BR" dirty="0" smtClean="0"/>
              <a:t>orientação sobre higiene bucal.  </a:t>
            </a:r>
            <a:r>
              <a:rPr lang="pt-BR" dirty="0"/>
              <a:t>ESF Faxinal de Dentro. Vale do Sol/RS, 2015.</a:t>
            </a:r>
          </a:p>
          <a:p>
            <a:pPr algn="just"/>
            <a:endParaRPr lang="pt-BR" dirty="0"/>
          </a:p>
        </p:txBody>
      </p:sp>
      <p:graphicFrame>
        <p:nvGraphicFramePr>
          <p:cNvPr id="11" name="Objeto19"/>
          <p:cNvGraphicFramePr/>
          <p:nvPr>
            <p:extLst>
              <p:ext uri="{D42A27DB-BD31-4B8C-83A1-F6EECF244321}">
                <p14:modId xmlns:p14="http://schemas.microsoft.com/office/powerpoint/2010/main" val="975343046"/>
              </p:ext>
            </p:extLst>
          </p:nvPr>
        </p:nvGraphicFramePr>
        <p:xfrm>
          <a:off x="666526" y="1481479"/>
          <a:ext cx="4055110" cy="262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754207"/>
              </p:ext>
            </p:extLst>
          </p:nvPr>
        </p:nvGraphicFramePr>
        <p:xfrm>
          <a:off x="5852551" y="1522998"/>
          <a:ext cx="4622800" cy="279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569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Espaço Reservado para Conteúdo 11"/>
          <p:cNvGraphicFramePr>
            <a:graphicFrameLocks noGrp="1"/>
          </p:cNvGraphicFramePr>
          <p:nvPr>
            <p:ph sz="half" idx="2"/>
          </p:nvPr>
        </p:nvGraphicFramePr>
        <p:xfrm>
          <a:off x="4229100" y="2125663"/>
          <a:ext cx="5181600" cy="366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200"/>
                <a:gridCol w="1727200"/>
                <a:gridCol w="1727200"/>
              </a:tblGrid>
              <a:tr h="36671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T="45839" marB="45839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T="45839" marB="45839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T="45839" marB="45839"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746975" y="1493949"/>
            <a:ext cx="1079249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Antes da intervenção: </a:t>
            </a:r>
          </a:p>
          <a:p>
            <a:pPr algn="just"/>
            <a:endParaRPr lang="pt-BR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Os hipertensos e diabéticos do ESF Faxinal de dentro possuíam atendimento baseado principalmente no comparecimento de reuniões a cada quatro meses;</a:t>
            </a:r>
          </a:p>
          <a:p>
            <a:pPr marL="285750" indent="-285750" algn="just"/>
            <a:endParaRPr lang="pt-BR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Não se tinha o número exato de hipertensos e diabéticos cadastrados;</a:t>
            </a:r>
          </a:p>
          <a:p>
            <a:pPr marL="285750" indent="-285750" algn="just"/>
            <a:endParaRPr lang="pt-BR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Não havia controle rigoroso quanto as avaliações clínicas, exames de rotina, nem a anotação dos medicamentos utilizados;</a:t>
            </a:r>
          </a:p>
          <a:p>
            <a:pPr marL="285750" indent="-285750" algn="just"/>
            <a:endParaRPr lang="pt-BR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Falta de controle sobre a qualidade da assistência;</a:t>
            </a:r>
          </a:p>
          <a:p>
            <a:pPr marL="285750" indent="-285750" algn="just"/>
            <a:endParaRPr lang="pt-BR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Não se envolvia os ACS na busca ativa dos pacientes faltosos;</a:t>
            </a:r>
          </a:p>
        </p:txBody>
      </p:sp>
    </p:spTree>
    <p:extLst>
      <p:ext uri="{BB962C8B-B14F-4D97-AF65-F5344CB8AC3E}">
        <p14:creationId xmlns:p14="http://schemas.microsoft.com/office/powerpoint/2010/main" val="355593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908"/>
            <a:ext cx="105156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Espaço Reservado para Conteúdo 11"/>
          <p:cNvGraphicFramePr>
            <a:graphicFrameLocks noGrp="1"/>
          </p:cNvGraphicFramePr>
          <p:nvPr>
            <p:ph sz="half" idx="2"/>
          </p:nvPr>
        </p:nvGraphicFramePr>
        <p:xfrm>
          <a:off x="4229100" y="2125663"/>
          <a:ext cx="5181600" cy="366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200"/>
                <a:gridCol w="1727200"/>
                <a:gridCol w="1727200"/>
              </a:tblGrid>
              <a:tr h="36671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T="45839" marB="45839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T="45839" marB="45839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T="45839" marB="45839"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746975" y="888642"/>
            <a:ext cx="1079249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Após a intervenção: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Soma de forças para a melhora da </a:t>
            </a:r>
            <a:r>
              <a:rPr lang="pt-BR" sz="2200" dirty="0"/>
              <a:t>qualidade das ações </a:t>
            </a:r>
            <a:r>
              <a:rPr lang="pt-BR" sz="2200" dirty="0" smtClean="0"/>
              <a:t>realizadas;</a:t>
            </a:r>
          </a:p>
          <a:p>
            <a:pPr marL="285750" indent="-285750" algn="just"/>
            <a:endParaRPr lang="pt-BR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Articulação dos </a:t>
            </a:r>
            <a:r>
              <a:rPr lang="pt-BR" sz="2200" dirty="0"/>
              <a:t>aprendizados do curso de especialização com a realidade prática </a:t>
            </a:r>
            <a:r>
              <a:rPr lang="pt-BR" sz="2200" dirty="0" smtClean="0"/>
              <a:t>diária;</a:t>
            </a:r>
          </a:p>
          <a:p>
            <a:pPr marL="285750" indent="-285750" algn="just"/>
            <a:endParaRPr lang="pt-BR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Fortalecimento </a:t>
            </a:r>
            <a:r>
              <a:rPr lang="pt-BR" sz="2200" dirty="0"/>
              <a:t>do vínculo da </a:t>
            </a:r>
            <a:r>
              <a:rPr lang="pt-BR" sz="2200" dirty="0" smtClean="0"/>
              <a:t>equipe – definição da atribuição dos membros;</a:t>
            </a:r>
          </a:p>
          <a:p>
            <a:pPr marL="285750" indent="-285750" algn="just"/>
            <a:endParaRPr lang="pt-BR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Capacitação dos profissionais;</a:t>
            </a:r>
          </a:p>
          <a:p>
            <a:pPr marL="285750" indent="-285750" algn="just"/>
            <a:endParaRPr lang="pt-BR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Ótimo empenho dos ACS;</a:t>
            </a:r>
          </a:p>
          <a:p>
            <a:pPr marL="285750" indent="-285750" algn="just"/>
            <a:endParaRPr lang="pt-BR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Melhora da articulação de ações entre os profissionais;</a:t>
            </a:r>
          </a:p>
          <a:p>
            <a:pPr marL="285750" indent="-285750" algn="just"/>
            <a:endParaRPr lang="pt-BR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/>
              <a:t>P</a:t>
            </a:r>
            <a:r>
              <a:rPr lang="pt-BR" sz="2200" dirty="0" smtClean="0"/>
              <a:t>ara </a:t>
            </a:r>
            <a:r>
              <a:rPr lang="pt-BR" sz="2200" dirty="0"/>
              <a:t>a </a:t>
            </a:r>
            <a:r>
              <a:rPr lang="pt-BR" sz="2200" dirty="0" smtClean="0"/>
              <a:t>comunidade: melhora do acesso ao atendimento médico, odontológico </a:t>
            </a:r>
            <a:r>
              <a:rPr lang="pt-BR" sz="2200" dirty="0"/>
              <a:t>e de </a:t>
            </a:r>
            <a:r>
              <a:rPr lang="pt-BR" sz="2200" dirty="0" smtClean="0"/>
              <a:t>enfermagem - prioridade </a:t>
            </a:r>
            <a:r>
              <a:rPr lang="pt-BR" sz="2200" dirty="0"/>
              <a:t>no atendimento </a:t>
            </a:r>
            <a:r>
              <a:rPr lang="pt-BR" sz="2200" dirty="0" smtClean="0"/>
              <a:t>e na realização de exames </a:t>
            </a:r>
            <a:r>
              <a:rPr lang="pt-BR" sz="2200" dirty="0"/>
              <a:t>de </a:t>
            </a:r>
            <a:r>
              <a:rPr lang="pt-BR" sz="2200" dirty="0" smtClean="0"/>
              <a:t>rotina.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60188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7668" y="1889662"/>
            <a:ext cx="10515600" cy="4816475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Estratégia </a:t>
            </a: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de Saúde </a:t>
            </a:r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Família (ESF) </a:t>
            </a:r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Faxinal de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Dentro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t-BR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2.600 pessoas – dados desatualizados.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01 Equipe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Saúde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da Família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02 escolas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01 Casa de Passagem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01 restaurante; 01 casa de produtos rurais; 01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mini-mercado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01 posto de combustível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054" name="Picture 6" descr="http://arauto.sizing.com.br/images/PagMat/Pag016796/IMGc8e4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758" y="531031"/>
            <a:ext cx="57150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38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361"/>
            <a:ext cx="105156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Espaço Reservado para Conteúdo 11"/>
          <p:cNvGraphicFramePr>
            <a:graphicFrameLocks noGrp="1"/>
          </p:cNvGraphicFramePr>
          <p:nvPr>
            <p:ph sz="half" idx="2"/>
          </p:nvPr>
        </p:nvGraphicFramePr>
        <p:xfrm>
          <a:off x="4229100" y="2125663"/>
          <a:ext cx="5181600" cy="366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200"/>
                <a:gridCol w="1727200"/>
                <a:gridCol w="1727200"/>
              </a:tblGrid>
              <a:tr h="36671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T="45839" marB="45839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T="45839" marB="45839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T="45839" marB="45839"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449838" y="1422749"/>
            <a:ext cx="1116598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Ainda há necessidade de trabalhar com a comunidade sobre a importância </a:t>
            </a:r>
            <a:r>
              <a:rPr lang="pt-BR" sz="2200" dirty="0"/>
              <a:t>de participar das atividades </a:t>
            </a:r>
            <a:r>
              <a:rPr lang="pt-BR" sz="2200" dirty="0" smtClean="0"/>
              <a:t>educativas;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A </a:t>
            </a:r>
            <a:r>
              <a:rPr lang="pt-BR" sz="2200" dirty="0"/>
              <a:t>intervenção poderia ter sido facilitada se tivéssemos maior tempo disponível para o desenvolvimento das </a:t>
            </a:r>
            <a:r>
              <a:rPr lang="pt-BR" sz="2200" dirty="0" smtClean="0"/>
              <a:t>ações relacionadas </a:t>
            </a:r>
            <a:r>
              <a:rPr lang="pt-BR" sz="2200" dirty="0"/>
              <a:t>com a criação de vínculo com a </a:t>
            </a:r>
            <a:r>
              <a:rPr lang="pt-BR" sz="2200" dirty="0" smtClean="0"/>
              <a:t>comunidade;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Incorporação da Intervenção na rotina do serviço;</a:t>
            </a:r>
          </a:p>
          <a:p>
            <a:pPr marL="285750" indent="-285750" algn="just"/>
            <a:endParaRPr lang="pt-BR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A </a:t>
            </a:r>
            <a:r>
              <a:rPr lang="pt-BR" sz="2200" dirty="0"/>
              <a:t>partir do momento a intervenção na atenção à saúde dos hipertensos e diabéticos estiver </a:t>
            </a:r>
            <a:r>
              <a:rPr lang="pt-BR" sz="2200" dirty="0" smtClean="0"/>
              <a:t>estruturada, </a:t>
            </a:r>
            <a:r>
              <a:rPr lang="pt-BR" sz="2200" dirty="0"/>
              <a:t>buscaremos a partir do seu </a:t>
            </a:r>
            <a:r>
              <a:rPr lang="pt-BR" sz="2200" dirty="0" smtClean="0"/>
              <a:t>exemplo, estruturar a Atenção ao </a:t>
            </a:r>
            <a:r>
              <a:rPr lang="pt-BR" sz="2200" dirty="0" err="1" smtClean="0"/>
              <a:t>Pré-natal</a:t>
            </a:r>
            <a:r>
              <a:rPr lang="pt-BR" sz="2200" dirty="0" smtClean="0"/>
              <a:t> e Puerpério.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79150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2552"/>
            <a:ext cx="105156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Espaço Reservado para Conteúdo 11"/>
          <p:cNvGraphicFramePr>
            <a:graphicFrameLocks noGrp="1"/>
          </p:cNvGraphicFramePr>
          <p:nvPr>
            <p:ph sz="half" idx="2"/>
          </p:nvPr>
        </p:nvGraphicFramePr>
        <p:xfrm>
          <a:off x="4229100" y="2125663"/>
          <a:ext cx="5181600" cy="366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200"/>
                <a:gridCol w="1727200"/>
                <a:gridCol w="1727200"/>
              </a:tblGrid>
              <a:tr h="36671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T="45839" marB="45839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T="45839" marB="45839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T="45839" marB="45839"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746975" y="2202286"/>
            <a:ext cx="1079249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Após </a:t>
            </a:r>
            <a:r>
              <a:rPr lang="pt-BR" sz="2200" dirty="0"/>
              <a:t>os três meses de intervenção, constatou-se que as metas e objetivos propostos para o ESF Faxinal de Dentro foram cumpridos, mesmo que de forma parcial e que certamente trouxeram a melhoria na qualidade da atenção à saúde dos hipertensos e diabéticos, principalmente pela existência de ações articuladas no dia-a-dia dos profissionais de saúde. </a:t>
            </a:r>
            <a:endParaRPr lang="pt-BR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Esperamos </a:t>
            </a:r>
            <a:r>
              <a:rPr lang="pt-BR" sz="2200" dirty="0"/>
              <a:t>conseguir continuar e aperfeiçoar o trabalho desenvolvido, melhorando cada vez mais a assistência à saúde de nossa população.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372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304"/>
            <a:ext cx="10515600" cy="1325563"/>
          </a:xfrm>
        </p:spPr>
        <p:txBody>
          <a:bodyPr rtlCol="0">
            <a:normAutofit/>
          </a:bodyPr>
          <a:lstStyle/>
          <a:p>
            <a:pPr marL="571500" indent="-5715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40915" y="1365157"/>
            <a:ext cx="11289406" cy="4919731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dirty="0" smtClean="0"/>
          </a:p>
          <a:p>
            <a:pPr algn="just"/>
            <a:r>
              <a:rPr lang="pt-BR" sz="2400" dirty="0"/>
              <a:t>As expectativas foram </a:t>
            </a:r>
            <a:r>
              <a:rPr lang="pt-BR" sz="2400" dirty="0" smtClean="0"/>
              <a:t>superadas, a </a:t>
            </a:r>
            <a:r>
              <a:rPr lang="pt-BR" sz="2400" dirty="0"/>
              <a:t>especialização tinha uma abordagem muito mais ampla e rica do que imaginava </a:t>
            </a:r>
            <a:r>
              <a:rPr lang="pt-BR" sz="2400" dirty="0" smtClean="0"/>
              <a:t>inicialmente;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Interação </a:t>
            </a:r>
            <a:r>
              <a:rPr lang="pt-BR" sz="2400" dirty="0"/>
              <a:t>e companhia dos colegas e das professoras </a:t>
            </a:r>
            <a:r>
              <a:rPr lang="pt-BR" sz="2400" dirty="0" smtClean="0"/>
              <a:t>orientadoras;</a:t>
            </a:r>
            <a:endParaRPr lang="pt-BR" sz="2400" dirty="0"/>
          </a:p>
          <a:p>
            <a:pPr algn="just"/>
            <a:r>
              <a:rPr lang="pt-BR" sz="2400" dirty="0" smtClean="0"/>
              <a:t>Compartilhei </a:t>
            </a:r>
            <a:r>
              <a:rPr lang="pt-BR" sz="2400" dirty="0"/>
              <a:t>aprendizados com a equipe, trouxe para os fóruns considerações e dúvidas dos membros das equipes, compartilhei </a:t>
            </a:r>
            <a:r>
              <a:rPr lang="pt-BR" sz="2400" dirty="0" smtClean="0"/>
              <a:t>experiências;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Em alguns momentos deixei </a:t>
            </a:r>
            <a:r>
              <a:rPr lang="pt-BR" sz="2400" dirty="0"/>
              <a:t>o curso em segundo </a:t>
            </a:r>
            <a:r>
              <a:rPr lang="pt-BR" sz="2400" dirty="0" smtClean="0"/>
              <a:t>plano;</a:t>
            </a:r>
          </a:p>
          <a:p>
            <a:pPr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A certeza de regressar </a:t>
            </a:r>
            <a:r>
              <a:rPr lang="pt-BR" sz="2400" dirty="0"/>
              <a:t>novamente a minha pátria </a:t>
            </a:r>
            <a:r>
              <a:rPr lang="pt-BR" sz="2400" dirty="0" smtClean="0"/>
              <a:t>com coisas </a:t>
            </a:r>
            <a:r>
              <a:rPr lang="pt-BR" sz="2400" dirty="0"/>
              <a:t>a compartilhar com meus companheiros cubanos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6010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2094"/>
            <a:ext cx="10515600" cy="1325563"/>
          </a:xfrm>
        </p:spPr>
        <p:txBody>
          <a:bodyPr rtlCol="0">
            <a:normAutofit/>
          </a:bodyPr>
          <a:lstStyle/>
          <a:p>
            <a:pPr marL="571500" indent="-5715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17286" y="1254034"/>
            <a:ext cx="11289406" cy="48292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dirty="0" smtClean="0"/>
          </a:p>
          <a:p>
            <a:pPr algn="just"/>
            <a:r>
              <a:rPr lang="pt-BR" sz="2400" dirty="0" smtClean="0"/>
              <a:t>Aprendi</a:t>
            </a:r>
            <a:r>
              <a:rPr lang="pt-BR" sz="2400" dirty="0"/>
              <a:t>, nesse curso, que nossas ações em saúde devem ser programadas baseando-se em </a:t>
            </a:r>
            <a:r>
              <a:rPr lang="pt-BR" sz="2400" dirty="0" smtClean="0"/>
              <a:t>dados;</a:t>
            </a:r>
          </a:p>
          <a:p>
            <a:pPr algn="just">
              <a:buNone/>
            </a:pPr>
            <a:endParaRPr lang="pt-BR" sz="2400" dirty="0"/>
          </a:p>
          <a:p>
            <a:pPr algn="just"/>
            <a:r>
              <a:rPr lang="pt-BR" sz="2400" dirty="0" smtClean="0"/>
              <a:t>Demanda </a:t>
            </a:r>
            <a:r>
              <a:rPr lang="pt-BR" sz="2400" dirty="0"/>
              <a:t>espontânea </a:t>
            </a:r>
            <a:r>
              <a:rPr lang="pt-BR" sz="2400" dirty="0" smtClean="0"/>
              <a:t> e demanda programada;</a:t>
            </a:r>
          </a:p>
          <a:p>
            <a:pPr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Identificar os possível condicionantes </a:t>
            </a:r>
            <a:r>
              <a:rPr lang="pt-BR" sz="2400" dirty="0"/>
              <a:t>e determinantes do processo saúde-doença desses </a:t>
            </a:r>
            <a:r>
              <a:rPr lang="pt-BR" sz="2400" dirty="0" smtClean="0"/>
              <a:t>usuários - um </a:t>
            </a:r>
            <a:r>
              <a:rPr lang="pt-BR" sz="2400" dirty="0"/>
              <a:t>dos principais objetivos da </a:t>
            </a:r>
            <a:r>
              <a:rPr lang="pt-BR" sz="2400" dirty="0" smtClean="0"/>
              <a:t>ESF;</a:t>
            </a:r>
          </a:p>
          <a:p>
            <a:pPr algn="just">
              <a:buNone/>
            </a:pPr>
            <a:endParaRPr lang="pt-BR" sz="2400" dirty="0"/>
          </a:p>
          <a:p>
            <a:pPr algn="just"/>
            <a:r>
              <a:rPr lang="pt-BR" sz="2400" dirty="0" smtClean="0"/>
              <a:t>Aprendizado sobre </a:t>
            </a:r>
            <a:r>
              <a:rPr lang="pt-BR" sz="2400" dirty="0"/>
              <a:t>a organização do processo de trabalho da equipe multidisciplinar da </a:t>
            </a:r>
            <a:r>
              <a:rPr lang="pt-BR" sz="2400" dirty="0" smtClean="0"/>
              <a:t>ESF.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5823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ALFRADIQUE, Maria Elmira </a:t>
            </a:r>
            <a:r>
              <a:rPr lang="pt-BR" dirty="0" err="1" smtClean="0"/>
              <a:t>et</a:t>
            </a:r>
            <a:r>
              <a:rPr lang="pt-BR" dirty="0" smtClean="0"/>
              <a:t> al. Internações por condições sensíveis à atenção primária: a construção da lista brasileira como ferramenta para medir o desempenho do sistema de saúde (Projeto ICSAP – Brasil). </a:t>
            </a:r>
            <a:r>
              <a:rPr lang="pt-BR" b="1" dirty="0" smtClean="0"/>
              <a:t>Cadernos de Saúde Pública, </a:t>
            </a:r>
            <a:r>
              <a:rPr lang="pt-BR" dirty="0" smtClean="0"/>
              <a:t>Rio de Janeiro, v. 25, n. 6, 2009.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BRASIL. Ministério da Saúde. Secretaria de Atenção à Saúde. Departamento de Atenção Básica. Estratégias para o cuidado da pessoa com doença crônica : diabetes mellitus. 160p. Brasília, DF, 2013.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BRASIL. Ministério da Saúde. </a:t>
            </a:r>
            <a:r>
              <a:rPr lang="pt-BR" b="1" dirty="0" smtClean="0"/>
              <a:t>Sistema de Informações da Atenção Básica - SIAB</a:t>
            </a:r>
            <a:r>
              <a:rPr lang="pt-BR" dirty="0" smtClean="0"/>
              <a:t>. 2011. Disponível em </a:t>
            </a:r>
            <a:r>
              <a:rPr lang="pt-BR" u="sng" dirty="0" smtClean="0">
                <a:hlinkClick r:id="rId2"/>
              </a:rPr>
              <a:t>http://www2.datasus.gov.br/SIAB/index.</a:t>
            </a:r>
            <a:r>
              <a:rPr lang="pt-BR" u="sng" dirty="0" err="1" smtClean="0">
                <a:hlinkClick r:id="rId2"/>
              </a:rPr>
              <a:t>php</a:t>
            </a:r>
            <a:r>
              <a:rPr lang="pt-BR" u="sng" dirty="0" smtClean="0">
                <a:hlinkClick r:id="rId2"/>
              </a:rPr>
              <a:t>. Acessado em 05/07/2015</a:t>
            </a:r>
            <a:r>
              <a:rPr lang="pt-BR" dirty="0" smtClean="0"/>
              <a:t>. 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IBGE – Instituto Brasileiro de Geografia e Estatística. </a:t>
            </a:r>
            <a:r>
              <a:rPr lang="pt-BR" b="1" dirty="0" smtClean="0"/>
              <a:t>Censo Demográfico 2010</a:t>
            </a:r>
            <a:r>
              <a:rPr lang="pt-BR" dirty="0" smtClean="0"/>
              <a:t>. Rio de Janeiro, RJ, 2011. 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SOCIEDADE BRASILEIRA DE CARDIOLOGIA. VI Diretrizes Brasileiras de Hipertensão. </a:t>
            </a:r>
            <a:r>
              <a:rPr lang="pt-BR" b="1" dirty="0" smtClean="0"/>
              <a:t>Arquivos Brasileiros de Cardiologia</a:t>
            </a:r>
            <a:r>
              <a:rPr lang="pt-BR" dirty="0" smtClean="0"/>
              <a:t>, São Paulo, v. 95, n. 1, p. 1-51, 2010. Suplemento 1.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2222500" y="1914525"/>
            <a:ext cx="10515600" cy="1325563"/>
          </a:xfrm>
        </p:spPr>
        <p:txBody>
          <a:bodyPr/>
          <a:lstStyle/>
          <a:p>
            <a:pPr eaLnBrk="1" hangingPunct="1"/>
            <a:r>
              <a:rPr lang="pt-BR" altLang="pt-BR" sz="7000" b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 OBRIGADA!!</a:t>
            </a: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470400"/>
            <a:ext cx="10515600" cy="1706563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sz="4000" dirty="0" err="1" smtClean="0"/>
              <a:t>Katiel</a:t>
            </a:r>
            <a:r>
              <a:rPr lang="pt-BR" altLang="pt-BR" sz="4000" dirty="0" smtClean="0"/>
              <a:t> </a:t>
            </a:r>
            <a:r>
              <a:rPr lang="pt-BR" altLang="pt-BR" sz="4000" dirty="0" err="1" smtClean="0"/>
              <a:t>Yudmila</a:t>
            </a:r>
            <a:r>
              <a:rPr lang="pt-BR" altLang="pt-BR" sz="4000" dirty="0" smtClean="0"/>
              <a:t> Paez </a:t>
            </a:r>
            <a:r>
              <a:rPr lang="pt-BR" altLang="pt-BR" sz="4000" dirty="0" err="1" smtClean="0"/>
              <a:t>Castillo</a:t>
            </a:r>
            <a:endParaRPr lang="pt-BR" altLang="pt-BR" sz="4000" dirty="0" smtClean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pt-BR" altLang="pt-BR" dirty="0" smtClean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 dirty="0" smtClean="0"/>
              <a:t>Contato: kpaezcastillo@gmail.com</a:t>
            </a:r>
          </a:p>
        </p:txBody>
      </p:sp>
    </p:spTree>
    <p:extLst>
      <p:ext uri="{BB962C8B-B14F-4D97-AF65-F5344CB8AC3E}">
        <p14:creationId xmlns:p14="http://schemas.microsoft.com/office/powerpoint/2010/main" val="351612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751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b="1" dirty="0" smtClean="0">
                <a:latin typeface="Arial" charset="0"/>
                <a:cs typeface="Arial" charset="0"/>
              </a:rPr>
              <a:t>Hipertensão Arterial e Diabetes Mellitus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t-BR" sz="2000" b="1" dirty="0" smtClean="0">
              <a:latin typeface="Arial" charset="0"/>
              <a:cs typeface="Arial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BR" dirty="0" smtClean="0">
                <a:latin typeface="Arial" charset="0"/>
                <a:cs typeface="Arial" charset="0"/>
              </a:rPr>
              <a:t>Elevada incidência </a:t>
            </a:r>
            <a:r>
              <a:rPr lang="pt-BR" dirty="0">
                <a:latin typeface="Arial" charset="0"/>
                <a:cs typeface="Arial" charset="0"/>
              </a:rPr>
              <a:t>e </a:t>
            </a:r>
            <a:r>
              <a:rPr lang="pt-BR" dirty="0" smtClean="0">
                <a:latin typeface="Arial" charset="0"/>
                <a:cs typeface="Arial" charset="0"/>
              </a:rPr>
              <a:t>morbimortalidade no Brasil, representam importantes problemas de saúde pública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>
              <a:latin typeface="Arial" charset="0"/>
              <a:cs typeface="Arial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BR" dirty="0" smtClean="0">
                <a:latin typeface="Arial" charset="0"/>
                <a:cs typeface="Arial" charset="0"/>
              </a:rPr>
              <a:t>Doenças que necessitam estratégias </a:t>
            </a:r>
            <a:r>
              <a:rPr lang="pt-BR" dirty="0">
                <a:latin typeface="Arial" charset="0"/>
                <a:cs typeface="Arial" charset="0"/>
              </a:rPr>
              <a:t>efetivas de </a:t>
            </a:r>
            <a:r>
              <a:rPr lang="pt-BR" dirty="0" smtClean="0">
                <a:latin typeface="Arial" charset="0"/>
                <a:cs typeface="Arial" charset="0"/>
              </a:rPr>
              <a:t>controle e de enfoque especial na Atenção Básica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>
              <a:latin typeface="Arial" charset="0"/>
              <a:cs typeface="Arial" charset="0"/>
            </a:endParaRP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pt-BR" dirty="0" smtClean="0">
                <a:latin typeface="Arial" charset="0"/>
                <a:cs typeface="Arial" charset="0"/>
              </a:rPr>
              <a:t>Assistência </a:t>
            </a:r>
            <a:r>
              <a:rPr lang="pt-BR" dirty="0">
                <a:latin typeface="Arial" charset="0"/>
                <a:cs typeface="Arial" charset="0"/>
              </a:rPr>
              <a:t>à Saúde </a:t>
            </a:r>
            <a:r>
              <a:rPr lang="pt-BR" dirty="0" smtClean="0">
                <a:latin typeface="Arial" charset="0"/>
                <a:cs typeface="Arial" charset="0"/>
              </a:rPr>
              <a:t>dos usuários hipertensos e diabéticos do ESF Faxinal de Dentro antes da intervenção: frágil e sem o desenvolvimento de ações de forma programática</a:t>
            </a:r>
          </a:p>
        </p:txBody>
      </p:sp>
    </p:spTree>
    <p:extLst>
      <p:ext uri="{BB962C8B-B14F-4D97-AF65-F5344CB8AC3E}">
        <p14:creationId xmlns:p14="http://schemas.microsoft.com/office/powerpoint/2010/main" val="20915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1947"/>
            <a:ext cx="105156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838200" y="2696516"/>
            <a:ext cx="10515600" cy="4351338"/>
          </a:xfrm>
        </p:spPr>
        <p:txBody>
          <a:bodyPr/>
          <a:lstStyle/>
          <a:p>
            <a:pPr algn="just" eaLnBrk="1" hangingPunct="1"/>
            <a:r>
              <a:rPr lang="pt-BR" dirty="0" smtClean="0"/>
              <a:t>Melhorar </a:t>
            </a:r>
            <a:r>
              <a:rPr lang="pt-BR" dirty="0"/>
              <a:t>a atenção à saúde dos usuários hipertensos e/ou diabéticos do ESF Faxinal de Dentro, Vale do Sol/RS.</a:t>
            </a:r>
          </a:p>
          <a:p>
            <a:pPr marL="0" indent="0" eaLnBrk="1" hangingPunct="1">
              <a:buNone/>
            </a:pPr>
            <a:endParaRPr lang="en-US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39535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510" y="486871"/>
            <a:ext cx="6277574" cy="4322832"/>
          </a:xfrm>
          <a:prstGeom prst="rect">
            <a:avLst/>
          </a:prstGeom>
        </p:spPr>
      </p:pic>
      <p:pic>
        <p:nvPicPr>
          <p:cNvPr id="4100" name="Picture 4" descr="http://www.ideiasnamesa.unb.br/upload/fotos/C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8" y="2278967"/>
            <a:ext cx="4610072" cy="345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67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74" y="1584150"/>
            <a:ext cx="5270651" cy="329733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t="4622" b="184"/>
          <a:stretch/>
        </p:blipFill>
        <p:spPr>
          <a:xfrm>
            <a:off x="6329547" y="23571"/>
            <a:ext cx="5406379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</a:t>
            </a:r>
          </a:p>
        </p:txBody>
      </p:sp>
      <p:sp>
        <p:nvSpPr>
          <p:cNvPr id="8196" name="CaixaDeTexto 2"/>
          <p:cNvSpPr txBox="1">
            <a:spLocks noChangeArrowheads="1"/>
          </p:cNvSpPr>
          <p:nvPr/>
        </p:nvSpPr>
        <p:spPr bwMode="auto">
          <a:xfrm>
            <a:off x="1093788" y="1490407"/>
            <a:ext cx="439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dirty="0">
                <a:latin typeface="Arial" panose="020B0604020202020204" pitchFamily="34" charset="0"/>
              </a:rPr>
              <a:t>CAPACITAÇÃO DA EQUIPE</a:t>
            </a:r>
          </a:p>
        </p:txBody>
      </p:sp>
      <p:sp>
        <p:nvSpPr>
          <p:cNvPr id="8199" name="CaixaDeTexto 17"/>
          <p:cNvSpPr txBox="1">
            <a:spLocks noChangeArrowheads="1"/>
          </p:cNvSpPr>
          <p:nvPr/>
        </p:nvSpPr>
        <p:spPr bwMode="auto">
          <a:xfrm>
            <a:off x="535578" y="2084583"/>
            <a:ext cx="6897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cap="all" dirty="0" smtClean="0">
                <a:latin typeface="Arial" panose="020B0604020202020204" pitchFamily="34" charset="0"/>
              </a:rPr>
              <a:t>Atividade educativa com os usuários </a:t>
            </a:r>
            <a:endParaRPr lang="pt-BR" altLang="pt-BR" sz="2400" cap="all" dirty="0">
              <a:latin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118" y="2915580"/>
            <a:ext cx="5144097" cy="320386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164038" y="4403187"/>
            <a:ext cx="253219" cy="70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4428979" y="4443043"/>
            <a:ext cx="253219" cy="70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092501" y="4487595"/>
            <a:ext cx="253219" cy="70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5205042" y="4754876"/>
            <a:ext cx="253219" cy="70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5514532" y="4698611"/>
            <a:ext cx="253219" cy="70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5866230" y="4867422"/>
            <a:ext cx="253219" cy="70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164" y="1490406"/>
            <a:ext cx="3558179" cy="4914325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9226069" y="3908471"/>
            <a:ext cx="253219" cy="70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9561347" y="3920192"/>
            <a:ext cx="253219" cy="70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9476942" y="3779516"/>
            <a:ext cx="253219" cy="70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955248" y="3990531"/>
            <a:ext cx="253219" cy="70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10152193" y="3751376"/>
            <a:ext cx="253219" cy="70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10616426" y="4060871"/>
            <a:ext cx="253219" cy="70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10602357" y="3807649"/>
            <a:ext cx="253219" cy="70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63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 na atenção à saúde dos usuários hipertensos e/ou diabéticos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12 semanas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ações foram desenvolvidas em quatro eixos principais: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 gestão do serviço, 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monitoramento e avaliação,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engajamento público e 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qualificação da prática clínica </a:t>
            </a:r>
          </a:p>
        </p:txBody>
      </p:sp>
    </p:spTree>
    <p:extLst>
      <p:ext uri="{BB962C8B-B14F-4D97-AF65-F5344CB8AC3E}">
        <p14:creationId xmlns:p14="http://schemas.microsoft.com/office/powerpoint/2010/main" val="30683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2619</Words>
  <Application>Microsoft Office PowerPoint</Application>
  <PresentationFormat>Widescreen</PresentationFormat>
  <Paragraphs>334</Paragraphs>
  <Slides>35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Tema do Office</vt:lpstr>
      <vt:lpstr>UNIVERSIDADE  ABERTA DO SUS  UNIVERSIDADE FEDERAL DE PELOTAS  Especialização em Saúde da Família Modalidade a Distancia  Turma nº8 </vt:lpstr>
      <vt:lpstr>INTRODUÇÃO </vt:lpstr>
      <vt:lpstr>INTRODUÇÃO </vt:lpstr>
      <vt:lpstr>INTRODUÇÃO </vt:lpstr>
      <vt:lpstr>OBJETIVO GERAL </vt:lpstr>
      <vt:lpstr>METODOLOGIA </vt:lpstr>
      <vt:lpstr>METODOLOGIA </vt:lpstr>
      <vt:lpstr>METODOLOGIA </vt:lpstr>
      <vt:lpstr>METODOLOGIA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 </vt:lpstr>
      <vt:lpstr>DISCUSSÃO </vt:lpstr>
      <vt:lpstr>DISCUSSÃO </vt:lpstr>
      <vt:lpstr>DISCUSSÃO </vt:lpstr>
      <vt:lpstr>REFLEXÃO CRÍTICA</vt:lpstr>
      <vt:lpstr>REFLEXÃO CRÍTICA</vt:lpstr>
      <vt:lpstr>REFERÊNCIAS</vt:lpstr>
      <vt:lpstr>MUITO OBRIGADA!!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Vera</cp:lastModifiedBy>
  <cp:revision>45</cp:revision>
  <dcterms:created xsi:type="dcterms:W3CDTF">2015-08-05T15:04:16Z</dcterms:created>
  <dcterms:modified xsi:type="dcterms:W3CDTF">2015-08-18T01:21:39Z</dcterms:modified>
</cp:coreProperties>
</file>