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8" r:id="rId8"/>
    <p:sldId id="262" r:id="rId9"/>
    <p:sldId id="263" r:id="rId10"/>
    <p:sldId id="269" r:id="rId11"/>
    <p:sldId id="270" r:id="rId12"/>
    <p:sldId id="271" r:id="rId13"/>
    <p:sldId id="272" r:id="rId14"/>
    <p:sldId id="264" r:id="rId15"/>
    <p:sldId id="265" r:id="rId16"/>
    <p:sldId id="266" r:id="rId17"/>
    <p:sldId id="273" r:id="rId18"/>
    <p:sldId id="274" r:id="rId19"/>
    <p:sldId id="275" r:id="rId20"/>
    <p:sldId id="276" r:id="rId21"/>
    <p:sldId id="277" r:id="rId22"/>
    <p:sldId id="267" r:id="rId23"/>
    <p:sldId id="278"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02" autoAdjust="0"/>
  </p:normalViewPr>
  <p:slideViewPr>
    <p:cSldViewPr>
      <p:cViewPr varScale="1">
        <p:scale>
          <a:sx n="62" d="100"/>
          <a:sy n="62" d="100"/>
        </p:scale>
        <p:origin x="-15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wnloads\Planilha%20Coleta%20de%20dados%20Crian&#231;as%20Keiko.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arcelo\Desktop\planilha%20saude%20da%20crianca-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c:f>
              <c:strCache>
                <c:ptCount val="1"/>
                <c:pt idx="0">
                  <c:v>Proporção de crianças entre zero e 72 meses inscritas no programa da unidade de saúde</c:v>
                </c:pt>
              </c:strCache>
            </c:strRef>
          </c:tx>
          <c:spPr>
            <a:solidFill>
              <a:srgbClr val="E46C0A"/>
            </a:solidFill>
            <a:ln w="25400">
              <a:noFill/>
            </a:ln>
          </c:spPr>
          <c:invertIfNegative val="0"/>
          <c:cat>
            <c:strRef>
              <c:f>Indicadores!$D$3:$G$3</c:f>
              <c:strCache>
                <c:ptCount val="4"/>
                <c:pt idx="0">
                  <c:v>Mês 1</c:v>
                </c:pt>
                <c:pt idx="1">
                  <c:v>Mês 2</c:v>
                </c:pt>
                <c:pt idx="2">
                  <c:v>Mês 3</c:v>
                </c:pt>
                <c:pt idx="3">
                  <c:v>Mês 4</c:v>
                </c:pt>
              </c:strCache>
            </c:strRef>
          </c:cat>
          <c:val>
            <c:numRef>
              <c:f>Indicadores!$D$4:$G$4</c:f>
              <c:numCache>
                <c:formatCode>0.0%</c:formatCode>
                <c:ptCount val="4"/>
                <c:pt idx="0">
                  <c:v>9.1633466135458169E-2</c:v>
                </c:pt>
                <c:pt idx="1">
                  <c:v>0.11952191235059761</c:v>
                </c:pt>
                <c:pt idx="2">
                  <c:v>0.13545816733067728</c:v>
                </c:pt>
                <c:pt idx="3">
                  <c:v>0</c:v>
                </c:pt>
              </c:numCache>
            </c:numRef>
          </c:val>
        </c:ser>
        <c:dLbls>
          <c:showLegendKey val="0"/>
          <c:showVal val="0"/>
          <c:showCatName val="0"/>
          <c:showSerName val="0"/>
          <c:showPercent val="0"/>
          <c:showBubbleSize val="0"/>
        </c:dLbls>
        <c:gapWidth val="150"/>
        <c:axId val="94155776"/>
        <c:axId val="58193536"/>
      </c:barChart>
      <c:catAx>
        <c:axId val="9415577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8193536"/>
        <c:crosses val="autoZero"/>
        <c:auto val="1"/>
        <c:lblAlgn val="ctr"/>
        <c:lblOffset val="100"/>
        <c:noMultiLvlLbl val="0"/>
      </c:catAx>
      <c:valAx>
        <c:axId val="58193536"/>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415577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Indicadores!$C$29</c:f>
              <c:strCache>
                <c:ptCount val="1"/>
                <c:pt idx="0">
                  <c:v>Proporção de crianças com monitoramento de desenvolvimento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Indicadores!$D$28:$G$28</c:f>
              <c:strCache>
                <c:ptCount val="4"/>
                <c:pt idx="0">
                  <c:v>Mês 1</c:v>
                </c:pt>
                <c:pt idx="1">
                  <c:v>Mês 2</c:v>
                </c:pt>
                <c:pt idx="2">
                  <c:v>Mês 3</c:v>
                </c:pt>
                <c:pt idx="3">
                  <c:v>Mês 4</c:v>
                </c:pt>
              </c:strCache>
            </c:strRef>
          </c:cat>
          <c:val>
            <c:numRef>
              <c:f>Indicadores!$D$29:$G$29</c:f>
              <c:numCache>
                <c:formatCode>0.0%</c:formatCode>
                <c:ptCount val="4"/>
                <c:pt idx="0">
                  <c:v>0.56521739130434778</c:v>
                </c:pt>
                <c:pt idx="1">
                  <c:v>0.7</c:v>
                </c:pt>
                <c:pt idx="2">
                  <c:v>0.73529411764705888</c:v>
                </c:pt>
                <c:pt idx="3">
                  <c:v>0</c:v>
                </c:pt>
              </c:numCache>
            </c:numRef>
          </c:val>
        </c:ser>
        <c:dLbls>
          <c:showLegendKey val="0"/>
          <c:showVal val="0"/>
          <c:showCatName val="0"/>
          <c:showSerName val="0"/>
          <c:showPercent val="0"/>
          <c:showBubbleSize val="0"/>
        </c:dLbls>
        <c:gapWidth val="150"/>
        <c:axId val="93473792"/>
        <c:axId val="58188352"/>
      </c:barChart>
      <c:catAx>
        <c:axId val="934737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8188352"/>
        <c:crosses val="autoZero"/>
        <c:auto val="1"/>
        <c:lblAlgn val="ctr"/>
        <c:lblOffset val="100"/>
        <c:noMultiLvlLbl val="0"/>
      </c:catAx>
      <c:valAx>
        <c:axId val="5818835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347379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Indicadores!$C$14</c:f>
              <c:strCache>
                <c:ptCount val="1"/>
                <c:pt idx="0">
                  <c:v>Proporção de crianças com monitoramento de crescimento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Indicadores!$D$13:$G$13</c:f>
              <c:strCache>
                <c:ptCount val="4"/>
                <c:pt idx="0">
                  <c:v>Mês 1</c:v>
                </c:pt>
                <c:pt idx="1">
                  <c:v>Mês 2</c:v>
                </c:pt>
                <c:pt idx="2">
                  <c:v>Mês 3</c:v>
                </c:pt>
                <c:pt idx="3">
                  <c:v>Mês 4</c:v>
                </c:pt>
              </c:strCache>
            </c:strRef>
          </c:cat>
          <c:val>
            <c:numRef>
              <c:f>Indicadores!$D$14:$G$14</c:f>
              <c:numCache>
                <c:formatCode>0.0%</c:formatCode>
                <c:ptCount val="4"/>
                <c:pt idx="0">
                  <c:v>0.65217391304347827</c:v>
                </c:pt>
                <c:pt idx="1">
                  <c:v>0.73333333333333328</c:v>
                </c:pt>
                <c:pt idx="2">
                  <c:v>0.67647058823529416</c:v>
                </c:pt>
                <c:pt idx="3">
                  <c:v>0</c:v>
                </c:pt>
              </c:numCache>
            </c:numRef>
          </c:val>
        </c:ser>
        <c:dLbls>
          <c:showLegendKey val="0"/>
          <c:showVal val="0"/>
          <c:showCatName val="0"/>
          <c:showSerName val="0"/>
          <c:showPercent val="0"/>
          <c:showBubbleSize val="0"/>
        </c:dLbls>
        <c:gapWidth val="150"/>
        <c:axId val="84242432"/>
        <c:axId val="73792832"/>
      </c:barChart>
      <c:catAx>
        <c:axId val="842424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3792832"/>
        <c:crosses val="autoZero"/>
        <c:auto val="1"/>
        <c:lblAlgn val="ctr"/>
        <c:lblOffset val="100"/>
        <c:noMultiLvlLbl val="0"/>
      </c:catAx>
      <c:valAx>
        <c:axId val="7379283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424243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manualLayout>
          <c:layoutTarget val="inner"/>
          <c:xMode val="edge"/>
          <c:yMode val="edge"/>
          <c:x val="9.5862543391753444E-2"/>
          <c:y val="0.2657021718439041"/>
          <c:w val="0.86112670392007451"/>
          <c:h val="0.63636545431821023"/>
        </c:manualLayout>
      </c:layout>
      <c:barChart>
        <c:barDir val="col"/>
        <c:grouping val="clustered"/>
        <c:varyColors val="0"/>
        <c:ser>
          <c:idx val="0"/>
          <c:order val="0"/>
          <c:tx>
            <c:strRef>
              <c:f>Indicadores!$C$9</c:f>
              <c:strCache>
                <c:ptCount val="1"/>
                <c:pt idx="0">
                  <c:v>Proporção de crianças com primeira consulta na primeira semana de vida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Indicadores!$D$8:$G$8</c:f>
              <c:strCache>
                <c:ptCount val="4"/>
                <c:pt idx="0">
                  <c:v>Mês 1</c:v>
                </c:pt>
                <c:pt idx="1">
                  <c:v>Mês 2</c:v>
                </c:pt>
                <c:pt idx="2">
                  <c:v>Mês 3</c:v>
                </c:pt>
                <c:pt idx="3">
                  <c:v>Mês 4</c:v>
                </c:pt>
              </c:strCache>
            </c:strRef>
          </c:cat>
          <c:val>
            <c:numRef>
              <c:f>Indicadores!$D$9:$G$9</c:f>
              <c:numCache>
                <c:formatCode>0.0%</c:formatCode>
                <c:ptCount val="4"/>
                <c:pt idx="0">
                  <c:v>0.56521739130434778</c:v>
                </c:pt>
                <c:pt idx="1">
                  <c:v>0.56666666666666665</c:v>
                </c:pt>
                <c:pt idx="2">
                  <c:v>0.6470588235294118</c:v>
                </c:pt>
                <c:pt idx="3">
                  <c:v>0</c:v>
                </c:pt>
              </c:numCache>
            </c:numRef>
          </c:val>
        </c:ser>
        <c:dLbls>
          <c:showLegendKey val="0"/>
          <c:showVal val="0"/>
          <c:showCatName val="0"/>
          <c:showSerName val="0"/>
          <c:showPercent val="0"/>
          <c:showBubbleSize val="0"/>
        </c:dLbls>
        <c:gapWidth val="150"/>
        <c:axId val="105092096"/>
        <c:axId val="57977664"/>
      </c:barChart>
      <c:catAx>
        <c:axId val="10509209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7977664"/>
        <c:crosses val="autoZero"/>
        <c:auto val="1"/>
        <c:lblAlgn val="ctr"/>
        <c:lblOffset val="100"/>
        <c:noMultiLvlLbl val="0"/>
      </c:catAx>
      <c:valAx>
        <c:axId val="5797766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10509209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Indicadores!$C$95</c:f>
              <c:strCache>
                <c:ptCount val="1"/>
                <c:pt idx="0">
                  <c:v>Número de crianças colocadas para mamar durante a primeira consulta.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Indicadores!$D$94:$G$94</c:f>
              <c:strCache>
                <c:ptCount val="4"/>
                <c:pt idx="0">
                  <c:v>Mês 1</c:v>
                </c:pt>
                <c:pt idx="1">
                  <c:v>Mês 2</c:v>
                </c:pt>
                <c:pt idx="2">
                  <c:v>Mês 3</c:v>
                </c:pt>
                <c:pt idx="3">
                  <c:v>Mês 4</c:v>
                </c:pt>
              </c:strCache>
            </c:strRef>
          </c:cat>
          <c:val>
            <c:numRef>
              <c:f>Indicadores!$D$95:$G$95</c:f>
              <c:numCache>
                <c:formatCode>0.0%</c:formatCode>
                <c:ptCount val="4"/>
                <c:pt idx="0">
                  <c:v>0.60869565217391308</c:v>
                </c:pt>
                <c:pt idx="1">
                  <c:v>0.53333333333333333</c:v>
                </c:pt>
                <c:pt idx="2">
                  <c:v>0.6470588235294118</c:v>
                </c:pt>
                <c:pt idx="3">
                  <c:v>0</c:v>
                </c:pt>
              </c:numCache>
            </c:numRef>
          </c:val>
        </c:ser>
        <c:dLbls>
          <c:showLegendKey val="0"/>
          <c:showVal val="0"/>
          <c:showCatName val="0"/>
          <c:showSerName val="0"/>
          <c:showPercent val="0"/>
          <c:showBubbleSize val="0"/>
        </c:dLbls>
        <c:gapWidth val="150"/>
        <c:axId val="85086208"/>
        <c:axId val="57975360"/>
      </c:barChart>
      <c:catAx>
        <c:axId val="8508620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7975360"/>
        <c:crosses val="autoZero"/>
        <c:auto val="1"/>
        <c:lblAlgn val="ctr"/>
        <c:lblOffset val="100"/>
        <c:noMultiLvlLbl val="0"/>
      </c:catAx>
      <c:valAx>
        <c:axId val="57975360"/>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508620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Indicadores!$C$40</c:f>
              <c:strCache>
                <c:ptCount val="1"/>
                <c:pt idx="0">
                  <c:v>Proporção de crianças de 6 a 24 meses com suplementação de ferro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Indicadores!$D$39:$G$39</c:f>
              <c:strCache>
                <c:ptCount val="4"/>
                <c:pt idx="0">
                  <c:v>Mês 1</c:v>
                </c:pt>
                <c:pt idx="1">
                  <c:v>Mês 2</c:v>
                </c:pt>
                <c:pt idx="2">
                  <c:v>Mês 3</c:v>
                </c:pt>
                <c:pt idx="3">
                  <c:v>Mês 4</c:v>
                </c:pt>
              </c:strCache>
            </c:strRef>
          </c:cat>
          <c:val>
            <c:numRef>
              <c:f>Indicadores!$D$40:$G$40</c:f>
              <c:numCache>
                <c:formatCode>0.0%</c:formatCode>
                <c:ptCount val="4"/>
                <c:pt idx="0">
                  <c:v>1</c:v>
                </c:pt>
                <c:pt idx="1">
                  <c:v>0.66666666666666663</c:v>
                </c:pt>
                <c:pt idx="2">
                  <c:v>1</c:v>
                </c:pt>
                <c:pt idx="3">
                  <c:v>0</c:v>
                </c:pt>
              </c:numCache>
            </c:numRef>
          </c:val>
        </c:ser>
        <c:dLbls>
          <c:showLegendKey val="0"/>
          <c:showVal val="0"/>
          <c:showCatName val="0"/>
          <c:showSerName val="0"/>
          <c:showPercent val="0"/>
          <c:showBubbleSize val="0"/>
        </c:dLbls>
        <c:gapWidth val="150"/>
        <c:axId val="93471232"/>
        <c:axId val="78571776"/>
      </c:barChart>
      <c:catAx>
        <c:axId val="934712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8571776"/>
        <c:crosses val="autoZero"/>
        <c:auto val="1"/>
        <c:lblAlgn val="ctr"/>
        <c:lblOffset val="100"/>
        <c:noMultiLvlLbl val="0"/>
      </c:catAx>
      <c:valAx>
        <c:axId val="7857177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347123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Indicadores!$C$34</c:f>
              <c:strCache>
                <c:ptCount val="1"/>
                <c:pt idx="0">
                  <c:v>Proporção de crianças com vacinação em dia para a idade</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Indicadores!$D$33:$G$33</c:f>
              <c:strCache>
                <c:ptCount val="4"/>
                <c:pt idx="0">
                  <c:v>Mês 1</c:v>
                </c:pt>
                <c:pt idx="1">
                  <c:v>Mês 2</c:v>
                </c:pt>
                <c:pt idx="2">
                  <c:v>Mês 3</c:v>
                </c:pt>
                <c:pt idx="3">
                  <c:v>Mês 4</c:v>
                </c:pt>
              </c:strCache>
            </c:strRef>
          </c:cat>
          <c:val>
            <c:numRef>
              <c:f>Indicadores!$D$34:$G$34</c:f>
              <c:numCache>
                <c:formatCode>0.0%</c:formatCode>
                <c:ptCount val="4"/>
                <c:pt idx="0">
                  <c:v>0.95652173913043481</c:v>
                </c:pt>
                <c:pt idx="1">
                  <c:v>1</c:v>
                </c:pt>
                <c:pt idx="2">
                  <c:v>0.88235294117647056</c:v>
                </c:pt>
                <c:pt idx="3">
                  <c:v>0</c:v>
                </c:pt>
              </c:numCache>
            </c:numRef>
          </c:val>
        </c:ser>
        <c:dLbls>
          <c:showLegendKey val="0"/>
          <c:showVal val="0"/>
          <c:showCatName val="0"/>
          <c:showSerName val="0"/>
          <c:showPercent val="0"/>
          <c:showBubbleSize val="0"/>
        </c:dLbls>
        <c:gapWidth val="150"/>
        <c:axId val="93470720"/>
        <c:axId val="58188928"/>
      </c:barChart>
      <c:catAx>
        <c:axId val="934707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58188928"/>
        <c:crosses val="autoZero"/>
        <c:auto val="1"/>
        <c:lblAlgn val="ctr"/>
        <c:lblOffset val="100"/>
        <c:noMultiLvlLbl val="0"/>
      </c:catAx>
      <c:valAx>
        <c:axId val="5818892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347072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Indicadores!$C$75</c:f>
              <c:strCache>
                <c:ptCount val="1"/>
                <c:pt idx="0">
                  <c:v>Proporção de crianças com registro atualizado</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cat>
            <c:strRef>
              <c:f>Indicadores!$D$74:$G$74</c:f>
              <c:strCache>
                <c:ptCount val="4"/>
                <c:pt idx="0">
                  <c:v>Mês 1</c:v>
                </c:pt>
                <c:pt idx="1">
                  <c:v>Mês 2</c:v>
                </c:pt>
                <c:pt idx="2">
                  <c:v>Mês 3</c:v>
                </c:pt>
                <c:pt idx="3">
                  <c:v>Mês 4</c:v>
                </c:pt>
              </c:strCache>
            </c:strRef>
          </c:cat>
          <c:val>
            <c:numRef>
              <c:f>Indicadores!$D$75:$G$75</c:f>
              <c:numCache>
                <c:formatCode>0.0%</c:formatCode>
                <c:ptCount val="4"/>
                <c:pt idx="0">
                  <c:v>0.86956521739130432</c:v>
                </c:pt>
                <c:pt idx="1">
                  <c:v>0.8666666666666667</c:v>
                </c:pt>
                <c:pt idx="2">
                  <c:v>1</c:v>
                </c:pt>
                <c:pt idx="3">
                  <c:v>0</c:v>
                </c:pt>
              </c:numCache>
            </c:numRef>
          </c:val>
        </c:ser>
        <c:dLbls>
          <c:showLegendKey val="0"/>
          <c:showVal val="0"/>
          <c:showCatName val="0"/>
          <c:showSerName val="0"/>
          <c:showPercent val="0"/>
          <c:showBubbleSize val="0"/>
        </c:dLbls>
        <c:gapWidth val="150"/>
        <c:axId val="94925824"/>
        <c:axId val="37988032"/>
      </c:barChart>
      <c:catAx>
        <c:axId val="9492582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7988032"/>
        <c:crosses val="autoZero"/>
        <c:auto val="1"/>
        <c:lblAlgn val="ctr"/>
        <c:lblOffset val="100"/>
        <c:noMultiLvlLbl val="0"/>
      </c:catAx>
      <c:valAx>
        <c:axId val="3798803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9492582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Indicadores!$C$68</c:f>
              <c:strCache>
                <c:ptCount val="1"/>
                <c:pt idx="0">
                  <c:v>Proporção de busca ativa realizada às crianças faltosas às consultas no programa de saúde da criança</c:v>
                </c:pt>
              </c:strCache>
            </c:strRef>
          </c:tx>
          <c:spPr>
            <a:solidFill>
              <a:srgbClr val="E46C0A"/>
            </a:solidFill>
            <a:ln w="25400">
              <a:noFill/>
            </a:ln>
          </c:spPr>
          <c:invertIfNegative val="0"/>
          <c:cat>
            <c:strRef>
              <c:f>Indicadores!$D$67:$G$67</c:f>
              <c:strCache>
                <c:ptCount val="4"/>
                <c:pt idx="0">
                  <c:v>Mês 1</c:v>
                </c:pt>
                <c:pt idx="1">
                  <c:v>Mês 2</c:v>
                </c:pt>
                <c:pt idx="2">
                  <c:v>Mês 3</c:v>
                </c:pt>
                <c:pt idx="3">
                  <c:v>Mês 4</c:v>
                </c:pt>
              </c:strCache>
            </c:strRef>
          </c:cat>
          <c:val>
            <c:numRef>
              <c:f>Indicadores!$D$68:$G$68</c:f>
              <c:numCache>
                <c:formatCode>0.0%</c:formatCode>
                <c:ptCount val="4"/>
                <c:pt idx="0">
                  <c:v>0.33333333333333331</c:v>
                </c:pt>
                <c:pt idx="1">
                  <c:v>0</c:v>
                </c:pt>
                <c:pt idx="2">
                  <c:v>0.33333333333333331</c:v>
                </c:pt>
                <c:pt idx="3">
                  <c:v>0</c:v>
                </c:pt>
              </c:numCache>
            </c:numRef>
          </c:val>
        </c:ser>
        <c:dLbls>
          <c:showLegendKey val="0"/>
          <c:showVal val="0"/>
          <c:showCatName val="0"/>
          <c:showSerName val="0"/>
          <c:showPercent val="0"/>
          <c:showBubbleSize val="0"/>
        </c:dLbls>
        <c:gapWidth val="150"/>
        <c:axId val="85089792"/>
        <c:axId val="37991488"/>
      </c:barChart>
      <c:catAx>
        <c:axId val="850897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7991488"/>
        <c:crosses val="autoZero"/>
        <c:auto val="1"/>
        <c:lblAlgn val="ctr"/>
        <c:lblOffset val="100"/>
        <c:noMultiLvlLbl val="0"/>
      </c:catAx>
      <c:valAx>
        <c:axId val="37991488"/>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8508979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35EA7-74C9-4D56-9B58-646EB8D956B1}" type="datetimeFigureOut">
              <a:rPr lang="pt-BR" smtClean="0"/>
              <a:t>22/01/2015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3F74FD-53EC-449C-913E-72DCFA092C7D}" type="slidenum">
              <a:rPr lang="pt-BR" smtClean="0"/>
              <a:t>‹nº›</a:t>
            </a:fld>
            <a:endParaRPr lang="pt-BR"/>
          </a:p>
        </p:txBody>
      </p:sp>
    </p:spTree>
    <p:extLst>
      <p:ext uri="{BB962C8B-B14F-4D97-AF65-F5344CB8AC3E}">
        <p14:creationId xmlns:p14="http://schemas.microsoft.com/office/powerpoint/2010/main" val="3335700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Natal: 800.000 habitantes</a:t>
            </a:r>
          </a:p>
          <a:p>
            <a:r>
              <a:rPr lang="pt-BR" dirty="0" smtClean="0"/>
              <a:t>Média</a:t>
            </a:r>
            <a:r>
              <a:rPr lang="pt-BR" baseline="0" dirty="0" smtClean="0"/>
              <a:t> de 3000 usuários por equipe</a:t>
            </a:r>
          </a:p>
          <a:p>
            <a:r>
              <a:rPr lang="pt-BR" baseline="0" dirty="0" smtClean="0"/>
              <a:t>Equipe 39: dizer quais profissionais </a:t>
            </a:r>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2</a:t>
            </a:fld>
            <a:endParaRPr lang="pt-BR"/>
          </a:p>
        </p:txBody>
      </p:sp>
    </p:spTree>
    <p:extLst>
      <p:ext uri="{BB962C8B-B14F-4D97-AF65-F5344CB8AC3E}">
        <p14:creationId xmlns:p14="http://schemas.microsoft.com/office/powerpoint/2010/main" val="939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Falta</a:t>
            </a:r>
            <a:r>
              <a:rPr lang="pt-BR" baseline="0" dirty="0" smtClean="0"/>
              <a:t> colocar fotos e mapas</a:t>
            </a:r>
          </a:p>
          <a:p>
            <a:r>
              <a:rPr lang="pt-BR" baseline="0" dirty="0" smtClean="0"/>
              <a:t>Falta colocar o que falta.</a:t>
            </a:r>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3</a:t>
            </a:fld>
            <a:endParaRPr lang="pt-BR"/>
          </a:p>
        </p:txBody>
      </p:sp>
    </p:spTree>
    <p:extLst>
      <p:ext uri="{BB962C8B-B14F-4D97-AF65-F5344CB8AC3E}">
        <p14:creationId xmlns:p14="http://schemas.microsoft.com/office/powerpoint/2010/main" val="171141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Um protocolo de ação é de extrema relevância para se proporcionar um atendimento efetivo e eficaz, garantindo que a atuação por parte de todos os profissionais inseridos na unidade seja unificada e as ações possam ser avaliadas e revistas constantemente</a:t>
            </a:r>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5</a:t>
            </a:fld>
            <a:endParaRPr lang="pt-BR"/>
          </a:p>
        </p:txBody>
      </p:sp>
    </p:spTree>
    <p:extLst>
      <p:ext uri="{BB962C8B-B14F-4D97-AF65-F5344CB8AC3E}">
        <p14:creationId xmlns:p14="http://schemas.microsoft.com/office/powerpoint/2010/main" val="1557853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Mapear o </a:t>
            </a:r>
            <a:r>
              <a:rPr lang="pt-BR" dirty="0" err="1" smtClean="0"/>
              <a:t>monitoramente</a:t>
            </a:r>
            <a:r>
              <a:rPr lang="pt-BR" dirty="0" smtClean="0"/>
              <a:t> de risco das crianças de risco para desnutrição, anemia, </a:t>
            </a:r>
            <a:r>
              <a:rPr lang="pt-BR" dirty="0" err="1" smtClean="0"/>
              <a:t>sáude</a:t>
            </a:r>
            <a:r>
              <a:rPr lang="pt-BR" dirty="0" smtClean="0"/>
              <a:t> bucal e retardo do crescimento e desenvolvimento, de forma longitudinal e multidisciplinar;</a:t>
            </a:r>
          </a:p>
          <a:p>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7</a:t>
            </a:fld>
            <a:endParaRPr lang="pt-BR"/>
          </a:p>
        </p:txBody>
      </p:sp>
    </p:spTree>
    <p:extLst>
      <p:ext uri="{BB962C8B-B14F-4D97-AF65-F5344CB8AC3E}">
        <p14:creationId xmlns:p14="http://schemas.microsoft.com/office/powerpoint/2010/main" val="3983476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O monitoramento da criança de 0 a 72 meses será realizado pelos profissionais de ensino superior (médico, dentista e enfermeiro) priorizando as crianças de 6 meses a 2 anos. Os dados serão registrados nas fichas-espelho, no prontuário e no cartão de vacinas da criança. Em geral, serão verificados peso, estatura e desenvolvimento </a:t>
            </a:r>
            <a:r>
              <a:rPr lang="pt-BR" sz="1200" kern="1200" dirty="0" err="1" smtClean="0">
                <a:solidFill>
                  <a:schemeClr val="tx1"/>
                </a:solidFill>
                <a:effectLst/>
                <a:latin typeface="+mn-lt"/>
                <a:ea typeface="+mn-ea"/>
                <a:cs typeface="+mn-cs"/>
              </a:rPr>
              <a:t>neuro</a:t>
            </a:r>
            <a:r>
              <a:rPr lang="pt-BR" sz="1200" kern="1200" dirty="0" smtClean="0">
                <a:solidFill>
                  <a:schemeClr val="tx1"/>
                </a:solidFill>
                <a:effectLst/>
                <a:latin typeface="+mn-lt"/>
                <a:ea typeface="+mn-ea"/>
                <a:cs typeface="+mn-cs"/>
              </a:rPr>
              <a:t>-psicomotor como parâmetros essenciais do seguimento adequado. Além disso, a  depender da faixa etária, a criança será orientada sobre alimentação adequada, uso do sulfato ferroso, atualização vacinal e prevenção de acidentes.</a:t>
            </a:r>
          </a:p>
          <a:p>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11</a:t>
            </a:fld>
            <a:endParaRPr lang="pt-BR"/>
          </a:p>
        </p:txBody>
      </p:sp>
    </p:spTree>
    <p:extLst>
      <p:ext uri="{BB962C8B-B14F-4D97-AF65-F5344CB8AC3E}">
        <p14:creationId xmlns:p14="http://schemas.microsoft.com/office/powerpoint/2010/main" val="2851338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Infelizmente, com relação as crianças atendidas na primeira semana de vida, não obtivemos resultados tão almejados (gráfico 4). No primeiro mês alcançamos 13 crianças o que correspondem a 56,5%, no segundo mês 17 crianças (56,7%) e no terceiro mês 64% que corresponde a 22 crianças. A meta aumentou no ultimo mês, mas mesmo assim não alcançamos. Algumas crianças quando chegam até a suas casas já se passou uma semana devido intercorrência das mães na maternidade ou as mães vão passar um tempo fora de casa para serem cuidadas pela família. Por outro lado, houve falta de divulgação da importância dessa prática para que as pessoas possam aderir mais.</a:t>
            </a:r>
          </a:p>
          <a:p>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18</a:t>
            </a:fld>
            <a:endParaRPr lang="pt-BR"/>
          </a:p>
        </p:txBody>
      </p:sp>
    </p:spTree>
    <p:extLst>
      <p:ext uri="{BB962C8B-B14F-4D97-AF65-F5344CB8AC3E}">
        <p14:creationId xmlns:p14="http://schemas.microsoft.com/office/powerpoint/2010/main" val="4151826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Com relação ao cuidado odontológico, muitas crianças ficaram sem assistência, em virtude da falta de insumos básicos para uma adequada consulta. Por isso, boa parte delas receberam apenas cuidados básicos e orientações sobre escovação e prevenção de cáries. A falta de materiais e equipamentos necessários para essa etapa da Intervenção foram cruciais, bem como a ausência de resposta do gestor. Como mostra o Gráfico 15, 91,3% (21 crianças) das crianças foram avaliadas quanto a necessidade de atendimento odontológico no primeiro mês, seguidas 63,3% (19 crianças) no segundo e 73,5% (25 crianças) no terceiro. A queda de atendimentos no segundo mês foi motivada pelas férias de 2 semanas da nossa dentista.</a:t>
            </a:r>
            <a:endParaRPr lang="pt-BR" dirty="0"/>
          </a:p>
        </p:txBody>
      </p:sp>
      <p:sp>
        <p:nvSpPr>
          <p:cNvPr id="4" name="Espaço Reservado para Número de Slide 3"/>
          <p:cNvSpPr>
            <a:spLocks noGrp="1"/>
          </p:cNvSpPr>
          <p:nvPr>
            <p:ph type="sldNum" sz="quarter" idx="10"/>
          </p:nvPr>
        </p:nvSpPr>
        <p:spPr/>
        <p:txBody>
          <a:bodyPr/>
          <a:lstStyle/>
          <a:p>
            <a:fld id="{2E3F74FD-53EC-449C-913E-72DCFA092C7D}" type="slidenum">
              <a:rPr lang="pt-BR" smtClean="0"/>
              <a:t>21</a:t>
            </a:fld>
            <a:endParaRPr lang="pt-BR"/>
          </a:p>
        </p:txBody>
      </p:sp>
    </p:spTree>
    <p:extLst>
      <p:ext uri="{BB962C8B-B14F-4D97-AF65-F5344CB8AC3E}">
        <p14:creationId xmlns:p14="http://schemas.microsoft.com/office/powerpoint/2010/main" val="3133786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69865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277337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388369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382151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1466230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12E81D9-60CB-4DAB-BF40-77BA83D65666}" type="datetimeFigureOut">
              <a:rPr lang="pt-BR" smtClean="0"/>
              <a:t>22/01/2015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305785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12E81D9-60CB-4DAB-BF40-77BA83D65666}" type="datetimeFigureOut">
              <a:rPr lang="pt-BR" smtClean="0"/>
              <a:t>22/01/2015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339208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812E81D9-60CB-4DAB-BF40-77BA83D65666}" type="datetimeFigureOut">
              <a:rPr lang="pt-BR" smtClean="0"/>
              <a:t>22/01/2015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161409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12E81D9-60CB-4DAB-BF40-77BA83D65666}" type="datetimeFigureOut">
              <a:rPr lang="pt-BR" smtClean="0"/>
              <a:t>22/01/2015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1080050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12E81D9-60CB-4DAB-BF40-77BA83D65666}" type="datetimeFigureOut">
              <a:rPr lang="pt-BR" smtClean="0"/>
              <a:t>22/01/2015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165486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812E81D9-60CB-4DAB-BF40-77BA83D65666}" type="datetimeFigureOut">
              <a:rPr lang="pt-BR" smtClean="0"/>
              <a:t>22/01/2015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2AAB50-2885-4E7A-8FD6-7BBBF6D21F84}" type="slidenum">
              <a:rPr lang="pt-BR" smtClean="0"/>
              <a:t>‹nº›</a:t>
            </a:fld>
            <a:endParaRPr lang="pt-BR"/>
          </a:p>
        </p:txBody>
      </p:sp>
    </p:spTree>
    <p:extLst>
      <p:ext uri="{BB962C8B-B14F-4D97-AF65-F5344CB8AC3E}">
        <p14:creationId xmlns:p14="http://schemas.microsoft.com/office/powerpoint/2010/main" val="3712812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E81D9-60CB-4DAB-BF40-77BA83D65666}" type="datetimeFigureOut">
              <a:rPr lang="pt-BR" smtClean="0"/>
              <a:t>22/01/2015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AAB50-2885-4E7A-8FD6-7BBBF6D21F84}" type="slidenum">
              <a:rPr lang="pt-BR" smtClean="0"/>
              <a:t>‹nº›</a:t>
            </a:fld>
            <a:endParaRPr lang="pt-BR"/>
          </a:p>
        </p:txBody>
      </p:sp>
    </p:spTree>
    <p:extLst>
      <p:ext uri="{BB962C8B-B14F-4D97-AF65-F5344CB8AC3E}">
        <p14:creationId xmlns:p14="http://schemas.microsoft.com/office/powerpoint/2010/main" val="2624703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607047"/>
            <a:ext cx="7772400" cy="1470025"/>
          </a:xfrm>
        </p:spPr>
        <p:txBody>
          <a:bodyPr>
            <a:normAutofit/>
          </a:bodyPr>
          <a:lstStyle/>
          <a:p>
            <a:r>
              <a:rPr lang="pt-BR" sz="2400" b="1" dirty="0"/>
              <a:t>Melhoria na Atenção à Saúde da Criança na Unidade Básica de Saúde de </a:t>
            </a:r>
            <a:r>
              <a:rPr lang="pt-BR" sz="2400" b="1" dirty="0" err="1"/>
              <a:t>Gramoré</a:t>
            </a:r>
            <a:r>
              <a:rPr lang="pt-BR" sz="2400" b="1" dirty="0"/>
              <a:t>, Natal, Rio Grande do Norte</a:t>
            </a:r>
            <a:endParaRPr lang="pt-BR" sz="2400" dirty="0"/>
          </a:p>
        </p:txBody>
      </p:sp>
      <p:sp>
        <p:nvSpPr>
          <p:cNvPr id="3" name="Subtítulo 2"/>
          <p:cNvSpPr>
            <a:spLocks noGrp="1"/>
          </p:cNvSpPr>
          <p:nvPr>
            <p:ph type="subTitle" idx="1"/>
          </p:nvPr>
        </p:nvSpPr>
        <p:spPr>
          <a:xfrm>
            <a:off x="1371600" y="4340696"/>
            <a:ext cx="6400800" cy="1752600"/>
          </a:xfrm>
        </p:spPr>
        <p:txBody>
          <a:bodyPr/>
          <a:lstStyle/>
          <a:p>
            <a:r>
              <a:rPr lang="pt-BR" dirty="0" err="1" smtClean="0"/>
              <a:t>Keiko</a:t>
            </a:r>
            <a:r>
              <a:rPr lang="pt-BR" dirty="0" smtClean="0"/>
              <a:t> Macêdo </a:t>
            </a:r>
            <a:r>
              <a:rPr lang="pt-BR" dirty="0" err="1" smtClean="0"/>
              <a:t>Kitayama</a:t>
            </a:r>
            <a:endParaRPr lang="pt-B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951" y="764704"/>
            <a:ext cx="334168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ítulo 1"/>
          <p:cNvSpPr>
            <a:spLocks noGrp="1"/>
          </p:cNvSpPr>
          <p:nvPr/>
        </p:nvSpPr>
        <p:spPr>
          <a:xfrm>
            <a:off x="431032" y="1721967"/>
            <a:ext cx="8712968" cy="6269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dirty="0" smtClean="0"/>
              <a:t>Programa de Valorização do Profissional da Atenção Básica</a:t>
            </a:r>
            <a:endParaRPr lang="pt-BR" sz="2800" dirty="0"/>
          </a:p>
        </p:txBody>
      </p:sp>
      <p:sp>
        <p:nvSpPr>
          <p:cNvPr id="9" name="Subtítulo 2"/>
          <p:cNvSpPr txBox="1">
            <a:spLocks/>
          </p:cNvSpPr>
          <p:nvPr/>
        </p:nvSpPr>
        <p:spPr>
          <a:xfrm>
            <a:off x="2411760" y="5758408"/>
            <a:ext cx="6400800" cy="982960"/>
          </a:xfrm>
          <a:prstGeom prst="rect">
            <a:avLst/>
          </a:prstGeom>
        </p:spPr>
        <p:txBody>
          <a:bodyPr vert="horz" lIns="91440" tIns="45720" rIns="91440" bIns="45720" rtlCol="0">
            <a:norm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pt-BR" sz="2000" dirty="0" smtClean="0"/>
              <a:t>Natal, 03 de fevereiro de 2015.</a:t>
            </a:r>
          </a:p>
          <a:p>
            <a:pPr algn="r"/>
            <a:r>
              <a:rPr lang="pt-BR" sz="2000" dirty="0" smtClean="0"/>
              <a:t>Orientadora: </a:t>
            </a:r>
            <a:r>
              <a:rPr lang="pt-BR" sz="2000" dirty="0" err="1"/>
              <a:t>D</a:t>
            </a:r>
            <a:r>
              <a:rPr lang="pt-BR" sz="2000" dirty="0" err="1" smtClean="0"/>
              <a:t>anyella</a:t>
            </a:r>
            <a:r>
              <a:rPr lang="pt-BR" sz="2000" dirty="0" smtClean="0"/>
              <a:t> da Silva Barreto.</a:t>
            </a:r>
            <a:endParaRPr lang="pt-BR" sz="2000" dirty="0"/>
          </a:p>
        </p:txBody>
      </p:sp>
    </p:spTree>
    <p:extLst>
      <p:ext uri="{BB962C8B-B14F-4D97-AF65-F5344CB8AC3E}">
        <p14:creationId xmlns:p14="http://schemas.microsoft.com/office/powerpoint/2010/main" val="1460956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Organização e gestão do serviço</a:t>
            </a:r>
            <a:br>
              <a:rPr lang="pt-BR" dirty="0"/>
            </a:br>
            <a:endParaRPr lang="pt-BR" dirty="0"/>
          </a:p>
        </p:txBody>
      </p:sp>
      <p:sp>
        <p:nvSpPr>
          <p:cNvPr id="3" name="Espaço Reservado para Conteúdo 2"/>
          <p:cNvSpPr>
            <a:spLocks noGrp="1"/>
          </p:cNvSpPr>
          <p:nvPr>
            <p:ph idx="1"/>
          </p:nvPr>
        </p:nvSpPr>
        <p:spPr/>
        <p:txBody>
          <a:bodyPr>
            <a:normAutofit/>
          </a:bodyPr>
          <a:lstStyle/>
          <a:p>
            <a:r>
              <a:rPr lang="pt-BR" sz="2400" dirty="0" smtClean="0"/>
              <a:t>Cadastro da população alvo;</a:t>
            </a:r>
          </a:p>
          <a:p>
            <a:r>
              <a:rPr lang="pt-BR" sz="2400" dirty="0" smtClean="0"/>
              <a:t>Equidade do atendimento;</a:t>
            </a:r>
          </a:p>
          <a:p>
            <a:r>
              <a:rPr lang="pt-BR" sz="2400" dirty="0" smtClean="0"/>
              <a:t>Retorno agendado;</a:t>
            </a:r>
          </a:p>
          <a:p>
            <a:r>
              <a:rPr lang="pt-BR" sz="2400" dirty="0" smtClean="0"/>
              <a:t>Bom uso das ferramentas disponíveis;</a:t>
            </a:r>
          </a:p>
          <a:p>
            <a:r>
              <a:rPr lang="pt-BR" sz="2400" dirty="0" smtClean="0"/>
              <a:t>Referência e </a:t>
            </a:r>
            <a:r>
              <a:rPr lang="pt-BR" sz="2400" dirty="0" err="1" smtClean="0"/>
              <a:t>contra-referência</a:t>
            </a:r>
            <a:r>
              <a:rPr lang="pt-BR" sz="2400" dirty="0" smtClean="0"/>
              <a:t>;</a:t>
            </a:r>
          </a:p>
          <a:p>
            <a:r>
              <a:rPr lang="pt-BR" sz="2400" dirty="0" smtClean="0"/>
              <a:t>Porta-aberta para vacinas;</a:t>
            </a:r>
          </a:p>
          <a:p>
            <a:r>
              <a:rPr lang="pt-BR" sz="2400" dirty="0" smtClean="0"/>
              <a:t>Acolhimento por escala semanal.</a:t>
            </a:r>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2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err="1"/>
              <a:t>Monitoramento</a:t>
            </a:r>
            <a:r>
              <a:rPr lang="en-US" dirty="0"/>
              <a:t> e </a:t>
            </a:r>
            <a:r>
              <a:rPr lang="en-US" dirty="0" err="1"/>
              <a:t>avaliação</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r>
              <a:rPr lang="pt-BR" sz="2400" dirty="0" smtClean="0"/>
              <a:t>Percentual de consultas na 1 semana de vida</a:t>
            </a:r>
            <a:r>
              <a:rPr lang="pt-BR" sz="2400" dirty="0" smtClean="0"/>
              <a:t>;</a:t>
            </a:r>
          </a:p>
          <a:p>
            <a:endParaRPr lang="pt-BR" sz="2400" dirty="0" smtClean="0"/>
          </a:p>
          <a:p>
            <a:r>
              <a:rPr lang="pt-BR" sz="2400" dirty="0" smtClean="0"/>
              <a:t>Avaliar curva de crescimento</a:t>
            </a:r>
            <a:r>
              <a:rPr lang="pt-BR" sz="2400" dirty="0" smtClean="0"/>
              <a:t>;</a:t>
            </a:r>
          </a:p>
          <a:p>
            <a:endParaRPr lang="pt-BR" sz="2400" dirty="0" smtClean="0"/>
          </a:p>
          <a:p>
            <a:r>
              <a:rPr lang="pt-BR" sz="2400" dirty="0" smtClean="0"/>
              <a:t>Avaliar desenvolvimento neurológico</a:t>
            </a:r>
            <a:r>
              <a:rPr lang="pt-BR" sz="2400" dirty="0" smtClean="0"/>
              <a:t>;</a:t>
            </a:r>
          </a:p>
          <a:p>
            <a:endParaRPr lang="pt-BR" sz="2400" dirty="0" smtClean="0"/>
          </a:p>
          <a:p>
            <a:r>
              <a:rPr lang="pt-BR" sz="2400" dirty="0" smtClean="0"/>
              <a:t>Avaliar as vacinas e profilaxia da anemia</a:t>
            </a:r>
            <a:r>
              <a:rPr lang="pt-BR" sz="2400" dirty="0" smtClean="0"/>
              <a:t>;</a:t>
            </a:r>
          </a:p>
          <a:p>
            <a:endParaRPr lang="pt-BR" sz="2400" dirty="0" smtClean="0"/>
          </a:p>
          <a:p>
            <a:r>
              <a:rPr lang="pt-BR" sz="2400" dirty="0" smtClean="0"/>
              <a:t>Monitorar testes de triagem neonatal;</a:t>
            </a:r>
            <a:endParaRPr lang="pt-BR" sz="24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n-US" dirty="0" err="1"/>
              <a:t>Engajamento</a:t>
            </a:r>
            <a:r>
              <a:rPr lang="en-US" dirty="0"/>
              <a:t>  </a:t>
            </a:r>
            <a:r>
              <a:rPr lang="en-US" dirty="0" err="1"/>
              <a:t>Público</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r>
              <a:rPr lang="pt-BR" sz="2400" dirty="0" smtClean="0"/>
              <a:t>Divulgação da Intervenção</a:t>
            </a:r>
            <a:r>
              <a:rPr lang="pt-BR" sz="2400" dirty="0" smtClean="0"/>
              <a:t>;</a:t>
            </a:r>
          </a:p>
          <a:p>
            <a:endParaRPr lang="pt-BR" sz="2400" dirty="0" smtClean="0"/>
          </a:p>
          <a:p>
            <a:r>
              <a:rPr lang="pt-BR" sz="2400" dirty="0" smtClean="0"/>
              <a:t>Busca ativa</a:t>
            </a:r>
            <a:r>
              <a:rPr lang="pt-BR" sz="2400" dirty="0" smtClean="0"/>
              <a:t>;</a:t>
            </a:r>
          </a:p>
          <a:p>
            <a:endParaRPr lang="pt-BR" sz="2400" dirty="0" smtClean="0"/>
          </a:p>
          <a:p>
            <a:r>
              <a:rPr lang="pt-BR" sz="2400" dirty="0" smtClean="0"/>
              <a:t>Compartilhar saberes com os pais</a:t>
            </a:r>
            <a:r>
              <a:rPr lang="pt-BR" sz="2400" dirty="0" smtClean="0"/>
              <a:t>;</a:t>
            </a:r>
          </a:p>
          <a:p>
            <a:endParaRPr lang="pt-BR" sz="2400" dirty="0" smtClean="0"/>
          </a:p>
          <a:p>
            <a:r>
              <a:rPr lang="pt-BR" sz="2400" dirty="0" smtClean="0"/>
              <a:t>Informar o correto manuseio da </a:t>
            </a:r>
            <a:r>
              <a:rPr lang="pt-BR" sz="2400" dirty="0" err="1" smtClean="0"/>
              <a:t>saúd</a:t>
            </a:r>
            <a:r>
              <a:rPr lang="pt-BR" sz="2400" dirty="0" smtClean="0"/>
              <a:t> bucal;</a:t>
            </a:r>
          </a:p>
          <a:p>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054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n-US" dirty="0" err="1"/>
              <a:t>Qualificação</a:t>
            </a:r>
            <a:r>
              <a:rPr lang="en-US" dirty="0"/>
              <a:t> da </a:t>
            </a:r>
            <a:r>
              <a:rPr lang="en-US" dirty="0" err="1"/>
              <a:t>Prática</a:t>
            </a:r>
            <a:r>
              <a:rPr lang="en-US" dirty="0"/>
              <a:t> </a:t>
            </a:r>
            <a:r>
              <a:rPr lang="en-US" dirty="0" err="1"/>
              <a:t>Clínica</a:t>
            </a:r>
            <a:r>
              <a:rPr lang="pt-BR" dirty="0"/>
              <a:t/>
            </a:r>
            <a:br>
              <a:rPr lang="pt-BR" dirty="0"/>
            </a:br>
            <a:endParaRPr lang="pt-BR" dirty="0"/>
          </a:p>
        </p:txBody>
      </p:sp>
      <p:sp>
        <p:nvSpPr>
          <p:cNvPr id="3" name="Espaço Reservado para Conteúdo 2"/>
          <p:cNvSpPr>
            <a:spLocks noGrp="1"/>
          </p:cNvSpPr>
          <p:nvPr>
            <p:ph idx="1"/>
          </p:nvPr>
        </p:nvSpPr>
        <p:spPr/>
        <p:txBody>
          <a:bodyPr>
            <a:normAutofit/>
          </a:bodyPr>
          <a:lstStyle/>
          <a:p>
            <a:r>
              <a:rPr lang="pt-BR" sz="2400" dirty="0" smtClean="0"/>
              <a:t>Capacitação da equipe sobre saúde da criança</a:t>
            </a:r>
            <a:r>
              <a:rPr lang="pt-BR" sz="2400" dirty="0" smtClean="0"/>
              <a:t>;</a:t>
            </a:r>
          </a:p>
          <a:p>
            <a:endParaRPr lang="pt-BR" sz="2400" dirty="0" smtClean="0"/>
          </a:p>
          <a:p>
            <a:r>
              <a:rPr lang="pt-BR" sz="2400" dirty="0" smtClean="0"/>
              <a:t>Treinamento para correta medição antropométrica pelas técnicas de </a:t>
            </a:r>
            <a:r>
              <a:rPr lang="pt-BR" sz="2400" dirty="0" smtClean="0"/>
              <a:t>enfermagem;</a:t>
            </a:r>
          </a:p>
          <a:p>
            <a:endParaRPr lang="pt-BR" sz="2400" dirty="0" smtClean="0"/>
          </a:p>
          <a:p>
            <a:r>
              <a:rPr lang="pt-BR" sz="2400" dirty="0" smtClean="0"/>
              <a:t>Capacitar o correto preenchimento das fichas espelho e cartão vacinal</a:t>
            </a:r>
            <a:r>
              <a:rPr lang="pt-BR" sz="2400" dirty="0" smtClean="0"/>
              <a:t>;</a:t>
            </a:r>
          </a:p>
          <a:p>
            <a:endParaRPr lang="pt-BR" sz="2400" dirty="0" smtClean="0"/>
          </a:p>
          <a:p>
            <a:r>
              <a:rPr lang="pt-BR" sz="2400" dirty="0" smtClean="0"/>
              <a:t>Capacitar a equipe para saúde bucal. </a:t>
            </a:r>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838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Cronograma</a:t>
            </a:r>
            <a:endParaRPr lang="pt-BR" dirty="0"/>
          </a:p>
        </p:txBody>
      </p:sp>
      <p:graphicFrame>
        <p:nvGraphicFramePr>
          <p:cNvPr id="8" name="Espaço Reservado para Conteúdo 3"/>
          <p:cNvGraphicFramePr>
            <a:graphicFrameLocks/>
          </p:cNvGraphicFramePr>
          <p:nvPr>
            <p:extLst>
              <p:ext uri="{D42A27DB-BD31-4B8C-83A1-F6EECF244321}">
                <p14:modId xmlns:p14="http://schemas.microsoft.com/office/powerpoint/2010/main" val="2808792385"/>
              </p:ext>
            </p:extLst>
          </p:nvPr>
        </p:nvGraphicFramePr>
        <p:xfrm>
          <a:off x="755576" y="1201308"/>
          <a:ext cx="7632845" cy="4983682"/>
        </p:xfrm>
        <a:graphic>
          <a:graphicData uri="http://schemas.openxmlformats.org/drawingml/2006/table">
            <a:tbl>
              <a:tblPr firstRow="1" firstCol="1" bandRow="1">
                <a:tableStyleId>{5C22544A-7EE6-4342-B048-85BDC9FD1C3A}</a:tableStyleId>
              </a:tblPr>
              <a:tblGrid>
                <a:gridCol w="1886117"/>
                <a:gridCol w="478894"/>
                <a:gridCol w="478894"/>
                <a:gridCol w="478894"/>
                <a:gridCol w="478894"/>
                <a:gridCol w="478894"/>
                <a:gridCol w="478894"/>
                <a:gridCol w="478894"/>
                <a:gridCol w="478894"/>
                <a:gridCol w="478894"/>
                <a:gridCol w="478894"/>
                <a:gridCol w="478894"/>
                <a:gridCol w="478894"/>
              </a:tblGrid>
              <a:tr h="120121">
                <a:tc rowSpan="2">
                  <a:txBody>
                    <a:bodyPr/>
                    <a:lstStyle/>
                    <a:p>
                      <a:pPr algn="ctr">
                        <a:lnSpc>
                          <a:spcPct val="115000"/>
                        </a:lnSpc>
                        <a:spcAft>
                          <a:spcPts val="0"/>
                        </a:spcAft>
                      </a:pPr>
                      <a:r>
                        <a:rPr lang="pt-BR" sz="1200" dirty="0">
                          <a:effectLst/>
                        </a:rPr>
                        <a:t>ATIVIDADES</a:t>
                      </a:r>
                      <a:endParaRPr lang="pt-BR" sz="1200" dirty="0">
                        <a:effectLst/>
                        <a:latin typeface="Calibri"/>
                        <a:ea typeface="Calibri"/>
                        <a:cs typeface="Times New Roman"/>
                      </a:endParaRPr>
                    </a:p>
                  </a:txBody>
                  <a:tcPr marL="41073" marR="41073" marT="0" marB="0" anchor="ctr"/>
                </a:tc>
                <a:tc gridSpan="12">
                  <a:txBody>
                    <a:bodyPr/>
                    <a:lstStyle/>
                    <a:p>
                      <a:pPr algn="ctr">
                        <a:lnSpc>
                          <a:spcPct val="115000"/>
                        </a:lnSpc>
                        <a:spcAft>
                          <a:spcPts val="0"/>
                        </a:spcAft>
                      </a:pPr>
                      <a:r>
                        <a:rPr lang="pt-BR" sz="700">
                          <a:effectLst/>
                        </a:rPr>
                        <a:t>SEMANAS</a:t>
                      </a:r>
                      <a:endParaRPr lang="pt-BR" sz="700">
                        <a:effectLst/>
                        <a:latin typeface="Calibri"/>
                        <a:ea typeface="Calibri"/>
                        <a:cs typeface="Times New Roman"/>
                      </a:endParaRPr>
                    </a:p>
                  </a:txBody>
                  <a:tcPr marL="41073" marR="41073" marT="0" marB="0"/>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120121">
                <a:tc vMerge="1">
                  <a:txBody>
                    <a:bodyPr/>
                    <a:lstStyle/>
                    <a:p>
                      <a:endParaRPr lang="pt-BR"/>
                    </a:p>
                  </a:txBody>
                  <a:tcPr/>
                </a:tc>
                <a:tc>
                  <a:txBody>
                    <a:bodyPr/>
                    <a:lstStyle/>
                    <a:p>
                      <a:pPr algn="l">
                        <a:lnSpc>
                          <a:spcPct val="115000"/>
                        </a:lnSpc>
                        <a:spcAft>
                          <a:spcPts val="0"/>
                        </a:spcAft>
                      </a:pPr>
                      <a:r>
                        <a:rPr lang="pt-BR" sz="700">
                          <a:effectLst/>
                        </a:rPr>
                        <a:t>01</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02</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03</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04</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05</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06</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07</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08</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09</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10</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11</a:t>
                      </a:r>
                      <a:endParaRPr lang="pt-BR" sz="700">
                        <a:effectLst/>
                        <a:latin typeface="Calibri"/>
                        <a:ea typeface="Calibri"/>
                        <a:cs typeface="Times New Roman"/>
                      </a:endParaRPr>
                    </a:p>
                  </a:txBody>
                  <a:tcPr marL="41073" marR="41073" marT="0" marB="0"/>
                </a:tc>
                <a:tc>
                  <a:txBody>
                    <a:bodyPr/>
                    <a:lstStyle/>
                    <a:p>
                      <a:pPr algn="l">
                        <a:lnSpc>
                          <a:spcPct val="115000"/>
                        </a:lnSpc>
                        <a:spcAft>
                          <a:spcPts val="0"/>
                        </a:spcAft>
                      </a:pPr>
                      <a:r>
                        <a:rPr lang="pt-BR" sz="700">
                          <a:effectLst/>
                        </a:rPr>
                        <a:t>12</a:t>
                      </a:r>
                      <a:endParaRPr lang="pt-BR" sz="700">
                        <a:effectLst/>
                        <a:latin typeface="Calibri"/>
                        <a:ea typeface="Calibri"/>
                        <a:cs typeface="Times New Roman"/>
                      </a:endParaRPr>
                    </a:p>
                  </a:txBody>
                  <a:tcPr marL="41073" marR="41073" marT="0" marB="0"/>
                </a:tc>
              </a:tr>
              <a:tr h="1002424">
                <a:tc>
                  <a:txBody>
                    <a:bodyPr/>
                    <a:lstStyle/>
                    <a:p>
                      <a:pPr algn="ctr">
                        <a:lnSpc>
                          <a:spcPct val="115000"/>
                        </a:lnSpc>
                        <a:spcAft>
                          <a:spcPts val="0"/>
                        </a:spcAft>
                      </a:pPr>
                      <a:r>
                        <a:rPr lang="pt-BR" sz="1200" dirty="0">
                          <a:effectLst/>
                        </a:rPr>
                        <a:t>Capacitação dos profissionais de saúde da UBS do </a:t>
                      </a:r>
                      <a:r>
                        <a:rPr lang="pt-BR" sz="1200" dirty="0" err="1">
                          <a:effectLst/>
                        </a:rPr>
                        <a:t>Gramoré</a:t>
                      </a:r>
                      <a:r>
                        <a:rPr lang="pt-BR" sz="1200" dirty="0">
                          <a:effectLst/>
                        </a:rPr>
                        <a:t> sobre o protocolo de Saúde da Criança pelo Ministério da Saúde</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a:effectLst/>
                        </a:rPr>
                        <a:t> </a:t>
                      </a: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r>
              <a:tr h="720728">
                <a:tc>
                  <a:txBody>
                    <a:bodyPr/>
                    <a:lstStyle/>
                    <a:p>
                      <a:pPr algn="ctr">
                        <a:lnSpc>
                          <a:spcPct val="115000"/>
                        </a:lnSpc>
                        <a:spcAft>
                          <a:spcPts val="0"/>
                        </a:spcAft>
                      </a:pPr>
                      <a:r>
                        <a:rPr lang="pt-BR" sz="1200" dirty="0">
                          <a:effectLst/>
                        </a:rPr>
                        <a:t>Capacitação dos ACS para realização de busca ativa das crianças entre 0 a 72 </a:t>
                      </a:r>
                      <a:r>
                        <a:rPr lang="pt-BR" sz="1200" dirty="0" err="1">
                          <a:effectLst/>
                        </a:rPr>
                        <a:t>mesesfaltosas</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a:effectLst/>
                        </a:rPr>
                        <a:t> </a:t>
                      </a: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a:effectLst/>
                        </a:rPr>
                        <a:t> </a:t>
                      </a:r>
                      <a:endParaRPr lang="pt-BR" sz="1800">
                        <a:effectLst/>
                        <a:latin typeface="Calibri"/>
                        <a:ea typeface="Calibri"/>
                        <a:cs typeface="Times New Roman"/>
                      </a:endParaRPr>
                    </a:p>
                  </a:txBody>
                  <a:tcPr marL="41073" marR="41073" marT="0" marB="0"/>
                </a:tc>
              </a:tr>
              <a:tr h="600607">
                <a:tc>
                  <a:txBody>
                    <a:bodyPr/>
                    <a:lstStyle/>
                    <a:p>
                      <a:pPr algn="ctr">
                        <a:lnSpc>
                          <a:spcPct val="115000"/>
                        </a:lnSpc>
                        <a:spcAft>
                          <a:spcPts val="0"/>
                        </a:spcAft>
                      </a:pPr>
                      <a:r>
                        <a:rPr lang="pt-BR" sz="1200" dirty="0">
                          <a:effectLst/>
                        </a:rPr>
                        <a:t>Estabelecimento do papel de cada profissional na ação programática</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a:effectLst/>
                        </a:rPr>
                        <a:t> </a:t>
                      </a: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r>
              <a:tr h="600607">
                <a:tc>
                  <a:txBody>
                    <a:bodyPr/>
                    <a:lstStyle/>
                    <a:p>
                      <a:pPr algn="ctr">
                        <a:lnSpc>
                          <a:spcPct val="115000"/>
                        </a:lnSpc>
                        <a:spcAft>
                          <a:spcPts val="0"/>
                        </a:spcAft>
                      </a:pPr>
                      <a:r>
                        <a:rPr lang="pt-BR" sz="1200" dirty="0">
                          <a:effectLst/>
                        </a:rPr>
                        <a:t>Cadastramento de todas as crianças entre 0 a 72 meses da área </a:t>
                      </a:r>
                      <a:r>
                        <a:rPr lang="pt-BR" sz="1200" dirty="0" err="1">
                          <a:effectLst/>
                        </a:rPr>
                        <a:t>adscrita</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r>
              <a:tr h="480486">
                <a:tc>
                  <a:txBody>
                    <a:bodyPr/>
                    <a:lstStyle/>
                    <a:p>
                      <a:pPr algn="ctr">
                        <a:lnSpc>
                          <a:spcPct val="115000"/>
                        </a:lnSpc>
                        <a:spcAft>
                          <a:spcPts val="0"/>
                        </a:spcAft>
                      </a:pPr>
                      <a:r>
                        <a:rPr lang="pt-BR" sz="1200" dirty="0">
                          <a:effectLst/>
                        </a:rPr>
                        <a:t>Atendimento clínico ao público alvo da intervenção</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r>
              <a:tr h="472216">
                <a:tc>
                  <a:txBody>
                    <a:bodyPr/>
                    <a:lstStyle/>
                    <a:p>
                      <a:pPr algn="ctr">
                        <a:lnSpc>
                          <a:spcPct val="115000"/>
                        </a:lnSpc>
                        <a:spcAft>
                          <a:spcPts val="0"/>
                        </a:spcAft>
                      </a:pPr>
                      <a:r>
                        <a:rPr lang="pt-BR" sz="1200" dirty="0">
                          <a:effectLst/>
                        </a:rPr>
                        <a:t>Busca ativa das crianças faltosas às consultas</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r>
              <a:tr h="334141">
                <a:tc>
                  <a:txBody>
                    <a:bodyPr/>
                    <a:lstStyle/>
                    <a:p>
                      <a:pPr algn="ctr">
                        <a:lnSpc>
                          <a:spcPct val="115000"/>
                        </a:lnSpc>
                        <a:spcAft>
                          <a:spcPts val="0"/>
                        </a:spcAft>
                      </a:pPr>
                      <a:r>
                        <a:rPr lang="pt-BR" sz="1200" dirty="0">
                          <a:effectLst/>
                        </a:rPr>
                        <a:t>Monitoramento da Intervenção</a:t>
                      </a:r>
                      <a:endParaRPr lang="pt-BR" sz="12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c>
                  <a:txBody>
                    <a:bodyPr/>
                    <a:lstStyle/>
                    <a:p>
                      <a:pPr algn="l">
                        <a:lnSpc>
                          <a:spcPct val="115000"/>
                        </a:lnSpc>
                        <a:spcAft>
                          <a:spcPts val="0"/>
                        </a:spcAft>
                      </a:pPr>
                      <a:r>
                        <a:rPr lang="pt-BR" sz="1800" dirty="0" smtClean="0">
                          <a:effectLst/>
                        </a:rPr>
                        <a:t>x</a:t>
                      </a:r>
                      <a:endParaRPr lang="pt-BR" sz="1800" dirty="0">
                        <a:effectLst/>
                        <a:latin typeface="Calibri"/>
                        <a:ea typeface="Calibri"/>
                        <a:cs typeface="Times New Roman"/>
                      </a:endParaRPr>
                    </a:p>
                  </a:txBody>
                  <a:tcPr marL="41073" marR="41073" marT="0" marB="0"/>
                </a:tc>
              </a:tr>
            </a:tbl>
          </a:graphicData>
        </a:graphic>
      </p:graphicFrame>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514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necessários</a:t>
            </a:r>
            <a:endParaRPr lang="pt-BR" dirty="0"/>
          </a:p>
        </p:txBody>
      </p:sp>
      <p:sp>
        <p:nvSpPr>
          <p:cNvPr id="3" name="Espaço Reservado para Conteúdo 2"/>
          <p:cNvSpPr>
            <a:spLocks noGrp="1"/>
          </p:cNvSpPr>
          <p:nvPr>
            <p:ph idx="1"/>
          </p:nvPr>
        </p:nvSpPr>
        <p:spPr/>
        <p:txBody>
          <a:bodyPr>
            <a:normAutofit/>
          </a:bodyPr>
          <a:lstStyle/>
          <a:p>
            <a:r>
              <a:rPr lang="pt-BR" sz="2000" dirty="0" smtClean="0"/>
              <a:t>Recursos humanos</a:t>
            </a:r>
          </a:p>
          <a:p>
            <a:pPr>
              <a:buFontTx/>
              <a:buChar char="-"/>
            </a:pPr>
            <a:r>
              <a:rPr lang="pt-BR" sz="2000" dirty="0" smtClean="0"/>
              <a:t>Equipe de saúde</a:t>
            </a:r>
          </a:p>
          <a:p>
            <a:pPr marL="0" indent="0">
              <a:buNone/>
            </a:pPr>
            <a:endParaRPr lang="pt-BR" sz="2000" dirty="0" smtClean="0"/>
          </a:p>
          <a:p>
            <a:r>
              <a:rPr lang="pt-BR" sz="2000" dirty="0" smtClean="0"/>
              <a:t>Recursos materiais</a:t>
            </a:r>
          </a:p>
          <a:p>
            <a:pPr>
              <a:buFontTx/>
              <a:buChar char="-"/>
            </a:pPr>
            <a:r>
              <a:rPr lang="pt-BR" sz="2000" dirty="0" smtClean="0"/>
              <a:t>Balança de criança maior e menor que 2 anos;</a:t>
            </a:r>
          </a:p>
          <a:p>
            <a:pPr>
              <a:buFontTx/>
              <a:buChar char="-"/>
            </a:pPr>
            <a:r>
              <a:rPr lang="pt-BR" sz="2000" dirty="0" smtClean="0"/>
              <a:t>Fita métrica;</a:t>
            </a:r>
          </a:p>
          <a:p>
            <a:pPr>
              <a:buFontTx/>
              <a:buChar char="-"/>
            </a:pPr>
            <a:r>
              <a:rPr lang="pt-BR" sz="2000" dirty="0" smtClean="0"/>
              <a:t>Computador;</a:t>
            </a:r>
          </a:p>
          <a:p>
            <a:pPr>
              <a:buFontTx/>
              <a:buChar char="-"/>
            </a:pPr>
            <a:r>
              <a:rPr lang="pt-BR" sz="2000" dirty="0" smtClean="0"/>
              <a:t>Fichas espelho;</a:t>
            </a:r>
          </a:p>
          <a:p>
            <a:pPr>
              <a:buFontTx/>
              <a:buChar char="-"/>
            </a:pPr>
            <a:r>
              <a:rPr lang="pt-BR" sz="2000" dirty="0" smtClean="0"/>
              <a:t>Prontuários, caneta, folhas;</a:t>
            </a:r>
          </a:p>
          <a:p>
            <a:pPr>
              <a:buFontTx/>
              <a:buChar char="-"/>
            </a:pPr>
            <a:r>
              <a:rPr lang="pt-BR" sz="2000" dirty="0" smtClean="0"/>
              <a:t>Vacinas;</a:t>
            </a:r>
          </a:p>
          <a:p>
            <a:pPr marL="0" indent="0">
              <a:buNone/>
            </a:pPr>
            <a:r>
              <a:rPr lang="pt-BR" sz="2000" dirty="0" smtClean="0"/>
              <a:t>- Material bucal.</a:t>
            </a:r>
            <a:endParaRPr lang="pt-BR" sz="20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038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lstStyle/>
          <a:p>
            <a:r>
              <a:rPr lang="pt-BR" dirty="0" smtClean="0"/>
              <a:t>87 crianças (35%)</a:t>
            </a:r>
            <a:endParaRPr lang="pt-BR" dirty="0"/>
          </a:p>
        </p:txBody>
      </p:sp>
      <p:graphicFrame>
        <p:nvGraphicFramePr>
          <p:cNvPr id="4" name="Chart 3"/>
          <p:cNvGraphicFramePr/>
          <p:nvPr>
            <p:extLst>
              <p:ext uri="{D42A27DB-BD31-4B8C-83A1-F6EECF244321}">
                <p14:modId xmlns:p14="http://schemas.microsoft.com/office/powerpoint/2010/main" val="2141336652"/>
              </p:ext>
            </p:extLst>
          </p:nvPr>
        </p:nvGraphicFramePr>
        <p:xfrm>
          <a:off x="611560" y="2636912"/>
          <a:ext cx="6408712"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5" name="CaixaDeTexto 4"/>
          <p:cNvSpPr txBox="1"/>
          <p:nvPr/>
        </p:nvSpPr>
        <p:spPr>
          <a:xfrm>
            <a:off x="7199784" y="3356992"/>
            <a:ext cx="3888432" cy="923330"/>
          </a:xfrm>
          <a:prstGeom prst="rect">
            <a:avLst/>
          </a:prstGeom>
          <a:noFill/>
        </p:spPr>
        <p:txBody>
          <a:bodyPr wrap="square" rtlCol="0">
            <a:spAutoFit/>
          </a:bodyPr>
          <a:lstStyle/>
          <a:p>
            <a:r>
              <a:rPr lang="pt-BR" dirty="0" smtClean="0"/>
              <a:t>Mês 1: 23 crianças</a:t>
            </a:r>
          </a:p>
          <a:p>
            <a:r>
              <a:rPr lang="pt-BR" dirty="0" smtClean="0"/>
              <a:t>Mês 2: 30 </a:t>
            </a:r>
            <a:r>
              <a:rPr lang="pt-BR" dirty="0"/>
              <a:t>crianças</a:t>
            </a:r>
            <a:endParaRPr lang="pt-BR" dirty="0" smtClean="0"/>
          </a:p>
          <a:p>
            <a:r>
              <a:rPr lang="pt-BR" dirty="0" smtClean="0"/>
              <a:t>Mês 3: 34 </a:t>
            </a:r>
            <a:r>
              <a:rPr lang="pt-BR" dirty="0"/>
              <a:t>crianças</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4903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Chart 5"/>
          <p:cNvGraphicFramePr/>
          <p:nvPr>
            <p:extLst>
              <p:ext uri="{D42A27DB-BD31-4B8C-83A1-F6EECF244321}">
                <p14:modId xmlns:p14="http://schemas.microsoft.com/office/powerpoint/2010/main" val="3909169498"/>
              </p:ext>
            </p:extLst>
          </p:nvPr>
        </p:nvGraphicFramePr>
        <p:xfrm>
          <a:off x="827584" y="1484784"/>
          <a:ext cx="4724400" cy="22955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4"/>
          <p:cNvGraphicFramePr/>
          <p:nvPr>
            <p:extLst>
              <p:ext uri="{D42A27DB-BD31-4B8C-83A1-F6EECF244321}">
                <p14:modId xmlns:p14="http://schemas.microsoft.com/office/powerpoint/2010/main" val="1852355128"/>
              </p:ext>
            </p:extLst>
          </p:nvPr>
        </p:nvGraphicFramePr>
        <p:xfrm>
          <a:off x="2651720" y="4036189"/>
          <a:ext cx="4724400" cy="240030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904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Chart 6"/>
          <p:cNvGraphicFramePr/>
          <p:nvPr>
            <p:extLst>
              <p:ext uri="{D42A27DB-BD31-4B8C-83A1-F6EECF244321}">
                <p14:modId xmlns:p14="http://schemas.microsoft.com/office/powerpoint/2010/main" val="3657137702"/>
              </p:ext>
            </p:extLst>
          </p:nvPr>
        </p:nvGraphicFramePr>
        <p:xfrm>
          <a:off x="827584" y="1484784"/>
          <a:ext cx="4610100" cy="2343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p:cNvGraphicFramePr/>
          <p:nvPr>
            <p:extLst>
              <p:ext uri="{D42A27DB-BD31-4B8C-83A1-F6EECF244321}">
                <p14:modId xmlns:p14="http://schemas.microsoft.com/office/powerpoint/2010/main" val="1367471654"/>
              </p:ext>
            </p:extLst>
          </p:nvPr>
        </p:nvGraphicFramePr>
        <p:xfrm>
          <a:off x="827584" y="4077072"/>
          <a:ext cx="4705350" cy="2352675"/>
        </p:xfrm>
        <a:graphic>
          <a:graphicData uri="http://schemas.openxmlformats.org/drawingml/2006/chart">
            <c:chart xmlns:c="http://schemas.openxmlformats.org/drawingml/2006/chart" xmlns:r="http://schemas.openxmlformats.org/officeDocument/2006/relationships" r:id="rId4"/>
          </a:graphicData>
        </a:graphic>
      </p:graphicFrame>
      <p:sp>
        <p:nvSpPr>
          <p:cNvPr id="6" name="CaixaDeTexto 5"/>
          <p:cNvSpPr txBox="1"/>
          <p:nvPr/>
        </p:nvSpPr>
        <p:spPr>
          <a:xfrm>
            <a:off x="5508104" y="2204864"/>
            <a:ext cx="2160240" cy="923330"/>
          </a:xfrm>
          <a:prstGeom prst="rect">
            <a:avLst/>
          </a:prstGeom>
          <a:noFill/>
        </p:spPr>
        <p:txBody>
          <a:bodyPr wrap="square" rtlCol="0">
            <a:spAutoFit/>
          </a:bodyPr>
          <a:lstStyle/>
          <a:p>
            <a:r>
              <a:rPr lang="pt-BR" dirty="0" smtClean="0"/>
              <a:t>Mês 1: 13 crianças</a:t>
            </a:r>
          </a:p>
          <a:p>
            <a:r>
              <a:rPr lang="pt-BR" dirty="0" smtClean="0"/>
              <a:t>Mês 2: 17 crianças</a:t>
            </a:r>
          </a:p>
          <a:p>
            <a:r>
              <a:rPr lang="pt-BR" dirty="0" smtClean="0"/>
              <a:t>Mês 3: 22 </a:t>
            </a:r>
            <a:r>
              <a:rPr lang="pt-BR" dirty="0"/>
              <a:t>crianças</a:t>
            </a: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7857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graphicFrame>
        <p:nvGraphicFramePr>
          <p:cNvPr id="4" name="Chart 12"/>
          <p:cNvGraphicFramePr/>
          <p:nvPr>
            <p:extLst>
              <p:ext uri="{D42A27DB-BD31-4B8C-83A1-F6EECF244321}">
                <p14:modId xmlns:p14="http://schemas.microsoft.com/office/powerpoint/2010/main" val="2738896012"/>
              </p:ext>
            </p:extLst>
          </p:nvPr>
        </p:nvGraphicFramePr>
        <p:xfrm>
          <a:off x="611560" y="1484784"/>
          <a:ext cx="4648200" cy="23812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26"/>
          <p:cNvGraphicFramePr/>
          <p:nvPr>
            <p:extLst>
              <p:ext uri="{D42A27DB-BD31-4B8C-83A1-F6EECF244321}">
                <p14:modId xmlns:p14="http://schemas.microsoft.com/office/powerpoint/2010/main" val="2758842979"/>
              </p:ext>
            </p:extLst>
          </p:nvPr>
        </p:nvGraphicFramePr>
        <p:xfrm>
          <a:off x="611560" y="4077072"/>
          <a:ext cx="4810125" cy="2143125"/>
        </p:xfrm>
        <a:graphic>
          <a:graphicData uri="http://schemas.openxmlformats.org/drawingml/2006/chart">
            <c:chart xmlns:c="http://schemas.openxmlformats.org/drawingml/2006/chart" xmlns:r="http://schemas.openxmlformats.org/officeDocument/2006/relationships" r:id="rId3"/>
          </a:graphicData>
        </a:graphic>
      </p:graphicFrame>
      <p:sp>
        <p:nvSpPr>
          <p:cNvPr id="6" name="CaixaDeTexto 5"/>
          <p:cNvSpPr txBox="1"/>
          <p:nvPr/>
        </p:nvSpPr>
        <p:spPr>
          <a:xfrm>
            <a:off x="5508104" y="2204864"/>
            <a:ext cx="2160240" cy="923330"/>
          </a:xfrm>
          <a:prstGeom prst="rect">
            <a:avLst/>
          </a:prstGeom>
          <a:noFill/>
        </p:spPr>
        <p:txBody>
          <a:bodyPr wrap="square" rtlCol="0">
            <a:spAutoFit/>
          </a:bodyPr>
          <a:lstStyle/>
          <a:p>
            <a:r>
              <a:rPr lang="pt-BR" dirty="0" smtClean="0"/>
              <a:t>Mês 1: 100%</a:t>
            </a:r>
          </a:p>
          <a:p>
            <a:r>
              <a:rPr lang="pt-BR" dirty="0" smtClean="0"/>
              <a:t>Mês 2: 66%</a:t>
            </a:r>
          </a:p>
          <a:p>
            <a:r>
              <a:rPr lang="pt-BR" dirty="0" smtClean="0"/>
              <a:t>Mês 3: 100%</a:t>
            </a:r>
            <a:endParaRPr lang="pt-BR" dirty="0"/>
          </a:p>
        </p:txBody>
      </p:sp>
      <p:sp>
        <p:nvSpPr>
          <p:cNvPr id="7" name="CaixaDeTexto 6"/>
          <p:cNvSpPr txBox="1"/>
          <p:nvPr/>
        </p:nvSpPr>
        <p:spPr>
          <a:xfrm>
            <a:off x="5508104" y="4509120"/>
            <a:ext cx="2304256" cy="369332"/>
          </a:xfrm>
          <a:prstGeom prst="rect">
            <a:avLst/>
          </a:prstGeom>
          <a:noFill/>
        </p:spPr>
        <p:txBody>
          <a:bodyPr wrap="square" rtlCol="0">
            <a:spAutoFit/>
          </a:bodyPr>
          <a:lstStyle/>
          <a:p>
            <a:r>
              <a:rPr lang="pt-BR" dirty="0" smtClean="0"/>
              <a:t>Vacinas: porta aberta</a:t>
            </a:r>
            <a:endParaRPr lang="pt-BR" dirty="0"/>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9093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Contextualização do local</a:t>
            </a:r>
            <a:endParaRPr lang="pt-BR" dirty="0"/>
          </a:p>
        </p:txBody>
      </p:sp>
      <p:sp>
        <p:nvSpPr>
          <p:cNvPr id="4" name="Espaço Reservado para Conteúdo 2"/>
          <p:cNvSpPr>
            <a:spLocks noGrp="1"/>
          </p:cNvSpPr>
          <p:nvPr>
            <p:ph idx="1"/>
          </p:nvPr>
        </p:nvSpPr>
        <p:spPr/>
        <p:txBody>
          <a:bodyPr>
            <a:normAutofit/>
          </a:bodyPr>
          <a:lstStyle/>
          <a:p>
            <a:r>
              <a:rPr lang="pt-BR" sz="2400" dirty="0" smtClean="0"/>
              <a:t>Natal: 5 distritos (Sul, Leste, Oeste, Norte 1 e Norte 2);</a:t>
            </a:r>
          </a:p>
          <a:p>
            <a:endParaRPr lang="pt-BR" sz="2400" dirty="0" smtClean="0"/>
          </a:p>
          <a:p>
            <a:r>
              <a:rPr lang="pt-BR" sz="2400" dirty="0" smtClean="0"/>
              <a:t>Distrito Norte I;</a:t>
            </a:r>
          </a:p>
          <a:p>
            <a:endParaRPr lang="pt-BR" sz="2400" dirty="0" smtClean="0"/>
          </a:p>
          <a:p>
            <a:r>
              <a:rPr lang="pt-BR" sz="2400" dirty="0" smtClean="0"/>
              <a:t>11.700 usuários para 04 equipes;</a:t>
            </a:r>
          </a:p>
          <a:p>
            <a:endParaRPr lang="pt-BR" sz="2400" dirty="0" smtClean="0"/>
          </a:p>
          <a:p>
            <a:r>
              <a:rPr lang="pt-BR" sz="2400" dirty="0" smtClean="0"/>
              <a:t>Equipe 39: 2.904 </a:t>
            </a:r>
            <a:r>
              <a:rPr lang="pt-BR" sz="2400" dirty="0"/>
              <a:t>usuários </a:t>
            </a:r>
            <a:r>
              <a:rPr lang="pt-BR" sz="2400" dirty="0" smtClean="0"/>
              <a:t>(918 famílias).</a:t>
            </a:r>
          </a:p>
          <a:p>
            <a:endParaRPr lang="pt-BR" sz="2400"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7135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lstStyle/>
          <a:p>
            <a:r>
              <a:rPr lang="pt-BR" dirty="0" smtClean="0"/>
              <a:t>Busca ativa inadequada x Registro adequado</a:t>
            </a:r>
            <a:endParaRPr lang="pt-BR" dirty="0"/>
          </a:p>
        </p:txBody>
      </p:sp>
      <p:graphicFrame>
        <p:nvGraphicFramePr>
          <p:cNvPr id="5" name="Chart 33"/>
          <p:cNvGraphicFramePr/>
          <p:nvPr>
            <p:extLst>
              <p:ext uri="{D42A27DB-BD31-4B8C-83A1-F6EECF244321}">
                <p14:modId xmlns:p14="http://schemas.microsoft.com/office/powerpoint/2010/main" val="456992337"/>
              </p:ext>
            </p:extLst>
          </p:nvPr>
        </p:nvGraphicFramePr>
        <p:xfrm>
          <a:off x="4067944" y="2780928"/>
          <a:ext cx="4176464" cy="30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25"/>
          <p:cNvGraphicFramePr/>
          <p:nvPr>
            <p:extLst>
              <p:ext uri="{D42A27DB-BD31-4B8C-83A1-F6EECF244321}">
                <p14:modId xmlns:p14="http://schemas.microsoft.com/office/powerpoint/2010/main" val="987525266"/>
              </p:ext>
            </p:extLst>
          </p:nvPr>
        </p:nvGraphicFramePr>
        <p:xfrm>
          <a:off x="899592" y="2780928"/>
          <a:ext cx="3024336" cy="3024336"/>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8147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lstStyle/>
          <a:p>
            <a:r>
              <a:rPr lang="pt-BR" dirty="0" smtClean="0"/>
              <a:t>Saúde bucal</a:t>
            </a:r>
            <a:endParaRPr lang="pt-BR" dirty="0"/>
          </a:p>
        </p:txBody>
      </p:sp>
      <p:pic>
        <p:nvPicPr>
          <p:cNvPr id="4" name="Imagem 3"/>
          <p:cNvPicPr/>
          <p:nvPr/>
        </p:nvPicPr>
        <p:blipFill>
          <a:blip r:embed="rId3"/>
          <a:stretch>
            <a:fillRect/>
          </a:stretch>
        </p:blipFill>
        <p:spPr>
          <a:xfrm>
            <a:off x="467544" y="2385080"/>
            <a:ext cx="3456384" cy="3420184"/>
          </a:xfrm>
          <a:prstGeom prst="rect">
            <a:avLst/>
          </a:prstGeom>
        </p:spPr>
      </p:pic>
      <p:pic>
        <p:nvPicPr>
          <p:cNvPr id="5" name="Imagem 4"/>
          <p:cNvPicPr/>
          <p:nvPr/>
        </p:nvPicPr>
        <p:blipFill>
          <a:blip r:embed="rId4"/>
          <a:stretch>
            <a:fillRect/>
          </a:stretch>
        </p:blipFill>
        <p:spPr>
          <a:xfrm>
            <a:off x="4067944" y="2385080"/>
            <a:ext cx="4730750" cy="3420184"/>
          </a:xfrm>
          <a:prstGeom prst="rect">
            <a:avLst/>
          </a:prstGeom>
        </p:spPr>
      </p:pic>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4712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idx="1"/>
          </p:nvPr>
        </p:nvSpPr>
        <p:spPr/>
        <p:txBody>
          <a:bodyPr>
            <a:normAutofit/>
          </a:bodyPr>
          <a:lstStyle/>
          <a:p>
            <a:r>
              <a:rPr lang="pt-BR" sz="2400" dirty="0" smtClean="0"/>
              <a:t>Organização dos prontuários;</a:t>
            </a:r>
          </a:p>
          <a:p>
            <a:endParaRPr lang="pt-BR" sz="2400" dirty="0" smtClean="0"/>
          </a:p>
          <a:p>
            <a:r>
              <a:rPr lang="pt-BR" sz="2400" dirty="0" smtClean="0"/>
              <a:t>Registro adequado e de fácil manuseio;</a:t>
            </a:r>
          </a:p>
          <a:p>
            <a:endParaRPr lang="pt-BR" sz="2400" dirty="0" smtClean="0"/>
          </a:p>
          <a:p>
            <a:r>
              <a:rPr lang="pt-BR" sz="2400" dirty="0"/>
              <a:t>Melhoria do acolhimento</a:t>
            </a:r>
            <a:r>
              <a:rPr lang="pt-BR" sz="2400" dirty="0" smtClean="0"/>
              <a:t>;</a:t>
            </a:r>
          </a:p>
          <a:p>
            <a:endParaRPr lang="pt-BR" sz="2400" dirty="0"/>
          </a:p>
          <a:p>
            <a:r>
              <a:rPr lang="pt-BR" sz="2400" dirty="0" smtClean="0"/>
              <a:t>Comunidade foi a maior beneficiada;</a:t>
            </a:r>
          </a:p>
          <a:p>
            <a:endParaRPr lang="pt-BR" sz="2400" dirty="0" smtClean="0"/>
          </a:p>
          <a:p>
            <a:r>
              <a:rPr lang="pt-BR" sz="2400" dirty="0" smtClean="0"/>
              <a:t>Consciência da importância de melhorar;</a:t>
            </a:r>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908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852936"/>
            <a:ext cx="8229600" cy="1143000"/>
          </a:xfrm>
        </p:spPr>
        <p:txBody>
          <a:bodyPr/>
          <a:lstStyle/>
          <a:p>
            <a:r>
              <a:rPr lang="pt-BR" dirty="0" smtClean="0"/>
              <a:t>Obrigada</a:t>
            </a:r>
            <a:endParaRPr lang="pt-BR" dirty="0"/>
          </a:p>
        </p:txBody>
      </p:sp>
    </p:spTree>
    <p:extLst>
      <p:ext uri="{BB962C8B-B14F-4D97-AF65-F5344CB8AC3E}">
        <p14:creationId xmlns:p14="http://schemas.microsoft.com/office/powerpoint/2010/main" val="218100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Território da UBS </a:t>
            </a:r>
            <a:r>
              <a:rPr lang="pt-BR" dirty="0" err="1" smtClean="0"/>
              <a:t>Gramoré</a:t>
            </a:r>
            <a:endParaRPr lang="pt-BR" dirty="0"/>
          </a:p>
        </p:txBody>
      </p:sp>
      <p:sp>
        <p:nvSpPr>
          <p:cNvPr id="3" name="Espaço Reservado para Conteúdo 2"/>
          <p:cNvSpPr>
            <a:spLocks noGrp="1"/>
          </p:cNvSpPr>
          <p:nvPr>
            <p:ph idx="1"/>
          </p:nvPr>
        </p:nvSpPr>
        <p:spPr/>
        <p:txBody>
          <a:bodyPr>
            <a:normAutofit/>
          </a:bodyPr>
          <a:lstStyle/>
          <a:p>
            <a:r>
              <a:rPr lang="pt-BR" sz="2400" dirty="0" smtClean="0"/>
              <a:t>2 corredores centrais;</a:t>
            </a:r>
          </a:p>
          <a:p>
            <a:endParaRPr lang="pt-BR" sz="2400" dirty="0" smtClean="0"/>
          </a:p>
          <a:p>
            <a:r>
              <a:rPr lang="pt-BR" sz="2400" dirty="0" smtClean="0"/>
              <a:t>Salas climatizadas;</a:t>
            </a:r>
          </a:p>
          <a:p>
            <a:endParaRPr lang="pt-BR" sz="2400" dirty="0" smtClean="0"/>
          </a:p>
          <a:p>
            <a:r>
              <a:rPr lang="pt-BR" sz="2400" dirty="0" smtClean="0"/>
              <a:t>Piso antiderrapante;</a:t>
            </a:r>
          </a:p>
          <a:p>
            <a:endParaRPr lang="pt-BR" sz="2400" dirty="0" smtClean="0"/>
          </a:p>
          <a:p>
            <a:r>
              <a:rPr lang="pt-BR" sz="2400" dirty="0" smtClean="0"/>
              <a:t>Rampa </a:t>
            </a:r>
            <a:r>
              <a:rPr lang="pt-BR" sz="2400" dirty="0"/>
              <a:t>para acesso de deficientes </a:t>
            </a:r>
            <a:r>
              <a:rPr lang="pt-BR" sz="2400" dirty="0" smtClean="0"/>
              <a:t>físicos;</a:t>
            </a:r>
          </a:p>
          <a:p>
            <a:endParaRPr lang="pt-BR" sz="2400" dirty="0" smtClean="0"/>
          </a:p>
          <a:p>
            <a:r>
              <a:rPr lang="pt-BR" sz="2400" dirty="0" smtClean="0"/>
              <a:t>Corrimão </a:t>
            </a:r>
            <a:r>
              <a:rPr lang="pt-BR" sz="2400" dirty="0"/>
              <a:t>e banheiro </a:t>
            </a:r>
            <a:r>
              <a:rPr lang="pt-BR" sz="2400" dirty="0" smtClean="0"/>
              <a:t>adaptado.</a:t>
            </a:r>
            <a:endParaRPr lang="pt-BR" sz="24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61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Problema</a:t>
            </a:r>
            <a:endParaRPr lang="pt-BR" dirty="0"/>
          </a:p>
        </p:txBody>
      </p:sp>
      <p:sp>
        <p:nvSpPr>
          <p:cNvPr id="3" name="Espaço Reservado para Conteúdo 2"/>
          <p:cNvSpPr>
            <a:spLocks noGrp="1"/>
          </p:cNvSpPr>
          <p:nvPr>
            <p:ph idx="1"/>
          </p:nvPr>
        </p:nvSpPr>
        <p:spPr/>
        <p:txBody>
          <a:bodyPr>
            <a:normAutofit/>
          </a:bodyPr>
          <a:lstStyle/>
          <a:p>
            <a:r>
              <a:rPr lang="pt-BR" sz="2400" dirty="0" smtClean="0"/>
              <a:t>Ausência de protocolo de seguimento e condutas na Saúde da Criança;</a:t>
            </a:r>
          </a:p>
          <a:p>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2727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idx="1"/>
          </p:nvPr>
        </p:nvSpPr>
        <p:spPr/>
        <p:txBody>
          <a:bodyPr>
            <a:normAutofit/>
          </a:bodyPr>
          <a:lstStyle/>
          <a:p>
            <a:r>
              <a:rPr lang="pt-BR" sz="2400" dirty="0" smtClean="0"/>
              <a:t>Implantação de protocolo padrão;</a:t>
            </a:r>
          </a:p>
          <a:p>
            <a:endParaRPr lang="pt-BR" sz="2400" dirty="0"/>
          </a:p>
          <a:p>
            <a:r>
              <a:rPr lang="pt-BR" sz="2400" dirty="0" smtClean="0"/>
              <a:t>Melhorar a saúde da criança. </a:t>
            </a:r>
            <a:endParaRPr lang="pt-BR" sz="24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7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geral</a:t>
            </a:r>
            <a:endParaRPr lang="pt-BR" dirty="0"/>
          </a:p>
        </p:txBody>
      </p:sp>
      <p:sp>
        <p:nvSpPr>
          <p:cNvPr id="3" name="Espaço Reservado para Conteúdo 2"/>
          <p:cNvSpPr>
            <a:spLocks noGrp="1"/>
          </p:cNvSpPr>
          <p:nvPr>
            <p:ph idx="1"/>
          </p:nvPr>
        </p:nvSpPr>
        <p:spPr/>
        <p:txBody>
          <a:bodyPr>
            <a:normAutofit/>
          </a:bodyPr>
          <a:lstStyle/>
          <a:p>
            <a:r>
              <a:rPr lang="pt-BR" sz="2400" dirty="0"/>
              <a:t>Melhorar a atenção à saúde das crianças na Unidade de Saúde da Família de </a:t>
            </a:r>
            <a:r>
              <a:rPr lang="pt-BR" sz="2400" dirty="0" err="1"/>
              <a:t>Gramoré</a:t>
            </a:r>
            <a:r>
              <a:rPr lang="pt-BR" sz="2400" dirty="0"/>
              <a:t>, em </a:t>
            </a:r>
            <a:r>
              <a:rPr lang="pt-BR" sz="2400" dirty="0" smtClean="0"/>
              <a:t>Natal/RN.</a:t>
            </a:r>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240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 específicos</a:t>
            </a:r>
            <a:endParaRPr lang="pt-BR" dirty="0"/>
          </a:p>
        </p:txBody>
      </p:sp>
      <p:sp>
        <p:nvSpPr>
          <p:cNvPr id="3" name="Espaço Reservado para Conteúdo 2"/>
          <p:cNvSpPr>
            <a:spLocks noGrp="1"/>
          </p:cNvSpPr>
          <p:nvPr>
            <p:ph idx="1"/>
          </p:nvPr>
        </p:nvSpPr>
        <p:spPr/>
        <p:txBody>
          <a:bodyPr>
            <a:normAutofit/>
          </a:bodyPr>
          <a:lstStyle/>
          <a:p>
            <a:pPr lvl="0"/>
            <a:r>
              <a:rPr lang="pt-BR" sz="2400" dirty="0"/>
              <a:t>Ampliar a cobertura da atenção à saúde para 90% das crianças entre zero e 72 meses pertencentes à área de abrangência da unidade de saúde;</a:t>
            </a:r>
          </a:p>
          <a:p>
            <a:pPr lvl="0"/>
            <a:r>
              <a:rPr lang="pt-BR" sz="2400" dirty="0"/>
              <a:t>Melhorar a qualidade do atendimento da população alvo;</a:t>
            </a:r>
          </a:p>
          <a:p>
            <a:pPr lvl="0"/>
            <a:r>
              <a:rPr lang="pt-BR" sz="2400" dirty="0"/>
              <a:t>Melhorar a adesão das crianças ao programa Saúde da Criança;</a:t>
            </a:r>
          </a:p>
          <a:p>
            <a:pPr lvl="0"/>
            <a:r>
              <a:rPr lang="pt-BR" sz="2400" dirty="0"/>
              <a:t>Melhorar o registro das informações com ferramenta eficaz;</a:t>
            </a:r>
          </a:p>
          <a:p>
            <a:pPr lvl="0"/>
            <a:r>
              <a:rPr lang="pt-BR" sz="2400" dirty="0"/>
              <a:t>Mapear </a:t>
            </a:r>
            <a:r>
              <a:rPr lang="pt-BR" sz="2400" dirty="0" smtClean="0"/>
              <a:t>o </a:t>
            </a:r>
            <a:r>
              <a:rPr lang="pt-BR" sz="2400" dirty="0" err="1" smtClean="0"/>
              <a:t>monitoramente</a:t>
            </a:r>
            <a:r>
              <a:rPr lang="pt-BR" sz="2400" dirty="0" smtClean="0"/>
              <a:t> de risco das crianças;</a:t>
            </a:r>
          </a:p>
          <a:p>
            <a:pPr lvl="0"/>
            <a:r>
              <a:rPr lang="pt-BR" sz="2400" dirty="0" smtClean="0"/>
              <a:t>Promoção </a:t>
            </a:r>
            <a:r>
              <a:rPr lang="pt-BR" sz="2400" dirty="0"/>
              <a:t>da saúde de forma holística.</a:t>
            </a:r>
          </a:p>
          <a:p>
            <a:pPr lvl="0"/>
            <a:r>
              <a:rPr lang="pt-BR" sz="2400" dirty="0"/>
              <a:t>Ampliar a cobertura de saúde bucal.</a:t>
            </a:r>
          </a:p>
          <a:p>
            <a:endParaRPr lang="pt-BR" sz="24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493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Revisão de Literatura</a:t>
            </a:r>
            <a:endParaRPr lang="pt-BR" dirty="0"/>
          </a:p>
        </p:txBody>
      </p:sp>
      <p:sp>
        <p:nvSpPr>
          <p:cNvPr id="4" name="Espaço Reservado para Conteúdo 2"/>
          <p:cNvSpPr>
            <a:spLocks noGrp="1"/>
          </p:cNvSpPr>
          <p:nvPr>
            <p:ph idx="1"/>
          </p:nvPr>
        </p:nvSpPr>
        <p:spPr/>
        <p:txBody>
          <a:bodyPr>
            <a:normAutofit/>
          </a:bodyPr>
          <a:lstStyle/>
          <a:p>
            <a:pPr algn="just"/>
            <a:r>
              <a:rPr lang="pt-BR" sz="2400" dirty="0" smtClean="0"/>
              <a:t>“AIDPI 2012: embora </a:t>
            </a:r>
            <a:r>
              <a:rPr lang="pt-BR" sz="2400" dirty="0"/>
              <a:t>muitos avanços venham ocorrendo no tocante à redução da mortalidade infantil e ampliação da cobertura dos serviços de saúde, dois importantes desafios têm sido destacados: como melhorar a qualidade das intervenções de saúde e como alcançar as crianças mais desfavorecidas e garantir a </a:t>
            </a:r>
            <a:r>
              <a:rPr lang="pt-BR" sz="2400" dirty="0" err="1"/>
              <a:t>longitudinalidade</a:t>
            </a:r>
            <a:r>
              <a:rPr lang="pt-BR" sz="2400" dirty="0"/>
              <a:t> do </a:t>
            </a:r>
            <a:r>
              <a:rPr lang="pt-BR" sz="2400" dirty="0" smtClean="0"/>
              <a:t>cuidado</a:t>
            </a:r>
            <a:r>
              <a:rPr lang="pt-BR" sz="2400" baseline="30000" dirty="0" smtClean="0"/>
              <a:t>”.</a:t>
            </a:r>
            <a:endParaRPr lang="pt-BR" sz="24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5796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idx="1"/>
          </p:nvPr>
        </p:nvSpPr>
        <p:spPr/>
        <p:txBody>
          <a:bodyPr>
            <a:normAutofit/>
          </a:bodyPr>
          <a:lstStyle/>
          <a:p>
            <a:r>
              <a:rPr lang="pt-BR" sz="2400" dirty="0"/>
              <a:t>Organização e gestão do </a:t>
            </a:r>
            <a:r>
              <a:rPr lang="pt-BR" sz="2400" dirty="0" smtClean="0"/>
              <a:t>serviço;</a:t>
            </a:r>
          </a:p>
          <a:p>
            <a:endParaRPr lang="pt-BR" sz="2400" dirty="0"/>
          </a:p>
          <a:p>
            <a:r>
              <a:rPr lang="en-US" sz="2400" dirty="0" err="1"/>
              <a:t>Monitoramento</a:t>
            </a:r>
            <a:r>
              <a:rPr lang="en-US" sz="2400" dirty="0"/>
              <a:t> e </a:t>
            </a:r>
            <a:r>
              <a:rPr lang="en-US" sz="2400" dirty="0" err="1" smtClean="0"/>
              <a:t>avaliação</a:t>
            </a:r>
            <a:r>
              <a:rPr lang="en-US" sz="2400" dirty="0" smtClean="0"/>
              <a:t>;</a:t>
            </a:r>
          </a:p>
          <a:p>
            <a:endParaRPr lang="pt-BR" sz="2400" dirty="0"/>
          </a:p>
          <a:p>
            <a:pPr lvl="0"/>
            <a:r>
              <a:rPr lang="en-US" sz="2400" dirty="0" err="1"/>
              <a:t>Engajamento</a:t>
            </a:r>
            <a:r>
              <a:rPr lang="en-US" sz="2400" dirty="0"/>
              <a:t>  </a:t>
            </a:r>
            <a:r>
              <a:rPr lang="en-US" sz="2400" dirty="0" err="1" smtClean="0"/>
              <a:t>Público</a:t>
            </a:r>
            <a:r>
              <a:rPr lang="en-US" sz="2400" dirty="0" smtClean="0"/>
              <a:t>;</a:t>
            </a:r>
          </a:p>
          <a:p>
            <a:pPr lvl="0"/>
            <a:endParaRPr lang="pt-BR" sz="2400" dirty="0"/>
          </a:p>
          <a:p>
            <a:pPr lvl="0"/>
            <a:r>
              <a:rPr lang="en-US" sz="2400" dirty="0" err="1"/>
              <a:t>Qualificação</a:t>
            </a:r>
            <a:r>
              <a:rPr lang="en-US" sz="2400" dirty="0"/>
              <a:t> da </a:t>
            </a:r>
            <a:r>
              <a:rPr lang="en-US" sz="2400" dirty="0" err="1"/>
              <a:t>Prática</a:t>
            </a:r>
            <a:r>
              <a:rPr lang="en-US" sz="2400" dirty="0"/>
              <a:t> </a:t>
            </a:r>
            <a:r>
              <a:rPr lang="en-US" sz="2400" dirty="0" err="1" smtClean="0"/>
              <a:t>Clínica</a:t>
            </a:r>
            <a:r>
              <a:rPr lang="en-US" sz="2400" dirty="0" smtClean="0"/>
              <a:t>.</a:t>
            </a:r>
            <a:endParaRPr lang="pt-BR" sz="2400" dirty="0"/>
          </a:p>
          <a:p>
            <a:endParaRPr lang="pt-B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6184990"/>
            <a:ext cx="1551622" cy="47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286470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1280</Words>
  <Application>Microsoft Office PowerPoint</Application>
  <PresentationFormat>Apresentação na tela (4:3)</PresentationFormat>
  <Paragraphs>257</Paragraphs>
  <Slides>23</Slides>
  <Notes>7</Notes>
  <HiddenSlides>0</HiddenSlides>
  <MMClips>0</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Tema do Office</vt:lpstr>
      <vt:lpstr>Melhoria na Atenção à Saúde da Criança na Unidade Básica de Saúde de Gramoré, Natal, Rio Grande do Norte</vt:lpstr>
      <vt:lpstr>Contextualização do local</vt:lpstr>
      <vt:lpstr>Território da UBS Gramoré</vt:lpstr>
      <vt:lpstr>Problema</vt:lpstr>
      <vt:lpstr>Justificativa</vt:lpstr>
      <vt:lpstr>Objetivos geral</vt:lpstr>
      <vt:lpstr>Objetivos específicos</vt:lpstr>
      <vt:lpstr>Revisão de Literatura</vt:lpstr>
      <vt:lpstr>Metodologia</vt:lpstr>
      <vt:lpstr>Organização e gestão do serviço </vt:lpstr>
      <vt:lpstr>Monitoramento e avaliação </vt:lpstr>
      <vt:lpstr>Engajamento  Público </vt:lpstr>
      <vt:lpstr>Qualificação da Prática Clínica </vt:lpstr>
      <vt:lpstr>Cronograma</vt:lpstr>
      <vt:lpstr>Recursos necessários</vt:lpstr>
      <vt:lpstr>Resultados</vt:lpstr>
      <vt:lpstr>Resultados</vt:lpstr>
      <vt:lpstr>Resultados</vt:lpstr>
      <vt:lpstr>Resultados</vt:lpstr>
      <vt:lpstr>Resultados</vt:lpstr>
      <vt:lpstr>Resultados</vt:lpstr>
      <vt:lpstr>Discussão</vt:lpstr>
      <vt:lpstr>Obrigada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Melhoria na Atenção à Saúde da Criança na Unidade Básica de Saúde de Gramoré, Natal, Rio Grande do Norte</dc:title>
  <dc:creator>User</dc:creator>
  <cp:lastModifiedBy>User</cp:lastModifiedBy>
  <cp:revision>10</cp:revision>
  <dcterms:created xsi:type="dcterms:W3CDTF">2015-01-21T03:43:30Z</dcterms:created>
  <dcterms:modified xsi:type="dcterms:W3CDTF">2015-01-22T16:18:26Z</dcterms:modified>
</cp:coreProperties>
</file>