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8" r:id="rId15"/>
    <p:sldId id="309" r:id="rId16"/>
    <p:sldId id="310" r:id="rId17"/>
    <p:sldId id="311" r:id="rId18"/>
    <p:sldId id="312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6" r:id="rId36"/>
    <p:sldId id="277" r:id="rId37"/>
    <p:sldId id="278" r:id="rId38"/>
    <p:sldId id="279" r:id="rId39"/>
    <p:sldId id="280" r:id="rId40"/>
    <p:sldId id="314" r:id="rId41"/>
    <p:sldId id="315" r:id="rId4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%20la%20Especializacion\Interven&#231;&#227;o\Semana%2015\Planilha%20de%20coleta%20de%20dados%20final.%20Kenia.%20Semana%2015%20da%20Interven&#231;&#227;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99903137107861"/>
          <c:y val="2.5975037694756242E-2"/>
          <c:w val="0.84677502714591135"/>
          <c:h val="0.82674206633261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0.12000000000000002</c:v>
                </c:pt>
                <c:pt idx="1">
                  <c:v>0.2419047619047619</c:v>
                </c:pt>
                <c:pt idx="2">
                  <c:v>0.39238095238095272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17792"/>
        <c:axId val="35465472"/>
      </c:barChart>
      <c:catAx>
        <c:axId val="3561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465472"/>
        <c:crosses val="autoZero"/>
        <c:auto val="1"/>
        <c:lblAlgn val="ctr"/>
        <c:lblOffset val="100"/>
        <c:noMultiLvlLbl val="0"/>
      </c:catAx>
      <c:valAx>
        <c:axId val="354654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617792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08305852714667"/>
          <c:y val="0.14053653177073797"/>
          <c:w val="0.84265180725084998"/>
          <c:h val="0.741383751449673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0.52380952380952384</c:v>
                </c:pt>
                <c:pt idx="1">
                  <c:v>0.8125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420608"/>
        <c:axId val="36101440"/>
      </c:barChart>
      <c:catAx>
        <c:axId val="7642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6101440"/>
        <c:crosses val="autoZero"/>
        <c:auto val="1"/>
        <c:lblAlgn val="ctr"/>
        <c:lblOffset val="100"/>
        <c:noMultiLvlLbl val="0"/>
      </c:catAx>
      <c:valAx>
        <c:axId val="36101440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6420608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0890688259108"/>
          <c:y val="0.10138636516589272"/>
          <c:w val="0.84615384615385336"/>
          <c:h val="0.7627871996769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0.74603174603174605</c:v>
                </c:pt>
                <c:pt idx="1">
                  <c:v>0.83464566929133865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00480"/>
        <c:axId val="75999488"/>
      </c:barChart>
      <c:catAx>
        <c:axId val="7650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5999488"/>
        <c:crosses val="autoZero"/>
        <c:auto val="1"/>
        <c:lblAlgn val="ctr"/>
        <c:lblOffset val="100"/>
        <c:noMultiLvlLbl val="0"/>
      </c:catAx>
      <c:valAx>
        <c:axId val="7599948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6500480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627"/>
          <c:y val="0.12913642588154742"/>
          <c:w val="0.83924843423800288"/>
          <c:h val="0.75570637909391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0.71428571428571463</c:v>
                </c:pt>
                <c:pt idx="1">
                  <c:v>0.71875000000000544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43488"/>
        <c:axId val="76001792"/>
      </c:barChart>
      <c:catAx>
        <c:axId val="7654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6001792"/>
        <c:crosses val="autoZero"/>
        <c:auto val="1"/>
        <c:lblAlgn val="ctr"/>
        <c:lblOffset val="100"/>
        <c:noMultiLvlLbl val="0"/>
      </c:catAx>
      <c:valAx>
        <c:axId val="7600179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6543488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prstClr val="black"/>
      </a:solidFill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1051678408619975"/>
          <c:w val="0.84426229508195882"/>
          <c:h val="0.75543134410830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0.44444444444444442</c:v>
                </c:pt>
                <c:pt idx="1">
                  <c:v>0.88188976377952755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45536"/>
        <c:axId val="76004096"/>
      </c:barChart>
      <c:catAx>
        <c:axId val="7654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6004096"/>
        <c:crosses val="autoZero"/>
        <c:auto val="1"/>
        <c:lblAlgn val="ctr"/>
        <c:lblOffset val="100"/>
        <c:noMultiLvlLbl val="0"/>
      </c:catAx>
      <c:valAx>
        <c:axId val="7600409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6545536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24717918465"/>
          <c:y val="0.1118620257695061"/>
          <c:w val="0.83991769254899162"/>
          <c:h val="0.76774636125029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0.47619047619047788</c:v>
                </c:pt>
                <c:pt idx="1">
                  <c:v>0.78125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847104"/>
        <c:axId val="76768384"/>
      </c:barChart>
      <c:catAx>
        <c:axId val="7684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6768384"/>
        <c:crosses val="autoZero"/>
        <c:auto val="1"/>
        <c:lblAlgn val="ctr"/>
        <c:lblOffset val="100"/>
        <c:noMultiLvlLbl val="0"/>
      </c:catAx>
      <c:valAx>
        <c:axId val="7676838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6847104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 b="1"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59016393442792"/>
          <c:y val="0.185114092881247"/>
          <c:w val="0.84836065573770458"/>
          <c:h val="0.706779152605924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0.9841269841269773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33632"/>
        <c:axId val="76771264"/>
      </c:barChart>
      <c:catAx>
        <c:axId val="769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6771264"/>
        <c:crosses val="autoZero"/>
        <c:auto val="1"/>
        <c:lblAlgn val="ctr"/>
        <c:lblOffset val="100"/>
        <c:noMultiLvlLbl val="0"/>
      </c:catAx>
      <c:valAx>
        <c:axId val="7677126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6933632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17130032948009158"/>
          <c:w val="0.84426229508195838"/>
          <c:h val="0.711912939074105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0.82539682539682535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06496"/>
        <c:axId val="76774144"/>
      </c:barChart>
      <c:catAx>
        <c:axId val="7850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74144"/>
        <c:crosses val="autoZero"/>
        <c:auto val="1"/>
        <c:lblAlgn val="ctr"/>
        <c:lblOffset val="100"/>
        <c:noMultiLvlLbl val="0"/>
      </c:catAx>
      <c:valAx>
        <c:axId val="767741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50649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3175">
      <a:solidFill>
        <a:schemeClr val="tx1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24717918465"/>
          <c:y val="0.18295603674540684"/>
          <c:w val="0.83991769254899162"/>
          <c:h val="0.69665235027439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Indicadores!$T$58:$W$58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Indicadores!$T$59:$W$59</c:f>
              <c:numCache>
                <c:formatCode>0.0%</c:formatCode>
                <c:ptCount val="4"/>
                <c:pt idx="0">
                  <c:v>0.80952380952380965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24064"/>
        <c:axId val="79971456"/>
      </c:barChart>
      <c:catAx>
        <c:axId val="8002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9971456"/>
        <c:crosses val="autoZero"/>
        <c:auto val="1"/>
        <c:lblAlgn val="ctr"/>
        <c:lblOffset val="100"/>
        <c:noMultiLvlLbl val="0"/>
      </c:catAx>
      <c:valAx>
        <c:axId val="7997145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80024064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5001879934691"/>
          <c:y val="0.14829033338917741"/>
          <c:w val="0.84188996114801362"/>
          <c:h val="0.73275060032389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0.53968253968253954</c:v>
                </c:pt>
                <c:pt idx="1">
                  <c:v>0.93700787401574803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26112"/>
        <c:axId val="79973760"/>
      </c:barChart>
      <c:catAx>
        <c:axId val="8002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/>
            </a:pPr>
            <a:endParaRPr lang="pt-BR"/>
          </a:p>
        </c:txPr>
        <c:crossAx val="79973760"/>
        <c:crosses val="autoZero"/>
        <c:auto val="1"/>
        <c:lblAlgn val="ctr"/>
        <c:lblOffset val="100"/>
        <c:noMultiLvlLbl val="0"/>
      </c:catAx>
      <c:valAx>
        <c:axId val="79973760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80026112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18144698162729658"/>
          <c:w val="0.84426229508195882"/>
          <c:h val="0.69779973753280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Indicadores!$S$65</c:f>
              <c:strCache>
                <c:ptCount val="1"/>
                <c:pt idx="0">
                  <c:v>Proporção de diabéticos que receberam orientação sobre higiene bucal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Indicadores!$T$64:$W$64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Indicadores!$T$65:$W$65</c:f>
              <c:numCache>
                <c:formatCode>0.0%</c:formatCode>
                <c:ptCount val="4"/>
                <c:pt idx="0">
                  <c:v>0.52380952380952384</c:v>
                </c:pt>
                <c:pt idx="1">
                  <c:v>0.8125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130560"/>
        <c:axId val="79976064"/>
      </c:barChart>
      <c:catAx>
        <c:axId val="8013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9976064"/>
        <c:crosses val="autoZero"/>
        <c:auto val="1"/>
        <c:lblAlgn val="ctr"/>
        <c:lblOffset val="100"/>
        <c:noMultiLvlLbl val="0"/>
      </c:catAx>
      <c:valAx>
        <c:axId val="7997606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80130560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627"/>
          <c:y val="4.0739539910452385E-2"/>
          <c:w val="0.83924843423800288"/>
          <c:h val="0.84497632648860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0.16153846153846374</c:v>
                </c:pt>
                <c:pt idx="1">
                  <c:v>0.2461538461538462</c:v>
                </c:pt>
                <c:pt idx="2">
                  <c:v>0.4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52800"/>
        <c:axId val="35468352"/>
      </c:barChart>
      <c:catAx>
        <c:axId val="3585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>
                <a:latin typeface="+mj-lt"/>
              </a:defRPr>
            </a:pPr>
            <a:endParaRPr lang="pt-BR"/>
          </a:p>
        </c:txPr>
        <c:crossAx val="35468352"/>
        <c:crosses val="autoZero"/>
        <c:auto val="1"/>
        <c:lblAlgn val="ctr"/>
        <c:lblOffset val="100"/>
        <c:noMultiLvlLbl val="0"/>
      </c:catAx>
      <c:valAx>
        <c:axId val="3546835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>
                <a:latin typeface="+mj-lt"/>
              </a:defRPr>
            </a:pPr>
            <a:endParaRPr lang="pt-BR"/>
          </a:p>
        </c:txPr>
        <c:crossAx val="35852800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4891944990145"/>
          <c:y val="7.1170618982271783E-2"/>
          <c:w val="0.85068762278979115"/>
          <c:h val="0.788096473318383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0.42857142857142855</c:v>
                </c:pt>
                <c:pt idx="1">
                  <c:v>0.87401574803149662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55872"/>
        <c:axId val="35470656"/>
      </c:barChart>
      <c:catAx>
        <c:axId val="3585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5470656"/>
        <c:crosses val="autoZero"/>
        <c:auto val="1"/>
        <c:lblAlgn val="ctr"/>
        <c:lblOffset val="100"/>
        <c:noMultiLvlLbl val="0"/>
      </c:catAx>
      <c:valAx>
        <c:axId val="3547065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5855872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26565250475322"/>
          <c:y val="0.16945179022433515"/>
          <c:w val="0.8365197811334365"/>
          <c:h val="0.708412321101371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0.47619047619047788</c:v>
                </c:pt>
                <c:pt idx="1">
                  <c:v>0.75000000000000544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72608"/>
        <c:axId val="36046528"/>
      </c:barChart>
      <c:catAx>
        <c:axId val="3597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6046528"/>
        <c:crosses val="autoZero"/>
        <c:auto val="1"/>
        <c:lblAlgn val="ctr"/>
        <c:lblOffset val="100"/>
        <c:noMultiLvlLbl val="0"/>
      </c:catAx>
      <c:valAx>
        <c:axId val="3604652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5972608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10944940215806359"/>
          <c:w val="0.84426229508195882"/>
          <c:h val="0.767359288422280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0.25396825396825695</c:v>
                </c:pt>
                <c:pt idx="1">
                  <c:v>0.55118110236220452</c:v>
                </c:pt>
                <c:pt idx="2">
                  <c:v>0.94660194174757284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74656"/>
        <c:axId val="36048832"/>
      </c:barChart>
      <c:catAx>
        <c:axId val="3597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6048832"/>
        <c:crosses val="autoZero"/>
        <c:auto val="1"/>
        <c:lblAlgn val="ctr"/>
        <c:lblOffset val="100"/>
        <c:noMultiLvlLbl val="0"/>
      </c:catAx>
      <c:valAx>
        <c:axId val="3604883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5974656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3191489361687"/>
          <c:y val="0.10249455351021183"/>
          <c:w val="0.8361702127659576"/>
          <c:h val="0.7640018693523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0.42857142857142855</c:v>
                </c:pt>
                <c:pt idx="1">
                  <c:v>0.59375</c:v>
                </c:pt>
                <c:pt idx="2">
                  <c:v>0.94230769230769262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12288"/>
        <c:axId val="36051136"/>
      </c:barChart>
      <c:catAx>
        <c:axId val="3681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6051136"/>
        <c:crosses val="autoZero"/>
        <c:auto val="1"/>
        <c:lblAlgn val="ctr"/>
        <c:lblOffset val="100"/>
        <c:noMultiLvlLbl val="0"/>
      </c:catAx>
      <c:valAx>
        <c:axId val="3605113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6812288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prstClr val="black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17194833480969"/>
          <c:y val="0.14975443869210783"/>
          <c:w val="0.84646631641871162"/>
          <c:h val="0.718724860227344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0.90476190476189999</c:v>
                </c:pt>
                <c:pt idx="1">
                  <c:v>0.92125984251969306</c:v>
                </c:pt>
                <c:pt idx="2">
                  <c:v>0.9563106796116505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14336"/>
        <c:axId val="36094528"/>
      </c:barChart>
      <c:catAx>
        <c:axId val="3681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6094528"/>
        <c:crosses val="autoZero"/>
        <c:auto val="1"/>
        <c:lblAlgn val="ctr"/>
        <c:lblOffset val="100"/>
        <c:noMultiLvlLbl val="0"/>
      </c:catAx>
      <c:valAx>
        <c:axId val="3609452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6814336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1691674177399"/>
          <c:y val="8.7185324660504396E-2"/>
          <c:w val="0.83958504147347934"/>
          <c:h val="0.75954353531895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0.80952380952380965</c:v>
                </c:pt>
                <c:pt idx="1">
                  <c:v>0.84375000000000544</c:v>
                </c:pt>
                <c:pt idx="2">
                  <c:v>0.96153846153846168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920896"/>
        <c:axId val="36096832"/>
      </c:barChart>
      <c:catAx>
        <c:axId val="7592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/>
            </a:pPr>
            <a:endParaRPr lang="pt-BR"/>
          </a:p>
        </c:txPr>
        <c:crossAx val="36096832"/>
        <c:crosses val="autoZero"/>
        <c:auto val="1"/>
        <c:lblAlgn val="ctr"/>
        <c:lblOffset val="100"/>
        <c:noMultiLvlLbl val="0"/>
      </c:catAx>
      <c:valAx>
        <c:axId val="3609683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5920896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prstClr val="black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14053653177073797"/>
          <c:w val="0.84426229508195882"/>
          <c:h val="0.73627205029603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lang="pt-BR"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0.53968253968253954</c:v>
                </c:pt>
                <c:pt idx="1">
                  <c:v>0.91338582677165359</c:v>
                </c:pt>
                <c:pt idx="2">
                  <c:v>0.99514563106796117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922944"/>
        <c:axId val="36099136"/>
      </c:barChart>
      <c:catAx>
        <c:axId val="7592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36099136"/>
        <c:crosses val="autoZero"/>
        <c:auto val="1"/>
        <c:lblAlgn val="ctr"/>
        <c:lblOffset val="100"/>
        <c:noMultiLvlLbl val="0"/>
      </c:catAx>
      <c:valAx>
        <c:axId val="3609913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 sz="1200" b="1"/>
            </a:pPr>
            <a:endParaRPr lang="pt-BR"/>
          </a:p>
        </c:txPr>
        <c:crossAx val="75922944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2499A8-D77B-4685-B996-53A9538E9B17}" type="datetimeFigureOut">
              <a:rPr lang="es-ES" smtClean="0"/>
              <a:pPr/>
              <a:t>16/09/2015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5282CD-0A6C-4F0F-8E0A-3B5D6A73356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78605" y="2286000"/>
            <a:ext cx="83820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9038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9038" algn="l"/>
              </a:tabLst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Melhoria da atenção </a:t>
            </a:r>
            <a:r>
              <a:rPr lang="pt-BR" sz="2800" b="1" dirty="0">
                <a:latin typeface="Arial" pitchFamily="34" charset="0"/>
                <a:ea typeface="Calibri" pitchFamily="34" charset="0"/>
                <a:cs typeface="Arial" pitchFamily="34" charset="0"/>
              </a:rPr>
              <a:t>à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saúde dos hipertensos e diabéticos na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UBS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Batista de Amorin, Esperantina– PI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9038" algn="l"/>
              </a:tabLst>
            </a:pP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9038" algn="l"/>
              </a:tabLst>
            </a:pPr>
            <a:endParaRPr lang="es-ES" sz="20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9038" algn="l"/>
              </a:tabLst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Especializando: Kenia de La Caridad Medina Santana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9038" algn="l"/>
              </a:tabLst>
            </a:pPr>
            <a:endParaRPr kumimoji="0" lang="es-E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3729038" algn="l"/>
              </a:tabLst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Orientadora: </a:t>
            </a:r>
            <a:r>
              <a:rPr lang="pt-BR" b="1" dirty="0" err="1"/>
              <a:t>Francieli</a:t>
            </a:r>
            <a:r>
              <a:rPr lang="pt-BR" b="1" dirty="0"/>
              <a:t> Cristina </a:t>
            </a:r>
            <a:r>
              <a:rPr lang="pt-BR" b="1" dirty="0" err="1"/>
              <a:t>Sponchiado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729038" algn="l"/>
              </a:tabLst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9038" algn="l"/>
              </a:tabLst>
            </a:pPr>
            <a:endParaRPr lang="es-ES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9038" algn="l"/>
              </a:tabLst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57200" y="457200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UNIVERSIDADE ABERTA DO SUS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UNIVERSIDADE FEDERAL DE PELOTAS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Especialização em Saúde da Família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Modalidade a Distância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Turma 7</a:t>
            </a:r>
            <a:endParaRPr lang="es-ES" dirty="0"/>
          </a:p>
        </p:txBody>
      </p:sp>
      <p:pic>
        <p:nvPicPr>
          <p:cNvPr id="2049" name="Imagem 1"/>
          <p:cNvPicPr>
            <a:picLocks noChangeAspect="1" noChangeArrowheads="1"/>
          </p:cNvPicPr>
          <p:nvPr/>
        </p:nvPicPr>
        <p:blipFill>
          <a:blip r:embed="rId2">
            <a:lum bright="-9000" contrast="-14000"/>
          </a:blip>
          <a:srcRect/>
          <a:stretch>
            <a:fillRect/>
          </a:stretch>
        </p:blipFill>
        <p:spPr bwMode="auto">
          <a:xfrm>
            <a:off x="7320419" y="457200"/>
            <a:ext cx="1443318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67000" y="381000"/>
            <a:ext cx="4166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específicos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09600" y="1219200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1 - Ampliar a cobertura de hipertensos e/ou diabéticos.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85800" y="22098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2 -  Melhorar a qualidade da atenção a hipertensos e/ou diabéticos.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31242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lang="pt-BR" sz="2400" baseline="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Melhorar a adesão de hipertensos e/ou diabéticos ao programa.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85800" y="41910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4 -  Melhorar o registro das informações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85800" y="48006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5 -  Mapear hipertensos e diabéticos de risco para doença cardiovascular.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5791200"/>
            <a:ext cx="71513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6 -  Promover a saúde de hipertensos e diabéticos.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95600" y="381000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Metodologia 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533400" y="1219200"/>
            <a:ext cx="8077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Esta intervenção foi desenvolvida com os hipertensos e diabéticos pertencentes à área de abrangência da unidade. 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Realizada em 3 meses (12 semanas). Iniciada no dia 20 de abril e finalizada no dia 09 de julho do ano 2015.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Utilizou-se os Protocolo de atenção do MS (Cadernos de Atenção Básica da Saúde No 36 e 37, 2013) para a realização das ações.</a:t>
            </a:r>
          </a:p>
          <a:p>
            <a:pPr algn="just"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5800" y="12192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Utilizou-se a planilha de coleta de dados e ficha espelho disponibilizados pelo curso de especialização.</a:t>
            </a:r>
          </a:p>
          <a:p>
            <a:pPr marL="342900" indent="-342900"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equipe organizou-se para oferecer atenção de qualidade a todos os usuários com HAS e DM.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533400" y="1752600"/>
            <a:ext cx="26670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Ações realizadas em quatro eixos</a:t>
            </a:r>
            <a:endParaRPr lang="es-E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4191000" y="304800"/>
            <a:ext cx="3276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Monitoramento e Avaliação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5105400" y="2057400"/>
            <a:ext cx="3048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 e Gestão do Serviço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4267200" y="3733800"/>
            <a:ext cx="2895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Engajamento Público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2743200" y="5105400"/>
            <a:ext cx="2743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Qualificação da Prática Clínica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 flipV="1">
            <a:off x="2819400" y="1219200"/>
            <a:ext cx="1219200" cy="4572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3429000" y="2590800"/>
            <a:ext cx="13716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3124200" y="3352800"/>
            <a:ext cx="1143000" cy="5334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16200000" flipH="1">
            <a:off x="2247900" y="4076700"/>
            <a:ext cx="1143000" cy="7620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657600" y="533400"/>
            <a:ext cx="2392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3200" dirty="0"/>
          </a:p>
        </p:txBody>
      </p:sp>
      <p:sp>
        <p:nvSpPr>
          <p:cNvPr id="3" name="2 Rectángulo"/>
          <p:cNvSpPr/>
          <p:nvPr/>
        </p:nvSpPr>
        <p:spPr>
          <a:xfrm>
            <a:off x="914400" y="1828800"/>
            <a:ext cx="7239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decorrer da intervenção foram acompanhados e avaliados integralmente 206 usuários com Hipertensão Arterial (HAS) e 52 usuários com Diabetes Mellitus (DM).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33400" y="3048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1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Melhorar a cobertura no programa de</a:t>
            </a:r>
          </a:p>
          <a:p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hipertensão e Diabetes </a:t>
            </a:r>
            <a:endParaRPr lang="es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145347" y="1066800"/>
            <a:ext cx="82296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1-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Cadastrar 90% dos usuários com HAS da área de abrangência no Programa de Atenção à Hipertensão Arterial e à diabetes Mellitus da UBS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b="1" dirty="0">
                <a:solidFill>
                  <a:srgbClr val="FF0000"/>
                </a:solidFill>
              </a:rPr>
              <a:t>E</a:t>
            </a:r>
            <a:r>
              <a:rPr lang="pt-BR" sz="2000" b="1" dirty="0" smtClean="0">
                <a:solidFill>
                  <a:srgbClr val="FF0000"/>
                </a:solidFill>
              </a:rPr>
              <a:t>stimativa - 525 hipertensos (SIAB). 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 smtClean="0">
                <a:solidFill>
                  <a:srgbClr val="FF0000"/>
                </a:solidFill>
              </a:rPr>
              <a:t>Mês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1= </a:t>
            </a:r>
            <a:r>
              <a:rPr lang="en-US" sz="2000" dirty="0" smtClean="0">
                <a:solidFill>
                  <a:srgbClr val="FF0000"/>
                </a:solidFill>
              </a:rPr>
              <a:t>63 (12%)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127  (24,2%)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206(39,2%)</a:t>
            </a:r>
            <a:endParaRPr lang="pt-BR" sz="2000" dirty="0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endParaRPr lang="pt-BR" sz="2000" b="1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t-BR" sz="20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655604871"/>
              </p:ext>
            </p:extLst>
          </p:nvPr>
        </p:nvGraphicFramePr>
        <p:xfrm>
          <a:off x="2514600" y="2574905"/>
          <a:ext cx="6400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2590800" y="6079866"/>
            <a:ext cx="61101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Figura 1 - Proporção de hipertensos cadastrados </a:t>
            </a:r>
            <a:r>
              <a:rPr lang="pt-BR" sz="1200" dirty="0" smtClean="0"/>
              <a:t>, </a:t>
            </a:r>
            <a:r>
              <a:rPr lang="pt-BR" sz="1200" dirty="0"/>
              <a:t>2015, </a:t>
            </a:r>
            <a:r>
              <a:rPr lang="pt-BR" sz="1200" dirty="0" smtClean="0"/>
              <a:t>Esperantina/PI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2400" y="7620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Meta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Cadastrar 90% dos usuários com diabetes da área de                           abrangência no Programa de Atenção à Hipertensão Arterial e à Diabetes Mellitus da unidade de saúde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b="1" dirty="0">
                <a:solidFill>
                  <a:srgbClr val="FF0000"/>
                </a:solidFill>
              </a:rPr>
              <a:t>Estimativa </a:t>
            </a:r>
            <a:r>
              <a:rPr lang="pt-BR" sz="2000" b="1" dirty="0" smtClean="0">
                <a:solidFill>
                  <a:srgbClr val="FF0000"/>
                </a:solidFill>
              </a:rPr>
              <a:t>– 130 diabéticos </a:t>
            </a:r>
            <a:r>
              <a:rPr lang="pt-BR" sz="2000" b="1" dirty="0">
                <a:solidFill>
                  <a:srgbClr val="FF0000"/>
                </a:solidFill>
              </a:rPr>
              <a:t>(</a:t>
            </a:r>
            <a:r>
              <a:rPr lang="pt-BR" sz="2000" b="1" dirty="0" smtClean="0">
                <a:solidFill>
                  <a:srgbClr val="FF0000"/>
                </a:solidFill>
              </a:rPr>
              <a:t>SIAB)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Mês</a:t>
            </a:r>
            <a:r>
              <a:rPr lang="en-US" sz="2000" dirty="0">
                <a:solidFill>
                  <a:srgbClr val="FF0000"/>
                </a:solidFill>
              </a:rPr>
              <a:t> 1= </a:t>
            </a:r>
            <a:r>
              <a:rPr lang="en-US" sz="2000" dirty="0" smtClean="0">
                <a:solidFill>
                  <a:srgbClr val="FF0000"/>
                </a:solidFill>
              </a:rPr>
              <a:t>21 (16,2%)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3</a:t>
            </a:r>
            <a:r>
              <a:rPr lang="pt-BR" sz="2000" dirty="0" smtClean="0">
                <a:solidFill>
                  <a:srgbClr val="FF0000"/>
                </a:solidFill>
              </a:rPr>
              <a:t>2  (24,6%)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52(40%)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pt-BR" sz="20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640869734"/>
              </p:ext>
            </p:extLst>
          </p:nvPr>
        </p:nvGraphicFramePr>
        <p:xfrm>
          <a:off x="1066800" y="3046956"/>
          <a:ext cx="6019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838200" y="6400800"/>
            <a:ext cx="7010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Figura 2- Proporção de diabéticos </a:t>
            </a:r>
            <a:r>
              <a:rPr lang="pt-BR" sz="1000" dirty="0" smtClean="0"/>
              <a:t>cadastrados,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25049" y="603172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Melhorar a qualidade da atenção dos usuários com</a:t>
            </a: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              hipertensão e/ou diabetes.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533400" y="1295400"/>
            <a:ext cx="78486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pt-BR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pt-B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Meta 3:</a:t>
            </a:r>
            <a:r>
              <a:rPr kumimoji="0" lang="pt-BR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Realizar exame clínico apropriado em 100% dos hipertensos</a:t>
            </a:r>
            <a:r>
              <a:rPr kumimoji="0" lang="pt-BR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 smtClean="0">
                <a:solidFill>
                  <a:srgbClr val="FF0000"/>
                </a:solidFill>
              </a:rPr>
              <a:t>Mês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1= </a:t>
            </a:r>
            <a:r>
              <a:rPr lang="en-US" sz="2000" dirty="0" smtClean="0">
                <a:solidFill>
                  <a:srgbClr val="FF0000"/>
                </a:solidFill>
              </a:rPr>
              <a:t>27 (42,9%)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111  (87,4%)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206(100%)</a:t>
            </a:r>
            <a:endParaRPr lang="pt-BR" sz="2000" dirty="0">
              <a:solidFill>
                <a:srgbClr val="FF0000"/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kumimoji="0" lang="pt-BR" sz="20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009123475"/>
              </p:ext>
            </p:extLst>
          </p:nvPr>
        </p:nvGraphicFramePr>
        <p:xfrm>
          <a:off x="1600199" y="3200399"/>
          <a:ext cx="5850699" cy="306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219200" y="619505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Figura 3- Proporção de hipertensos com exame clinico em dia de acordo com o </a:t>
            </a:r>
            <a:r>
              <a:rPr lang="pt-BR" sz="1200" dirty="0" smtClean="0"/>
              <a:t>protocolo, 2015</a:t>
            </a:r>
            <a:r>
              <a:rPr lang="pt-BR" sz="1200" dirty="0"/>
              <a:t>, </a:t>
            </a:r>
            <a:r>
              <a:rPr lang="pt-BR" sz="1200" dirty="0" smtClean="0"/>
              <a:t>Esperantina/PI</a:t>
            </a:r>
            <a:endParaRPr lang="pt-BR" sz="1200" dirty="0"/>
          </a:p>
          <a:p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421312276"/>
              </p:ext>
            </p:extLst>
          </p:nvPr>
        </p:nvGraphicFramePr>
        <p:xfrm>
          <a:off x="1371600" y="2743200"/>
          <a:ext cx="5943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2000" y="914400"/>
            <a:ext cx="78486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pt-BR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pt-B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Meta 4: </a:t>
            </a:r>
            <a:r>
              <a:rPr kumimoji="0" lang="pt-BR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Realizar exame clínico apropriado em 100% dos      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2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diabéticos. </a:t>
            </a:r>
            <a:endParaRPr kumimoji="0" lang="pt-BR" sz="2000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 smtClean="0">
                <a:solidFill>
                  <a:srgbClr val="FF0000"/>
                </a:solidFill>
              </a:rPr>
              <a:t>Mês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1= </a:t>
            </a:r>
            <a:r>
              <a:rPr lang="en-US" sz="2000" dirty="0" smtClean="0">
                <a:solidFill>
                  <a:srgbClr val="FF0000"/>
                </a:solidFill>
              </a:rPr>
              <a:t>10 (47,6%)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24  (75%)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52 (100%)</a:t>
            </a:r>
            <a:endParaRPr lang="pt-BR" sz="2000" dirty="0">
              <a:solidFill>
                <a:srgbClr val="FF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000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1066799" y="6302741"/>
            <a:ext cx="6773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4-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com exame clinico em dia de acordo com o protocolo, 2015, 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62000" y="685800"/>
            <a:ext cx="7620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5- Garantir a 100% dos usuários com hipertensão a realização de exames complementares em dia de acordo com o protocolo. 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 smtClean="0">
                <a:solidFill>
                  <a:srgbClr val="FF0000"/>
                </a:solidFill>
              </a:rPr>
              <a:t>Mês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1= </a:t>
            </a:r>
            <a:r>
              <a:rPr lang="en-US" sz="2000" dirty="0" smtClean="0">
                <a:solidFill>
                  <a:srgbClr val="FF0000"/>
                </a:solidFill>
              </a:rPr>
              <a:t>16 (25,4</a:t>
            </a:r>
            <a:r>
              <a:rPr lang="en-US" sz="2000" dirty="0">
                <a:solidFill>
                  <a:srgbClr val="FF0000"/>
                </a:solidFill>
              </a:rPr>
              <a:t>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70  (55,1%)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195(94,7%)</a:t>
            </a:r>
            <a:endParaRPr lang="pt-BR" sz="2000" dirty="0">
              <a:solidFill>
                <a:srgbClr val="FF0000"/>
              </a:solidFill>
            </a:endParaRPr>
          </a:p>
          <a:p>
            <a:pPr lvl="0" algn="just"/>
            <a:endParaRPr lang="pt-BR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265281418"/>
              </p:ext>
            </p:extLst>
          </p:nvPr>
        </p:nvGraphicFramePr>
        <p:xfrm>
          <a:off x="1143000" y="2667000"/>
          <a:ext cx="6248400" cy="360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2"/>
          <p:cNvSpPr txBox="1"/>
          <p:nvPr/>
        </p:nvSpPr>
        <p:spPr>
          <a:xfrm>
            <a:off x="914400" y="6325457"/>
            <a:ext cx="69134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5- </a:t>
            </a:r>
            <a:r>
              <a:rPr lang="pt-BR" sz="1000" dirty="0"/>
              <a:t>Proporção de hipertensos com os exames complementares em </a:t>
            </a:r>
            <a:r>
              <a:rPr lang="pt-BR" sz="1000" dirty="0" smtClean="0"/>
              <a:t>dia,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95600" y="685800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Introdução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81000" y="1447800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HAS e a Diabetes Mellitus são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graves problemas de saúde pública no Brasil e no mundo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Ambas são responsáveis pela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primeira causa de mortalidade e de hospitalizações 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SUS com perda importante da qualidade de vida. O diagnóstico não requer tecnologia sofisticada, e podem ser tratadas e controladas com mudanças no estilo de vida, comprovadamente eficazes e de fácil aplicabilidade na Atenção Básica </a:t>
            </a:r>
            <a:r>
              <a:rPr lang="pt-BR" sz="2400" dirty="0" smtClean="0"/>
              <a:t>(Caderno de Atenção Básica 36, 2013).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09600" y="7620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6- Garantir a 100% dos usuários com diabetes a realização de exames complementares em dia de acordo com o protocolo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 smtClean="0">
                <a:solidFill>
                  <a:srgbClr val="FF0000"/>
                </a:solidFill>
              </a:rPr>
              <a:t>Mês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1= </a:t>
            </a:r>
            <a:r>
              <a:rPr lang="en-US" sz="2000" dirty="0" smtClean="0">
                <a:solidFill>
                  <a:srgbClr val="FF0000"/>
                </a:solidFill>
              </a:rPr>
              <a:t>9 (42,9%)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19  (59,4%)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49 (94,2%)</a:t>
            </a:r>
            <a:endParaRPr lang="pt-BR" sz="2000" dirty="0">
              <a:solidFill>
                <a:srgbClr val="FF0000"/>
              </a:solidFill>
            </a:endParaRP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991605476"/>
              </p:ext>
            </p:extLst>
          </p:nvPr>
        </p:nvGraphicFramePr>
        <p:xfrm>
          <a:off x="914400" y="2768550"/>
          <a:ext cx="6400800" cy="3556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2"/>
          <p:cNvSpPr txBox="1"/>
          <p:nvPr/>
        </p:nvSpPr>
        <p:spPr>
          <a:xfrm>
            <a:off x="914400" y="6325457"/>
            <a:ext cx="69134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6</a:t>
            </a:r>
            <a:r>
              <a:rPr lang="pt-BR" sz="1000" dirty="0" smtClean="0"/>
              <a:t>-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com os exames complementares em </a:t>
            </a:r>
            <a:r>
              <a:rPr lang="pt-BR" sz="1000" dirty="0" smtClean="0"/>
              <a:t>dia,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5800" y="5334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7. Priorizar a prescrição de medicamentos da farmácia popular para 100% dos usuários com hipertensão cadastrados na unidade de saúde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 smtClean="0">
                <a:solidFill>
                  <a:srgbClr val="FF0000"/>
                </a:solidFill>
              </a:rPr>
              <a:t>Mês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1= </a:t>
            </a:r>
            <a:r>
              <a:rPr lang="en-US" sz="2000" dirty="0" smtClean="0">
                <a:solidFill>
                  <a:srgbClr val="FF0000"/>
                </a:solidFill>
              </a:rPr>
              <a:t>57(90,5%)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117 </a:t>
            </a:r>
            <a:r>
              <a:rPr lang="pt-BR" sz="2000" dirty="0">
                <a:solidFill>
                  <a:srgbClr val="FF0000"/>
                </a:solidFill>
              </a:rPr>
              <a:t>(</a:t>
            </a:r>
            <a:r>
              <a:rPr lang="pt-BR" sz="2000" dirty="0" smtClean="0">
                <a:solidFill>
                  <a:srgbClr val="FF0000"/>
                </a:solidFill>
              </a:rPr>
              <a:t>92,1%)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197(95,6%)</a:t>
            </a:r>
            <a:endParaRPr lang="pt-BR" sz="2000" dirty="0">
              <a:solidFill>
                <a:srgbClr val="FF0000"/>
              </a:solidFill>
            </a:endParaRPr>
          </a:p>
          <a:p>
            <a:pPr lvl="0" algn="just"/>
            <a:endParaRPr lang="pt-BR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633588570"/>
              </p:ext>
            </p:extLst>
          </p:nvPr>
        </p:nvGraphicFramePr>
        <p:xfrm>
          <a:off x="1295400" y="2667000"/>
          <a:ext cx="5943600" cy="362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9"/>
          <p:cNvSpPr txBox="1"/>
          <p:nvPr/>
        </p:nvSpPr>
        <p:spPr>
          <a:xfrm>
            <a:off x="838200" y="6324600"/>
            <a:ext cx="6986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7- </a:t>
            </a:r>
            <a:r>
              <a:rPr lang="pt-BR" sz="1000" dirty="0"/>
              <a:t>Proporção de hipertensos com prescrição de medicamentos da Farmácia </a:t>
            </a:r>
            <a:r>
              <a:rPr lang="pt-BR" sz="1000" dirty="0" smtClean="0"/>
              <a:t>Popular,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38200" y="457200"/>
            <a:ext cx="762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8. Priorizar a prescrição de medicamentos da farmácia popular para 100% dos usuários com diabetes cadastrados na unidade de saúde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 smtClean="0">
                <a:solidFill>
                  <a:srgbClr val="FF0000"/>
                </a:solidFill>
              </a:rPr>
              <a:t>Mês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1= </a:t>
            </a:r>
            <a:r>
              <a:rPr lang="en-US" sz="2000" dirty="0" smtClean="0">
                <a:solidFill>
                  <a:srgbClr val="FF0000"/>
                </a:solidFill>
              </a:rPr>
              <a:t>17 (81%)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27  (84,4%)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50 (96,2%)</a:t>
            </a:r>
            <a:endParaRPr lang="pt-BR" sz="2000" dirty="0">
              <a:solidFill>
                <a:srgbClr val="FF0000"/>
              </a:solidFill>
            </a:endParaRP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692473310"/>
              </p:ext>
            </p:extLst>
          </p:nvPr>
        </p:nvGraphicFramePr>
        <p:xfrm>
          <a:off x="1143000" y="2362200"/>
          <a:ext cx="6324600" cy="395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9"/>
          <p:cNvSpPr txBox="1"/>
          <p:nvPr/>
        </p:nvSpPr>
        <p:spPr>
          <a:xfrm>
            <a:off x="838200" y="6324600"/>
            <a:ext cx="6986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8</a:t>
            </a:r>
            <a:r>
              <a:rPr lang="pt-BR" sz="1000" dirty="0" smtClean="0"/>
              <a:t>-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com prescrição de medicamentos da Farmácia </a:t>
            </a:r>
            <a:r>
              <a:rPr lang="pt-BR" sz="1000" dirty="0" smtClean="0"/>
              <a:t>Popular,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62000" y="53340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9 - Realizar avaliação da necessidade de atendimento odontológico em 100% dos hipertensos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>
                <a:solidFill>
                  <a:srgbClr val="FF0000"/>
                </a:solidFill>
              </a:rPr>
              <a:t>Mês</a:t>
            </a:r>
            <a:r>
              <a:rPr lang="en-US" sz="2000" dirty="0">
                <a:solidFill>
                  <a:srgbClr val="FF0000"/>
                </a:solidFill>
              </a:rPr>
              <a:t> 1= </a:t>
            </a:r>
            <a:r>
              <a:rPr lang="en-US" sz="2000" dirty="0" smtClean="0">
                <a:solidFill>
                  <a:srgbClr val="FF0000"/>
                </a:solidFill>
              </a:rPr>
              <a:t>34 (54%)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116  (91,3%)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205(99,5%)</a:t>
            </a:r>
            <a:endParaRPr lang="pt-BR" sz="2000" dirty="0">
              <a:solidFill>
                <a:srgbClr val="FF0000"/>
              </a:solidFill>
            </a:endParaRP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545389180"/>
              </p:ext>
            </p:extLst>
          </p:nvPr>
        </p:nvGraphicFramePr>
        <p:xfrm>
          <a:off x="1626411" y="2209800"/>
          <a:ext cx="5715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581411" y="5928407"/>
            <a:ext cx="571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Figura </a:t>
            </a:r>
            <a:r>
              <a:rPr lang="pt-BR" sz="1200" dirty="0" smtClean="0"/>
              <a:t>9- </a:t>
            </a:r>
            <a:r>
              <a:rPr lang="pt-BR" sz="1200" dirty="0"/>
              <a:t>Proporção de hipertensos com avaliação da necessidade de atendimento </a:t>
            </a:r>
            <a:r>
              <a:rPr lang="pt-BR" sz="1200" dirty="0" smtClean="0"/>
              <a:t>odontológico,2015</a:t>
            </a:r>
            <a:r>
              <a:rPr lang="pt-BR" sz="1200" dirty="0"/>
              <a:t>, </a:t>
            </a:r>
            <a:r>
              <a:rPr lang="pt-BR" sz="1200" dirty="0" smtClean="0"/>
              <a:t>Esperantina/PI</a:t>
            </a:r>
            <a:r>
              <a:rPr lang="pt-BR" sz="1200" dirty="0"/>
              <a:t>.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38200" y="381000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10 - Realizar avaliação da necessidade de atendimento odontológico em 100% dos diabéticos cadastrados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>
                <a:solidFill>
                  <a:srgbClr val="FF0000"/>
                </a:solidFill>
              </a:rPr>
              <a:t>Mês</a:t>
            </a:r>
            <a:r>
              <a:rPr lang="en-US" sz="2000" dirty="0">
                <a:solidFill>
                  <a:srgbClr val="FF0000"/>
                </a:solidFill>
              </a:rPr>
              <a:t> 1= </a:t>
            </a:r>
            <a:r>
              <a:rPr lang="en-US" sz="2000" dirty="0" smtClean="0">
                <a:solidFill>
                  <a:srgbClr val="FF0000"/>
                </a:solidFill>
              </a:rPr>
              <a:t>11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52,4</a:t>
            </a:r>
            <a:r>
              <a:rPr lang="en-US" sz="2000" dirty="0">
                <a:solidFill>
                  <a:srgbClr val="FF0000"/>
                </a:solidFill>
              </a:rPr>
              <a:t>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2</a:t>
            </a:r>
            <a:r>
              <a:rPr lang="pt-BR" sz="2000" dirty="0" smtClean="0">
                <a:solidFill>
                  <a:srgbClr val="FF0000"/>
                </a:solidFill>
              </a:rPr>
              <a:t>6  (81,3</a:t>
            </a:r>
            <a:r>
              <a:rPr lang="pt-BR" sz="2000" dirty="0">
                <a:solidFill>
                  <a:srgbClr val="FF0000"/>
                </a:solidFill>
              </a:rPr>
              <a:t>%)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52 (100%)</a:t>
            </a:r>
            <a:endParaRPr lang="pt-BR" sz="2000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641934688"/>
              </p:ext>
            </p:extLst>
          </p:nvPr>
        </p:nvGraphicFramePr>
        <p:xfrm>
          <a:off x="1447800" y="2438400"/>
          <a:ext cx="5562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90600" y="6324600"/>
            <a:ext cx="7059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9- Proporção de </a:t>
            </a:r>
            <a:r>
              <a:rPr lang="pt-BR" sz="1000" dirty="0" smtClean="0"/>
              <a:t>diabéticos </a:t>
            </a:r>
            <a:r>
              <a:rPr lang="pt-BR" sz="1000" dirty="0"/>
              <a:t>com avaliação da necessidade de atendimento odontológico,2015, Esperantina/PI.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09600" y="228600"/>
            <a:ext cx="8153400" cy="965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Objetivo 3: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elhorar a adesão dos usuários com hipertensão e/ou diabetes ao programa.</a:t>
            </a:r>
            <a:endParaRPr lang="es-ES" sz="2000" dirty="0"/>
          </a:p>
        </p:txBody>
      </p:sp>
      <p:sp>
        <p:nvSpPr>
          <p:cNvPr id="5" name="4 Rectángulo"/>
          <p:cNvSpPr/>
          <p:nvPr/>
        </p:nvSpPr>
        <p:spPr>
          <a:xfrm>
            <a:off x="457200" y="1447800"/>
            <a:ext cx="838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11- Buscar 100% dos usuários com hipertensão faltosos às consultas na unidade de saúde conforme a periodicidade recomendada.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28800" y="4648200"/>
            <a:ext cx="6019800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Estes indicadores obtiverem 100% de cobertura ao longo dos três meses de intervenção.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3400" y="3048000"/>
            <a:ext cx="8153400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12.- Buscar 100% dos usuários com diabetes faltosos às consultas na unidade de saúde conforme a periodicidade recomendada.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14400" y="228600"/>
            <a:ext cx="68580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Objetivo 4: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Melhorar o registro das informações.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14400" y="838200"/>
            <a:ext cx="7467600" cy="252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13.- Manter ficha de acompanhamento de 100 % dos usuários com hipertensão cadastrados na unidade de saúde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 smtClean="0">
                <a:solidFill>
                  <a:srgbClr val="FF0000"/>
                </a:solidFill>
              </a:rPr>
              <a:t>Mês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1= </a:t>
            </a:r>
            <a:r>
              <a:rPr lang="en-US" sz="2000" dirty="0" smtClean="0">
                <a:solidFill>
                  <a:srgbClr val="FF0000"/>
                </a:solidFill>
              </a:rPr>
              <a:t>47 (74,6%)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106  (83,5%)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206(100%)</a:t>
            </a:r>
            <a:endParaRPr lang="pt-BR" sz="2000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424697167"/>
              </p:ext>
            </p:extLst>
          </p:nvPr>
        </p:nvGraphicFramePr>
        <p:xfrm>
          <a:off x="1869130" y="2895600"/>
          <a:ext cx="5410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4"/>
          <p:cNvSpPr txBox="1"/>
          <p:nvPr/>
        </p:nvSpPr>
        <p:spPr>
          <a:xfrm>
            <a:off x="685799" y="6324600"/>
            <a:ext cx="7776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10- Proporção de hipertensos com registro adequado na ficha de </a:t>
            </a:r>
            <a:r>
              <a:rPr lang="pt-BR" sz="1000" dirty="0" smtClean="0"/>
              <a:t>acompanhamento,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38200" y="609600"/>
            <a:ext cx="77724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14.- Manter ficha de acompanhamento de 100 % dos usuários com  diabetes  cadastrados na unidade de saúde</a:t>
            </a:r>
            <a:r>
              <a:rPr lang="pt-BR" sz="2000" b="1" dirty="0" smtClean="0"/>
              <a:t>.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Mês</a:t>
            </a:r>
            <a:r>
              <a:rPr lang="en-US" sz="2000" dirty="0">
                <a:solidFill>
                  <a:srgbClr val="FF0000"/>
                </a:solidFill>
              </a:rPr>
              <a:t> 1= </a:t>
            </a:r>
            <a:r>
              <a:rPr lang="en-US" sz="2000" dirty="0" smtClean="0">
                <a:solidFill>
                  <a:srgbClr val="FF0000"/>
                </a:solidFill>
              </a:rPr>
              <a:t>15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71,4%)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23  (71,9%)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52(100</a:t>
            </a:r>
            <a:r>
              <a:rPr lang="pt-BR" sz="2000" dirty="0">
                <a:solidFill>
                  <a:srgbClr val="FF0000"/>
                </a:solidFill>
              </a:rPr>
              <a:t>%)</a:t>
            </a:r>
          </a:p>
          <a:p>
            <a:pPr algn="just">
              <a:lnSpc>
                <a:spcPct val="150000"/>
              </a:lnSpc>
            </a:pPr>
            <a:endParaRPr lang="es-ES" sz="2000" b="1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316320776"/>
              </p:ext>
            </p:extLst>
          </p:nvPr>
        </p:nvGraphicFramePr>
        <p:xfrm>
          <a:off x="1295400" y="2590800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9"/>
          <p:cNvSpPr txBox="1"/>
          <p:nvPr/>
        </p:nvSpPr>
        <p:spPr>
          <a:xfrm>
            <a:off x="914400" y="6324600"/>
            <a:ext cx="7059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11-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com registro adequado na ficha de acompanhamento, 2015, 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5800" y="511314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Objetivo 5: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mapear usuários com diabetes e/ou hipertensão de risco para doença cardiovascular.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85800" y="1219200"/>
            <a:ext cx="8001000" cy="25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  <a:buClr>
                <a:schemeClr val="accent1"/>
              </a:buClr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15- Realizar estratificação do risco cardiovascular em 100 % dos usuários com HAS cadastrados na unidade de saúde.  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>
                <a:solidFill>
                  <a:srgbClr val="FF0000"/>
                </a:solidFill>
              </a:rPr>
              <a:t>Mês</a:t>
            </a:r>
            <a:r>
              <a:rPr lang="en-US" sz="2000" dirty="0">
                <a:solidFill>
                  <a:srgbClr val="FF0000"/>
                </a:solidFill>
              </a:rPr>
              <a:t> 1= </a:t>
            </a:r>
            <a:r>
              <a:rPr lang="en-US" sz="2000" dirty="0" smtClean="0">
                <a:solidFill>
                  <a:srgbClr val="FF0000"/>
                </a:solidFill>
              </a:rPr>
              <a:t>28 (44,4</a:t>
            </a:r>
            <a:r>
              <a:rPr lang="en-US" sz="2000" dirty="0">
                <a:solidFill>
                  <a:srgbClr val="FF0000"/>
                </a:solidFill>
              </a:rPr>
              <a:t>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112  (88,2%)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206 (100</a:t>
            </a:r>
            <a:r>
              <a:rPr lang="pt-BR" sz="2000" dirty="0">
                <a:solidFill>
                  <a:srgbClr val="FF0000"/>
                </a:solidFill>
              </a:rPr>
              <a:t>%)</a:t>
            </a:r>
          </a:p>
          <a:p>
            <a:pPr algn="just">
              <a:spcBef>
                <a:spcPts val="1000"/>
              </a:spcBef>
              <a:buClr>
                <a:schemeClr val="accent1"/>
              </a:buClr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000"/>
              </a:spcBef>
              <a:buClr>
                <a:schemeClr val="accent1"/>
              </a:buClr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592283948"/>
              </p:ext>
            </p:extLst>
          </p:nvPr>
        </p:nvGraphicFramePr>
        <p:xfrm>
          <a:off x="1676400" y="2859513"/>
          <a:ext cx="5486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9"/>
          <p:cNvSpPr txBox="1"/>
          <p:nvPr/>
        </p:nvSpPr>
        <p:spPr>
          <a:xfrm>
            <a:off x="914400" y="6324600"/>
            <a:ext cx="7059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12- </a:t>
            </a:r>
            <a:r>
              <a:rPr lang="pt-BR" sz="1000" dirty="0"/>
              <a:t>Proporção de hipertensos com estratificação de </a:t>
            </a:r>
            <a:r>
              <a:rPr lang="pt-BR" sz="1000" dirty="0" smtClean="0"/>
              <a:t>risco,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3400" y="685800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16- Realizar estratificação do risco cardiovascular em 100 % dos usuários com Diabetes Mellitus cadastrados na unidade de saúde. 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>
                <a:solidFill>
                  <a:srgbClr val="FF0000"/>
                </a:solidFill>
              </a:rPr>
              <a:t>Mês</a:t>
            </a:r>
            <a:r>
              <a:rPr lang="en-US" sz="2000" dirty="0">
                <a:solidFill>
                  <a:srgbClr val="FF0000"/>
                </a:solidFill>
              </a:rPr>
              <a:t> 1= </a:t>
            </a:r>
            <a:r>
              <a:rPr lang="en-US" sz="2000" dirty="0" smtClean="0">
                <a:solidFill>
                  <a:srgbClr val="FF0000"/>
                </a:solidFill>
              </a:rPr>
              <a:t>10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47,6%)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25  (78,1%)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52 </a:t>
            </a:r>
            <a:r>
              <a:rPr lang="pt-BR" sz="2000" dirty="0">
                <a:solidFill>
                  <a:srgbClr val="FF0000"/>
                </a:solidFill>
              </a:rPr>
              <a:t>(100%)</a:t>
            </a: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393850765"/>
              </p:ext>
            </p:extLst>
          </p:nvPr>
        </p:nvGraphicFramePr>
        <p:xfrm>
          <a:off x="1600200" y="2667000"/>
          <a:ext cx="5486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9"/>
          <p:cNvSpPr txBox="1"/>
          <p:nvPr/>
        </p:nvSpPr>
        <p:spPr>
          <a:xfrm>
            <a:off x="914400" y="6248400"/>
            <a:ext cx="6986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13-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com estratificação de risco, 2015, 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05000" y="381000"/>
            <a:ext cx="5763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Caracterização do município</a:t>
            </a:r>
          </a:p>
        </p:txBody>
      </p:sp>
      <p:pic>
        <p:nvPicPr>
          <p:cNvPr id="1026" name="Picture 2" descr="C:\Users\KENIA\Documents\canvas.png"/>
          <p:cNvPicPr>
            <a:picLocks noChangeAspect="1" noChangeArrowheads="1"/>
          </p:cNvPicPr>
          <p:nvPr/>
        </p:nvPicPr>
        <p:blipFill>
          <a:blip r:embed="rId2">
            <a:lum bright="-24000"/>
          </a:blip>
          <a:srcRect/>
          <a:stretch>
            <a:fillRect/>
          </a:stretch>
        </p:blipFill>
        <p:spPr bwMode="auto">
          <a:xfrm>
            <a:off x="5638800" y="1371600"/>
            <a:ext cx="3200400" cy="243840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57200" y="1143000"/>
            <a:ext cx="4724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Esperantina/PI -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opulação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de 37.728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habitantes (IBGE,2010);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Localiza-se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ao norte do estado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com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uma área de 911.213 km2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Equipes de Saúde da Família e um hospital regional.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Existe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uma rede de centros de apoio 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saúde (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CRAS, SAMU, NASF, CREAS) 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es-ES" dirty="0"/>
          </a:p>
        </p:txBody>
      </p:sp>
      <p:pic>
        <p:nvPicPr>
          <p:cNvPr id="1029" name="Picture 5" descr="C:\Users\KENIA\Documents\D226A08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114800"/>
            <a:ext cx="3276600" cy="253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09600" y="3810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Objetivo 6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: P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romover a saúde dos usuários com hipertensão e/ou diabetes.</a:t>
            </a:r>
            <a:endParaRPr lang="es-ES" sz="2000" dirty="0"/>
          </a:p>
        </p:txBody>
      </p:sp>
      <p:sp>
        <p:nvSpPr>
          <p:cNvPr id="6" name="5 Rectángulo"/>
          <p:cNvSpPr/>
          <p:nvPr/>
        </p:nvSpPr>
        <p:spPr>
          <a:xfrm>
            <a:off x="685800" y="2971800"/>
            <a:ext cx="7467600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18- Garantir orientação nutricional sobre alimentação      saudável a 100% dos usuários com diabetes.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85800" y="1600200"/>
            <a:ext cx="7391400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17.- Garantir orientação nutricional sobre alimentação saudável a 100% dos usuários com hipertensão. 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28800" y="4648200"/>
            <a:ext cx="6019800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Estes indicadores obtiverem 100% de cobertura ao longo dos três meses de intervenção.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"/>
          <p:cNvSpPr/>
          <p:nvPr/>
        </p:nvSpPr>
        <p:spPr>
          <a:xfrm>
            <a:off x="685800" y="30480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Meta 19-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orientação em relação à prática regular de atividade física a 100% dos usuários com hipertensão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>
                <a:solidFill>
                  <a:srgbClr val="FF0000"/>
                </a:solidFill>
              </a:rPr>
              <a:t>Mês</a:t>
            </a:r>
            <a:r>
              <a:rPr lang="en-US" sz="2000" dirty="0">
                <a:solidFill>
                  <a:srgbClr val="FF0000"/>
                </a:solidFill>
              </a:rPr>
              <a:t> 1= </a:t>
            </a:r>
            <a:r>
              <a:rPr lang="en-US" sz="2000" dirty="0" smtClean="0">
                <a:solidFill>
                  <a:srgbClr val="FF0000"/>
                </a:solidFill>
              </a:rPr>
              <a:t>62 (98,4%)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127  (100%)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206 (100</a:t>
            </a:r>
            <a:r>
              <a:rPr lang="pt-BR" sz="2000" dirty="0">
                <a:solidFill>
                  <a:srgbClr val="FF0000"/>
                </a:solidFill>
              </a:rPr>
              <a:t>%)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491901493"/>
              </p:ext>
            </p:extLst>
          </p:nvPr>
        </p:nvGraphicFramePr>
        <p:xfrm>
          <a:off x="1419756" y="2057400"/>
          <a:ext cx="5943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3"/>
          <p:cNvSpPr txBox="1"/>
          <p:nvPr/>
        </p:nvSpPr>
        <p:spPr>
          <a:xfrm>
            <a:off x="762000" y="6066050"/>
            <a:ext cx="7259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14- </a:t>
            </a:r>
            <a:r>
              <a:rPr lang="pt-BR" sz="1000" dirty="0"/>
              <a:t>Proporção de hipertensos  com orientação sobre a prática de atividade física </a:t>
            </a:r>
            <a:r>
              <a:rPr lang="pt-BR" sz="1000" dirty="0" smtClean="0"/>
              <a:t>regular,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62000" y="914400"/>
            <a:ext cx="7772400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20 - Garantir orientação em relação à prática regular de atividade física a 100% dos usuários com diabetes.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28800" y="2819400"/>
            <a:ext cx="6019800" cy="11318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Este indicador obteve 100% de cobertura ao longo dos três meses de intervenção.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adroTexto 9"/>
          <p:cNvSpPr txBox="1"/>
          <p:nvPr/>
        </p:nvSpPr>
        <p:spPr>
          <a:xfrm>
            <a:off x="762000" y="5486400"/>
            <a:ext cx="6986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Indicador.</a:t>
            </a:r>
          </a:p>
          <a:p>
            <a:r>
              <a:rPr lang="pt-BR" sz="1000" b="1" dirty="0" smtClean="0"/>
              <a:t>Numerador</a:t>
            </a:r>
            <a:r>
              <a:rPr lang="pt-BR" sz="1000" b="1" dirty="0"/>
              <a:t>: Número de pacientes diabéticos que receberam orientação sobre prática regular de atividade física. </a:t>
            </a:r>
          </a:p>
          <a:p>
            <a:r>
              <a:rPr lang="pt-BR" sz="1000" b="1" dirty="0"/>
              <a:t>Denominador: Número de diabéticos cadastrados na unidade de saúde.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59611" y="838200"/>
            <a:ext cx="75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21- Garantir orientação sobre os riscos do tabagismo a 100% dos usuários com hipertensão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>
                <a:solidFill>
                  <a:srgbClr val="FF0000"/>
                </a:solidFill>
              </a:rPr>
              <a:t>Mês</a:t>
            </a:r>
            <a:r>
              <a:rPr lang="en-US" sz="2000" dirty="0">
                <a:solidFill>
                  <a:srgbClr val="FF0000"/>
                </a:solidFill>
              </a:rPr>
              <a:t> 1= </a:t>
            </a:r>
            <a:r>
              <a:rPr lang="en-US" sz="2000" dirty="0" smtClean="0">
                <a:solidFill>
                  <a:srgbClr val="FF0000"/>
                </a:solidFill>
              </a:rPr>
              <a:t>52 (82,5%)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127  (100%)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206 (100%)</a:t>
            </a:r>
          </a:p>
          <a:p>
            <a:pPr marL="342900" indent="-342900" algn="just"/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168594360"/>
              </p:ext>
            </p:extLst>
          </p:nvPr>
        </p:nvGraphicFramePr>
        <p:xfrm>
          <a:off x="1245411" y="2659693"/>
          <a:ext cx="6172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8"/>
          <p:cNvSpPr txBox="1"/>
          <p:nvPr/>
        </p:nvSpPr>
        <p:spPr>
          <a:xfrm>
            <a:off x="838200" y="6400800"/>
            <a:ext cx="6986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15- </a:t>
            </a:r>
            <a:r>
              <a:rPr lang="pt-BR" sz="1000" dirty="0"/>
              <a:t>Proporção de hipertensos que receberam orientação sobre os riscos do </a:t>
            </a:r>
            <a:r>
              <a:rPr lang="pt-BR" sz="1000" dirty="0" smtClean="0"/>
              <a:t>tabagismo,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62000" y="685800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22.- Garantir orientação sobre os riscos do tabagismo a 100% dos usuários com diabetes mellitus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>
                <a:solidFill>
                  <a:srgbClr val="FF0000"/>
                </a:solidFill>
              </a:rPr>
              <a:t>Mês</a:t>
            </a:r>
            <a:r>
              <a:rPr lang="en-US" sz="2000" dirty="0">
                <a:solidFill>
                  <a:srgbClr val="FF0000"/>
                </a:solidFill>
              </a:rPr>
              <a:t> 1= </a:t>
            </a:r>
            <a:r>
              <a:rPr lang="en-US" sz="2000" dirty="0" smtClean="0">
                <a:solidFill>
                  <a:srgbClr val="FF0000"/>
                </a:solidFill>
              </a:rPr>
              <a:t>17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81%)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32  </a:t>
            </a:r>
            <a:r>
              <a:rPr lang="pt-BR" sz="2000" dirty="0">
                <a:solidFill>
                  <a:srgbClr val="FF0000"/>
                </a:solidFill>
              </a:rPr>
              <a:t>(100%)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52 </a:t>
            </a:r>
            <a:r>
              <a:rPr lang="pt-BR" sz="2000" dirty="0">
                <a:solidFill>
                  <a:srgbClr val="FF0000"/>
                </a:solidFill>
              </a:rPr>
              <a:t>(100%)</a:t>
            </a:r>
          </a:p>
          <a:p>
            <a:pPr algn="just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271543064"/>
              </p:ext>
            </p:extLst>
          </p:nvPr>
        </p:nvGraphicFramePr>
        <p:xfrm>
          <a:off x="1485606" y="2514600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9"/>
          <p:cNvSpPr txBox="1"/>
          <p:nvPr/>
        </p:nvSpPr>
        <p:spPr>
          <a:xfrm>
            <a:off x="852814" y="6324600"/>
            <a:ext cx="7056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16-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que receberam orientação sobre os riscos do </a:t>
            </a:r>
            <a:r>
              <a:rPr lang="pt-BR" sz="1000" dirty="0" smtClean="0"/>
              <a:t>tabagismo,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5800" y="83820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457200">
              <a:spcBef>
                <a:spcPct val="0"/>
              </a:spcBef>
            </a:pP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Meta 23: Garantir orientação sobre higiene bucal a 100% dos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hipertensos.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>
                <a:solidFill>
                  <a:srgbClr val="FF0000"/>
                </a:solidFill>
              </a:rPr>
              <a:t>Mês</a:t>
            </a:r>
            <a:r>
              <a:rPr lang="en-US" sz="2000" dirty="0">
                <a:solidFill>
                  <a:srgbClr val="FF0000"/>
                </a:solidFill>
              </a:rPr>
              <a:t> 1= </a:t>
            </a:r>
            <a:r>
              <a:rPr lang="en-US" sz="2000" dirty="0" smtClean="0">
                <a:solidFill>
                  <a:srgbClr val="FF0000"/>
                </a:solidFill>
              </a:rPr>
              <a:t>34 (54%)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119  (93,7%)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206 </a:t>
            </a:r>
            <a:r>
              <a:rPr lang="pt-BR" sz="2000" dirty="0">
                <a:solidFill>
                  <a:srgbClr val="FF0000"/>
                </a:solidFill>
              </a:rPr>
              <a:t>(100%)</a:t>
            </a:r>
          </a:p>
          <a:p>
            <a:pPr marL="342900" indent="-342900" algn="just" defTabSz="457200">
              <a:spcBef>
                <a:spcPct val="0"/>
              </a:spcBef>
            </a:pPr>
            <a:endParaRPr lang="pt-BR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736472609"/>
              </p:ext>
            </p:extLst>
          </p:nvPr>
        </p:nvGraphicFramePr>
        <p:xfrm>
          <a:off x="1626411" y="2639199"/>
          <a:ext cx="5562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9"/>
          <p:cNvSpPr txBox="1"/>
          <p:nvPr/>
        </p:nvSpPr>
        <p:spPr>
          <a:xfrm>
            <a:off x="914400" y="6362499"/>
            <a:ext cx="6986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17- </a:t>
            </a:r>
            <a:r>
              <a:rPr lang="pt-BR" sz="1000" dirty="0"/>
              <a:t>Proporção de hipertensos que receberam orientação sobre higiene </a:t>
            </a:r>
            <a:r>
              <a:rPr lang="pt-BR" sz="1000" dirty="0" smtClean="0"/>
              <a:t>bucal,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38200" y="457200"/>
            <a:ext cx="746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Meta 24: Garantir orientação sobre higiene bucal a 100% dos pacientes diabéticos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 err="1">
                <a:solidFill>
                  <a:srgbClr val="FF0000"/>
                </a:solidFill>
              </a:rPr>
              <a:t>Mês</a:t>
            </a:r>
            <a:r>
              <a:rPr lang="en-US" sz="2000" dirty="0">
                <a:solidFill>
                  <a:srgbClr val="FF0000"/>
                </a:solidFill>
              </a:rPr>
              <a:t> 1= </a:t>
            </a:r>
            <a:r>
              <a:rPr lang="en-US" sz="2000" dirty="0" smtClean="0">
                <a:solidFill>
                  <a:srgbClr val="FF0000"/>
                </a:solidFill>
              </a:rPr>
              <a:t>11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52,4%)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2 = </a:t>
            </a:r>
            <a:r>
              <a:rPr lang="pt-BR" sz="2000" dirty="0" smtClean="0">
                <a:solidFill>
                  <a:srgbClr val="FF0000"/>
                </a:solidFill>
              </a:rPr>
              <a:t>26  (81,3%)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>
                <a:solidFill>
                  <a:srgbClr val="FF0000"/>
                </a:solidFill>
              </a:rPr>
              <a:t>Mês 3 = </a:t>
            </a:r>
            <a:r>
              <a:rPr lang="pt-BR" sz="2000" dirty="0" smtClean="0">
                <a:solidFill>
                  <a:srgbClr val="FF0000"/>
                </a:solidFill>
              </a:rPr>
              <a:t>52 </a:t>
            </a:r>
            <a:r>
              <a:rPr lang="pt-BR" sz="2000" dirty="0">
                <a:solidFill>
                  <a:srgbClr val="FF0000"/>
                </a:solidFill>
              </a:rPr>
              <a:t>(100%)</a:t>
            </a:r>
          </a:p>
          <a:p>
            <a:pPr>
              <a:lnSpc>
                <a:spcPct val="150000"/>
              </a:lnSpc>
            </a:pPr>
            <a:endParaRPr lang="pt-BR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247003161"/>
              </p:ext>
            </p:extLst>
          </p:nvPr>
        </p:nvGraphicFramePr>
        <p:xfrm>
          <a:off x="1143000" y="2514600"/>
          <a:ext cx="5410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9"/>
          <p:cNvSpPr txBox="1"/>
          <p:nvPr/>
        </p:nvSpPr>
        <p:spPr>
          <a:xfrm>
            <a:off x="838200" y="6324600"/>
            <a:ext cx="6986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Figura </a:t>
            </a:r>
            <a:r>
              <a:rPr lang="pt-BR" sz="1000" dirty="0" smtClean="0"/>
              <a:t>18- </a:t>
            </a:r>
            <a:r>
              <a:rPr lang="pt-BR" sz="1000" dirty="0"/>
              <a:t>Proporção de </a:t>
            </a:r>
            <a:r>
              <a:rPr lang="pt-BR" sz="1000" dirty="0" smtClean="0"/>
              <a:t>diabéticos </a:t>
            </a:r>
            <a:r>
              <a:rPr lang="pt-BR" sz="1000" dirty="0"/>
              <a:t>que receberam orientação sobre higiene </a:t>
            </a:r>
            <a:r>
              <a:rPr lang="pt-BR" sz="1000" dirty="0" smtClean="0"/>
              <a:t>bucal, </a:t>
            </a:r>
            <a:r>
              <a:rPr lang="pt-BR" sz="1000" dirty="0"/>
              <a:t>2015, </a:t>
            </a:r>
            <a:r>
              <a:rPr lang="pt-BR" sz="1000" dirty="0" smtClean="0"/>
              <a:t>Esperantina/PI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76600" y="609600"/>
            <a:ext cx="2414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Discussão </a:t>
            </a:r>
            <a:endParaRPr lang="es-ES" sz="3200" dirty="0"/>
          </a:p>
        </p:txBody>
      </p:sp>
      <p:sp>
        <p:nvSpPr>
          <p:cNvPr id="5" name="4 Rectángulo"/>
          <p:cNvSpPr/>
          <p:nvPr/>
        </p:nvSpPr>
        <p:spPr>
          <a:xfrm>
            <a:off x="838200" y="1600200"/>
            <a:ext cx="7848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realizada teve grande impacto para a equipe, o serviço e para a comunidade.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Ajudou na melhoria da qualidade dos atendimentos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Acrescentou as atividades de educação em saúde</a:t>
            </a:r>
          </a:p>
          <a:p>
            <a:pPr algn="just"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Melhora do engajamento público, com  participação da comunidade dos trabalhos da equipe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14400" y="3810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Reflexão critica sobre o processo pessoal de aprendizagem</a:t>
            </a:r>
            <a:endParaRPr lang="es-ES" sz="2800" dirty="0"/>
          </a:p>
        </p:txBody>
      </p:sp>
      <p:sp>
        <p:nvSpPr>
          <p:cNvPr id="5" name="4 Rectángulo"/>
          <p:cNvSpPr/>
          <p:nvPr/>
        </p:nvSpPr>
        <p:spPr>
          <a:xfrm>
            <a:off x="762000" y="1600200"/>
            <a:ext cx="6399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Minhas expectativas foram atingidas 100%</a:t>
            </a:r>
          </a:p>
          <a:p>
            <a:pPr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62000" y="2209801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Pude conhecer e aprender uma nova forma de estudo ensino (à distância) e melhorei muito meus conhecimentos sobre a língua portuguesa.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Meus conhecimentos sobre a língua portuguesa foram         fortalecidos, assim como os conhecimentos das duas doenças que escolhemos como foco da nossa intervenção.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14400" y="914400"/>
            <a:ext cx="7620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roporcionou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uma visão totalmente diferente em relação ao trabalho na Atenção Básica, seguindo Protocolos estabelecidos. 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 trabalho com diferentes métodos de registro também me resultaram novos e muito úteis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Mostrou que cada dia é poss</a:t>
            </a:r>
            <a:r>
              <a:rPr lang="pt-BR" sz="2400" dirty="0" smtClean="0"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vel realizar saúde com qualidade e fazer a diferen</a:t>
            </a:r>
            <a:r>
              <a:rPr lang="pt-BR" sz="2400" dirty="0" smtClean="0"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na UBS.</a:t>
            </a: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66800" y="2667000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14400" y="3962400"/>
            <a:ext cx="716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C:\Users\KENIA\Documents\g_esperantina-pi-igreja-de-n.sra.da-boa-esperanca-fotoflavio-cipria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3200400" cy="220980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600200" y="381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Igreja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410200" y="3810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Cachoeira de Urubu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9" name="Picture 7" descr="http://3.bp.blogspot.com/-I1r2BXm6vY0/UUdyEnqSLxI/AAAAAAAAFoU/dlshxU0dUXY/s1600/Bras%C3%A3o_de_Esperantina-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191000"/>
            <a:ext cx="2895600" cy="2362200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5562600" y="3657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Brasão de Esperantina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28681" name="Picture 9" descr="Resultado de imagen para Lugares historicos de esperantin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914400"/>
            <a:ext cx="3048000" cy="2209800"/>
          </a:xfrm>
          <a:prstGeom prst="rect">
            <a:avLst/>
          </a:prstGeom>
          <a:noFill/>
        </p:spPr>
      </p:pic>
      <p:pic>
        <p:nvPicPr>
          <p:cNvPr id="28683" name="Picture 11" descr="http://jornalesp.com/wp-content/uploads/2009/01/bandeira-de-esperantina-pi.thumbnai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191000"/>
            <a:ext cx="3352800" cy="2286000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609600" y="3657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Bandeira de Esperantina</a:t>
            </a:r>
            <a:endParaRPr lang="es-E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C:\Users\KENIA\Documents\20140430_0836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2590800" cy="2133600"/>
          </a:xfrm>
          <a:prstGeom prst="rect">
            <a:avLst/>
          </a:prstGeom>
          <a:noFill/>
        </p:spPr>
      </p:pic>
      <p:pic>
        <p:nvPicPr>
          <p:cNvPr id="4" name="3 Imagen" descr="C:\Users\KENIA\Documents\20150630_15332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57200"/>
            <a:ext cx="25908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Users\KENIA\Documents\2015-03-25 08.30.2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57200"/>
            <a:ext cx="2438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D:\2015-05-20 09.18.1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581400"/>
            <a:ext cx="2514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D:\2015-05-13 09.29.29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3505200"/>
            <a:ext cx="2133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D:\2015-06-09 08.59.50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3581400"/>
            <a:ext cx="2590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47800" y="27432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MUITO </a:t>
            </a:r>
            <a:r>
              <a:rPr lang="pt-BR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OBRIGADa</a:t>
            </a:r>
            <a:r>
              <a:rPr lang="pt-B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...</a:t>
            </a:r>
            <a:endParaRPr lang="pt-BR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24000" y="381000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Caracterização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UBS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1000" y="1066800"/>
            <a:ext cx="86106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Batista de Amorim localiza-se na zona urbana.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Encontra-se em um local adaptado para este fim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 população estimada da área adstrita é de 3.200 pessoas.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Possui uma sala de recepção e espera,  consultório odontológico, sala do médico, sala do enfermeiro e um ambulatório, utilizado para procedimentos em geral, curativos e nebulizações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Possuímos 225 usuários com HAS.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Possuímos 50 usuários com DM.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62000" y="1676400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Uma Médica; um Enfermeiro; duas Técnicas em Enfermagem; 6 ACS, dois zeladores e uma Auxiliar de Serviços Gerais.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Saúde Bucal: Um Dentista,  uma técnica de saúde bucal e uma auxiliar de saúde bucal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 do NASF: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nutricionista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fisioterapeuta, assistente social, psicólogo e educador físico.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590800" y="609600"/>
            <a:ext cx="46682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Composição da equipe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90800" y="533400"/>
            <a:ext cx="4326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Antes da intervenção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85800" y="13716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existia Protocolos de Atendimentos na unidade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existiam métodos de registro adequado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Baixo nível de informação sobre educação em saúde na população.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existia adequada cobertura de atendimento odontológico destes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Estilos e padrões de vida inadequados.</a:t>
            </a:r>
          </a:p>
          <a:p>
            <a:pPr marL="342900" indent="-342900"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57200" y="5334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Existência na população de muitos fatores de riscos modificáveis para estas doenças responsáveis pela elevada incidência de HAS e DM.</a:t>
            </a:r>
          </a:p>
          <a:p>
            <a:pPr marL="342900" indent="-342900"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Muitos usuários se encontravam pendentes de fazer os exames complementares preconizados pelo protocolo do Ministério da Saúde.</a:t>
            </a:r>
          </a:p>
          <a:p>
            <a:pPr marL="342900" indent="-342900"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maioria dos usuários não possuíam estratificação de risco cardiovascular.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0400" y="609600"/>
            <a:ext cx="2916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geral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38200" y="2562999"/>
            <a:ext cx="762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Melhorar a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atenção a portadores de Hipertensão Arterial Sistêmica e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Diabetes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lang="pt-BR" sz="2400" dirty="0" smtClean="0">
                <a:latin typeface="Calibri"/>
                <a:ea typeface="Calibri" pitchFamily="34" charset="0"/>
                <a:cs typeface="Arial" pitchFamily="34" charset="0"/>
              </a:rPr>
              <a:t>el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litus na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Unidade Básica de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Saúde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Batista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Amorin,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Esperantina/PI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Categ Docente Liuska</Template>
  <TotalTime>1747</TotalTime>
  <Words>2126</Words>
  <Application>Microsoft Office PowerPoint</Application>
  <PresentationFormat>Apresentação na tela (4:3)</PresentationFormat>
  <Paragraphs>218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Flujo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KENIA</dc:creator>
  <cp:lastModifiedBy>User</cp:lastModifiedBy>
  <cp:revision>48</cp:revision>
  <dcterms:created xsi:type="dcterms:W3CDTF">2015-08-22T22:37:11Z</dcterms:created>
  <dcterms:modified xsi:type="dcterms:W3CDTF">2015-09-16T16:27:06Z</dcterms:modified>
</cp:coreProperties>
</file>