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7" r:id="rId6"/>
    <p:sldId id="260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1" r:id="rId21"/>
    <p:sldId id="262" r:id="rId22"/>
    <p:sldId id="279" r:id="rId23"/>
    <p:sldId id="281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DANIEL\Desktop\Lu&#237;la\Kenselyn\U4%20Sem1\coleta.kenselyn%20final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6791973583947"/>
          <c:y val="7.8644784786517069E-2"/>
          <c:w val="0.84749767166200995"/>
          <c:h val="0.82342284137559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(1).xls]Indicadores'!$D$4:$F$4</c:f>
              <c:numCache>
                <c:formatCode>0.0%</c:formatCode>
                <c:ptCount val="3"/>
                <c:pt idx="0">
                  <c:v>3.4918723660445516E-2</c:v>
                </c:pt>
                <c:pt idx="1">
                  <c:v>9.3919325707405174E-2</c:v>
                </c:pt>
                <c:pt idx="2">
                  <c:v>0.12462372065021071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59296"/>
        <c:axId val="79160832"/>
      </c:barChart>
      <c:catAx>
        <c:axId val="7915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160832"/>
        <c:crosses val="autoZero"/>
        <c:auto val="1"/>
        <c:lblAlgn val="ctr"/>
        <c:lblOffset val="100"/>
        <c:noMultiLvlLbl val="0"/>
      </c:catAx>
      <c:valAx>
        <c:axId val="79160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159296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(1).xls]Indicadores'!$S$43:$U$43</c:f>
              <c:numCache>
                <c:formatCode>0.0%</c:formatCode>
                <c:ptCount val="3"/>
                <c:pt idx="0">
                  <c:v>0.875</c:v>
                </c:pt>
                <c:pt idx="1">
                  <c:v>0.89830508474576276</c:v>
                </c:pt>
                <c:pt idx="2">
                  <c:v>0.91249999999999998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36384"/>
        <c:axId val="83937920"/>
      </c:barChart>
      <c:catAx>
        <c:axId val="839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937920"/>
        <c:crosses val="autoZero"/>
        <c:auto val="1"/>
        <c:lblAlgn val="ctr"/>
        <c:lblOffset val="100"/>
        <c:noMultiLvlLbl val="0"/>
      </c:catAx>
      <c:valAx>
        <c:axId val="839379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9363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2829823725061"/>
          <c:y val="5.2869141357330333E-2"/>
          <c:w val="0.84216877900700826"/>
          <c:h val="0.8278372703412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(1).xls]Indicadores'!$S$4:$U$4</c:f>
              <c:numCache>
                <c:formatCode>0.0%</c:formatCode>
                <c:ptCount val="3"/>
                <c:pt idx="0">
                  <c:v>5.8536585365853662E-2</c:v>
                </c:pt>
                <c:pt idx="1">
                  <c:v>0.14390243902439023</c:v>
                </c:pt>
                <c:pt idx="2">
                  <c:v>0.1951219512195122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41056"/>
        <c:axId val="80942592"/>
      </c:barChart>
      <c:catAx>
        <c:axId val="809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942592"/>
        <c:crosses val="autoZero"/>
        <c:auto val="1"/>
        <c:lblAlgn val="ctr"/>
        <c:lblOffset val="100"/>
        <c:noMultiLvlLbl val="0"/>
      </c:catAx>
      <c:valAx>
        <c:axId val="809425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94105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(1).xls]Indicadores'!$D$15:$F$15</c:f>
              <c:numCache>
                <c:formatCode>0.0%</c:formatCode>
                <c:ptCount val="3"/>
                <c:pt idx="0">
                  <c:v>0.77586206896551724</c:v>
                </c:pt>
                <c:pt idx="1">
                  <c:v>0.72435897435897434</c:v>
                </c:pt>
                <c:pt idx="2">
                  <c:v>0.73913043478260865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98400"/>
        <c:axId val="80999936"/>
      </c:barChart>
      <c:catAx>
        <c:axId val="809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999936"/>
        <c:crosses val="autoZero"/>
        <c:auto val="1"/>
        <c:lblAlgn val="ctr"/>
        <c:lblOffset val="100"/>
        <c:noMultiLvlLbl val="0"/>
      </c:catAx>
      <c:valAx>
        <c:axId val="80999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99840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(1).xls]Indicadores'!$S$15:$U$15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0.79661016949152541</c:v>
                </c:pt>
                <c:pt idx="2">
                  <c:v>0.82499999999999996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10880"/>
        <c:axId val="82429056"/>
      </c:barChart>
      <c:catAx>
        <c:axId val="824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2429056"/>
        <c:crosses val="autoZero"/>
        <c:auto val="1"/>
        <c:lblAlgn val="ctr"/>
        <c:lblOffset val="100"/>
        <c:noMultiLvlLbl val="0"/>
      </c:catAx>
      <c:valAx>
        <c:axId val="82429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241088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'[coleta.kenselyn final (1).xls]Indicadores'!$D$20:$F$20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(1).xls]Indicadores'!$D$21:$F$21</c:f>
              <c:numCache>
                <c:formatCode>0.0%</c:formatCode>
                <c:ptCount val="3"/>
                <c:pt idx="0">
                  <c:v>0.75862068965517238</c:v>
                </c:pt>
                <c:pt idx="1">
                  <c:v>0.65384615384615385</c:v>
                </c:pt>
                <c:pt idx="2">
                  <c:v>0.6376811594202898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00032"/>
        <c:axId val="83542784"/>
      </c:barChart>
      <c:catAx>
        <c:axId val="8350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542784"/>
        <c:crosses val="autoZero"/>
        <c:auto val="1"/>
        <c:lblAlgn val="ctr"/>
        <c:lblOffset val="100"/>
        <c:noMultiLvlLbl val="0"/>
      </c:catAx>
      <c:valAx>
        <c:axId val="83542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50003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(1).xls]Indicadores'!$S$21:$U$21</c:f>
              <c:numCache>
                <c:formatCode>0.0%</c:formatCode>
                <c:ptCount val="3"/>
                <c:pt idx="0">
                  <c:v>0.75</c:v>
                </c:pt>
                <c:pt idx="1">
                  <c:v>0.67796610169491522</c:v>
                </c:pt>
                <c:pt idx="2">
                  <c:v>0.63749999999999996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12224"/>
        <c:axId val="83022208"/>
      </c:barChart>
      <c:catAx>
        <c:axId val="830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022208"/>
        <c:crosses val="autoZero"/>
        <c:auto val="1"/>
        <c:lblAlgn val="ctr"/>
        <c:lblOffset val="100"/>
        <c:noMultiLvlLbl val="0"/>
      </c:catAx>
      <c:valAx>
        <c:axId val="830222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01222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'[coleta.kenselyn final (1).xls]Indicadores'!$D$31:$F$31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89376"/>
        <c:axId val="83591168"/>
      </c:barChart>
      <c:catAx>
        <c:axId val="835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591168"/>
        <c:crosses val="autoZero"/>
        <c:auto val="1"/>
        <c:lblAlgn val="ctr"/>
        <c:lblOffset val="100"/>
        <c:noMultiLvlLbl val="0"/>
      </c:catAx>
      <c:valAx>
        <c:axId val="83591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5893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(1).xls]Indicadores'!$S$32:$U$32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0.7142857142857143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09088"/>
        <c:axId val="83610624"/>
      </c:barChart>
      <c:catAx>
        <c:axId val="836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610624"/>
        <c:crosses val="autoZero"/>
        <c:auto val="1"/>
        <c:lblAlgn val="ctr"/>
        <c:lblOffset val="100"/>
        <c:noMultiLvlLbl val="0"/>
      </c:catAx>
      <c:valAx>
        <c:axId val="836106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60908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'[coleta.kenselyn final (1).xls]Indicadores'!$C$43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'[coleta.kenselyn final (1).xls]Indicadores'!$D$42:$F$42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'[coleta.kenselyn final (1).xls]Indicadores'!$D$43:$F$43</c:f>
              <c:numCache>
                <c:formatCode>0.0%</c:formatCode>
                <c:ptCount val="3"/>
                <c:pt idx="0">
                  <c:v>0.72413793103448276</c:v>
                </c:pt>
                <c:pt idx="1">
                  <c:v>0.78205128205128205</c:v>
                </c:pt>
                <c:pt idx="2">
                  <c:v>0.79710144927536231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66048"/>
        <c:axId val="83667584"/>
      </c:barChart>
      <c:catAx>
        <c:axId val="83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667584"/>
        <c:crosses val="autoZero"/>
        <c:auto val="1"/>
        <c:lblAlgn val="ctr"/>
        <c:lblOffset val="100"/>
        <c:noMultiLvlLbl val="0"/>
      </c:catAx>
      <c:valAx>
        <c:axId val="83667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66604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0.47458</cdr:x>
      <cdr:y>0.60739</cdr:y>
    </cdr:from>
    <cdr:to>
      <cdr:x>0.61017</cdr:x>
      <cdr:y>0.74943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2133600" y="1579418"/>
          <a:ext cx="609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156</a:t>
          </a:r>
          <a:endParaRPr lang="en-US" dirty="0"/>
        </a:p>
      </cdr:txBody>
    </cdr:sp>
  </cdr:relSizeAnchor>
  <cdr:relSizeAnchor xmlns:cdr="http://schemas.openxmlformats.org/drawingml/2006/chartDrawing">
    <cdr:from>
      <cdr:x>0.76271</cdr:x>
      <cdr:y>0.60739</cdr:y>
    </cdr:from>
    <cdr:to>
      <cdr:x>0.89831</cdr:x>
      <cdr:y>0.74943</cdr:y>
    </cdr:to>
    <cdr:sp macro="" textlink="">
      <cdr:nvSpPr>
        <cdr:cNvPr id="4" name="CaixaDeTexto 5"/>
        <cdr:cNvSpPr txBox="1"/>
      </cdr:nvSpPr>
      <cdr:spPr>
        <a:xfrm xmlns:a="http://schemas.openxmlformats.org/drawingml/2006/main">
          <a:off x="3429000" y="1579418"/>
          <a:ext cx="609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207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0.48434</cdr:x>
      <cdr:y>0.6</cdr:y>
    </cdr:from>
    <cdr:to>
      <cdr:x>0.61795</cdr:x>
      <cdr:y>0.74286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209800" y="1600200"/>
          <a:ext cx="6096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59</a:t>
          </a:r>
          <a:endParaRPr lang="en-US" dirty="0"/>
        </a:p>
      </cdr:txBody>
    </cdr:sp>
  </cdr:relSizeAnchor>
  <cdr:relSizeAnchor xmlns:cdr="http://schemas.openxmlformats.org/drawingml/2006/chartDrawing">
    <cdr:from>
      <cdr:x>0.76827</cdr:x>
      <cdr:y>0.6</cdr:y>
    </cdr:from>
    <cdr:to>
      <cdr:x>0.90188</cdr:x>
      <cdr:y>0.73848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505200" y="1600200"/>
          <a:ext cx="609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80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0.7541</cdr:x>
      <cdr:y>0.06241</cdr:y>
    </cdr:from>
    <cdr:to>
      <cdr:x>0.90164</cdr:x>
      <cdr:y>0.20497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05200" y="161698"/>
          <a:ext cx="685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153</a:t>
          </a:r>
          <a:endParaRPr lang="en-US" dirty="0"/>
        </a:p>
      </cdr:txBody>
    </cdr:sp>
  </cdr:relSizeAnchor>
  <cdr:relSizeAnchor xmlns:cdr="http://schemas.openxmlformats.org/drawingml/2006/chartDrawing">
    <cdr:from>
      <cdr:x>0.47541</cdr:x>
      <cdr:y>0.05974</cdr:y>
    </cdr:from>
    <cdr:to>
      <cdr:x>0.62295</cdr:x>
      <cdr:y>0.20229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209800" y="154771"/>
          <a:ext cx="685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113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0.77576</cdr:x>
      <cdr:y>0.36947</cdr:y>
    </cdr:from>
    <cdr:to>
      <cdr:x>0.92121</cdr:x>
      <cdr:y>0.51717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657600" y="946666"/>
          <a:ext cx="685800" cy="378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132</a:t>
          </a:r>
          <a:endParaRPr lang="en-US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0.49254</cdr:x>
      <cdr:y>0.05974</cdr:y>
    </cdr:from>
    <cdr:to>
      <cdr:x>0.58209</cdr:x>
      <cdr:y>0.20229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14600" y="154784"/>
          <a:ext cx="457188" cy="369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7</a:t>
          </a:r>
          <a:endParaRPr lang="en-US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</cdr:x>
      <cdr:y>0.06975</cdr:y>
    </cdr:from>
    <cdr:to>
      <cdr:x>0.59375</cdr:x>
      <cdr:y>0.23873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38400" y="175385"/>
          <a:ext cx="457200" cy="42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5</a:t>
          </a:r>
          <a:endParaRPr lang="en-US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0.76563</cdr:x>
      <cdr:y>0.05112</cdr:y>
    </cdr:from>
    <cdr:to>
      <cdr:x>0.89063</cdr:x>
      <cdr:y>0.22612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33800" y="152400"/>
          <a:ext cx="609600" cy="52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0.78125</cdr:x>
      <cdr:y>0.10224</cdr:y>
    </cdr:from>
    <cdr:to>
      <cdr:x>0.92188</cdr:x>
      <cdr:y>0.22612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810000" y="304800"/>
          <a:ext cx="6858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165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7211-E52D-4A52-8E09-AA0D23877A79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BB901-F44D-4620-96C8-29BA0E9059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13E72F-C56F-4DFD-AFE6-FAE9E66390BD}" type="datetimeFigureOut">
              <a:rPr lang="en-US" smtClean="0"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74945B-0C82-451D-9527-EF0F04EB9111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iperdia.datasus.gov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828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2514599"/>
            <a:ext cx="8229600" cy="2542309"/>
          </a:xfrm>
        </p:spPr>
        <p:txBody>
          <a:bodyPr>
            <a:normAutofit/>
          </a:bodyPr>
          <a:lstStyle/>
          <a:p>
            <a:r>
              <a:rPr lang="pt-BR" sz="28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dos </a:t>
            </a:r>
            <a:r>
              <a:rPr lang="pt-BR" sz="2800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hipertensos </a:t>
            </a:r>
            <a:r>
              <a:rPr lang="pt-BR" sz="28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8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</a:p>
          <a:p>
            <a:r>
              <a:rPr lang="pt-BR" sz="2800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28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 de São José do Norte, RS.</a:t>
            </a:r>
            <a:endParaRPr lang="en-US" sz="2800" b="1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55273" y="473374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Aluna: </a:t>
            </a:r>
            <a:r>
              <a:rPr lang="pt-BR" b="1" dirty="0" err="1" smtClean="0"/>
              <a:t>Kenselyn</a:t>
            </a:r>
            <a:r>
              <a:rPr lang="pt-BR" b="1" dirty="0" smtClean="0"/>
              <a:t> </a:t>
            </a:r>
            <a:r>
              <a:rPr lang="pt-BR" b="1" dirty="0" err="1" smtClean="0"/>
              <a:t>Oppermann</a:t>
            </a:r>
            <a:endParaRPr lang="pt-BR" b="1" dirty="0" smtClean="0"/>
          </a:p>
          <a:p>
            <a:pPr algn="ctr"/>
            <a:r>
              <a:rPr lang="pt-BR" b="1" dirty="0" smtClean="0"/>
              <a:t>Orientadora: </a:t>
            </a:r>
            <a:r>
              <a:rPr lang="pt-BR" b="1" dirty="0" err="1" smtClean="0"/>
              <a:t>Luíla</a:t>
            </a:r>
            <a:r>
              <a:rPr lang="pt-BR" b="1" dirty="0" smtClean="0"/>
              <a:t> Bittencourt Marques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05100" y="609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Pelotas, 30 de janeiro de 2015.</a:t>
            </a:r>
            <a:endParaRPr lang="en-US" dirty="0"/>
          </a:p>
        </p:txBody>
      </p:sp>
      <p:pic>
        <p:nvPicPr>
          <p:cNvPr id="6" name="Imagem 5" descr="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59773"/>
            <a:ext cx="37338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2 – Qualidade: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Realizar exames complementares de acordo com o protocolo para 100% dos </a:t>
            </a:r>
            <a:r>
              <a:rPr lang="pt-BR" b="1" dirty="0">
                <a:solidFill>
                  <a:schemeClr val="tx1"/>
                </a:solidFill>
              </a:rPr>
              <a:t>diabéticos</a:t>
            </a:r>
            <a:r>
              <a:rPr lang="pt-BR" dirty="0">
                <a:solidFill>
                  <a:schemeClr val="tx1"/>
                </a:solidFill>
              </a:rPr>
              <a:t> cadastrados na unidade de saúde.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9273"/>
            <a:ext cx="8229600" cy="8382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85293090"/>
              </p:ext>
            </p:extLst>
          </p:nvPr>
        </p:nvGraphicFramePr>
        <p:xfrm>
          <a:off x="762000" y="3657600"/>
          <a:ext cx="44767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12658"/>
              </p:ext>
            </p:extLst>
          </p:nvPr>
        </p:nvGraphicFramePr>
        <p:xfrm>
          <a:off x="5410200" y="3657600"/>
          <a:ext cx="3048000" cy="1809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</a:tblGrid>
              <a:tr h="43815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91,7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79,7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82,5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526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22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48000" y="42531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47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67200" y="42232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4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2 – Qualidade: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Priorizar a prescrição de medicamentos da farmácia popular para 100% dos </a:t>
            </a:r>
            <a:r>
              <a:rPr lang="pt-BR" b="1" dirty="0">
                <a:solidFill>
                  <a:schemeClr val="tx1"/>
                </a:solidFill>
              </a:rPr>
              <a:t>hipertensos </a:t>
            </a:r>
            <a:r>
              <a:rPr lang="pt-BR" dirty="0">
                <a:solidFill>
                  <a:schemeClr val="tx1"/>
                </a:solidFill>
              </a:rPr>
              <a:t>cadastrados na unidade de saúde. 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rgbClr val="00B0F0"/>
                </a:solidFill>
              </a:rPr>
              <a:t>Uso de múltiplas medicações; escassez na rede; acompanhamento com vários médicos.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13633315"/>
              </p:ext>
            </p:extLst>
          </p:nvPr>
        </p:nvGraphicFramePr>
        <p:xfrm>
          <a:off x="838200" y="3657600"/>
          <a:ext cx="471487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84585"/>
              </p:ext>
            </p:extLst>
          </p:nvPr>
        </p:nvGraphicFramePr>
        <p:xfrm>
          <a:off x="5715000" y="3657600"/>
          <a:ext cx="3048000" cy="1809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</a:tblGrid>
              <a:tr h="43815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75,9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65,4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63,8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28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44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48000" y="46042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4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</a:t>
            </a:r>
            <a:r>
              <a:rPr lang="pt-BR" b="1" dirty="0">
                <a:solidFill>
                  <a:schemeClr val="tx1"/>
                </a:solidFill>
              </a:rPr>
              <a:t>2 – Qualidade: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Priorizar a prescrição de medicamentos da farmácia popular para 100% dos </a:t>
            </a:r>
            <a:r>
              <a:rPr lang="pt-BR" b="1" dirty="0">
                <a:solidFill>
                  <a:schemeClr val="tx1"/>
                </a:solidFill>
              </a:rPr>
              <a:t>diabéticos</a:t>
            </a:r>
            <a:r>
              <a:rPr lang="pt-BR" dirty="0">
                <a:solidFill>
                  <a:schemeClr val="tx1"/>
                </a:solidFill>
              </a:rPr>
              <a:t> cadastrados na unidade de saúde.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05152942"/>
              </p:ext>
            </p:extLst>
          </p:nvPr>
        </p:nvGraphicFramePr>
        <p:xfrm>
          <a:off x="914400" y="3048000"/>
          <a:ext cx="45720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90357"/>
              </p:ext>
            </p:extLst>
          </p:nvPr>
        </p:nvGraphicFramePr>
        <p:xfrm>
          <a:off x="5715000" y="3124200"/>
          <a:ext cx="3048000" cy="1809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</a:tblGrid>
              <a:tr h="43815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67,8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63,8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050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58836" y="39853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40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19600" y="39946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2 – Qualidade</a:t>
            </a:r>
            <a:r>
              <a:rPr lang="pt-BR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Meta: avaliar a </a:t>
            </a:r>
            <a:r>
              <a:rPr lang="pt-BR" dirty="0">
                <a:solidFill>
                  <a:schemeClr val="tx1"/>
                </a:solidFill>
              </a:rPr>
              <a:t>necessidade de atendimento </a:t>
            </a:r>
            <a:r>
              <a:rPr lang="pt-BR" dirty="0" smtClean="0">
                <a:solidFill>
                  <a:schemeClr val="tx1"/>
                </a:solidFill>
              </a:rPr>
              <a:t>odontológico para 100% dos </a:t>
            </a:r>
            <a:r>
              <a:rPr lang="pt-BR" b="1" dirty="0" smtClean="0">
                <a:solidFill>
                  <a:schemeClr val="tx1"/>
                </a:solidFill>
              </a:rPr>
              <a:t>hipertensos e diabéticos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rgbClr val="00B0F0"/>
                </a:solidFill>
              </a:rPr>
              <a:t>Situação do atendimento odontológico.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3 – Adesão: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Buscar 100% dos</a:t>
            </a:r>
            <a:r>
              <a:rPr lang="pt-BR" b="1" dirty="0">
                <a:solidFill>
                  <a:schemeClr val="tx1"/>
                </a:solidFill>
              </a:rPr>
              <a:t> hipertensos </a:t>
            </a:r>
            <a:r>
              <a:rPr lang="pt-BR" dirty="0">
                <a:solidFill>
                  <a:schemeClr val="tx1"/>
                </a:solidFill>
              </a:rPr>
              <a:t>faltosos às consultas na unidade de saúde conforme a periodicidade recomendada, através de contato telefônico, quando existir.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rgbClr val="00B0F0"/>
                </a:solidFill>
              </a:rPr>
              <a:t>Sem ACS, sinal no interior, inexistência de telefone.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82914769"/>
              </p:ext>
            </p:extLst>
          </p:nvPr>
        </p:nvGraphicFramePr>
        <p:xfrm>
          <a:off x="2895600" y="3886200"/>
          <a:ext cx="5105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038600" y="401326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34200" y="46863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5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3 – Adesão: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Buscar 100% dos </a:t>
            </a:r>
            <a:r>
              <a:rPr lang="pt-BR" b="1" dirty="0">
                <a:solidFill>
                  <a:schemeClr val="tx1"/>
                </a:solidFill>
              </a:rPr>
              <a:t>diabéticos</a:t>
            </a:r>
            <a:r>
              <a:rPr lang="pt-BR" dirty="0">
                <a:solidFill>
                  <a:schemeClr val="tx1"/>
                </a:solidFill>
              </a:rPr>
              <a:t> faltosos às consultas na unidade de saúde conforme a periodicidade recomendada, através de contato telefônico, quando existir.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56661351"/>
              </p:ext>
            </p:extLst>
          </p:nvPr>
        </p:nvGraphicFramePr>
        <p:xfrm>
          <a:off x="2209800" y="3810000"/>
          <a:ext cx="4876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352800" y="40409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09409" y="46090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4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4 – Registro: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Manter ficha de acompanhamento de 100% dos </a:t>
            </a:r>
            <a:r>
              <a:rPr lang="pt-BR" b="1" dirty="0" smtClean="0">
                <a:solidFill>
                  <a:schemeClr val="tx1"/>
                </a:solidFill>
              </a:rPr>
              <a:t>hipertensos e diabéticos </a:t>
            </a:r>
            <a:r>
              <a:rPr lang="pt-BR" dirty="0">
                <a:solidFill>
                  <a:schemeClr val="tx1"/>
                </a:solidFill>
              </a:rPr>
              <a:t>cadastrados na </a:t>
            </a:r>
            <a:r>
              <a:rPr lang="pt-BR" dirty="0" smtClean="0">
                <a:solidFill>
                  <a:schemeClr val="tx1"/>
                </a:solidFill>
              </a:rPr>
              <a:t>unidade.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5 – Avaliação de Risco: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Realizar estratificação do risco cardiovascular em 100% dos </a:t>
            </a:r>
            <a:r>
              <a:rPr lang="pt-BR" b="1" dirty="0">
                <a:solidFill>
                  <a:schemeClr val="tx1"/>
                </a:solidFill>
              </a:rPr>
              <a:t>hipertensos</a:t>
            </a:r>
            <a:r>
              <a:rPr lang="pt-BR" dirty="0">
                <a:solidFill>
                  <a:schemeClr val="tx1"/>
                </a:solidFill>
              </a:rPr>
              <a:t> cadastrados na unidade de saúde.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6178992"/>
              </p:ext>
            </p:extLst>
          </p:nvPr>
        </p:nvGraphicFramePr>
        <p:xfrm>
          <a:off x="838200" y="3200400"/>
          <a:ext cx="48768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87434"/>
              </p:ext>
            </p:extLst>
          </p:nvPr>
        </p:nvGraphicFramePr>
        <p:xfrm>
          <a:off x="5943600" y="3276600"/>
          <a:ext cx="2819400" cy="17728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800"/>
                <a:gridCol w="939800"/>
                <a:gridCol w="939800"/>
              </a:tblGrid>
              <a:tr h="401253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18699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72,4</a:t>
                      </a:r>
                      <a:endParaRPr lang="en-US" sz="2400" dirty="0"/>
                    </a:p>
                  </a:txBody>
                  <a:tcPr/>
                </a:tc>
              </a:tr>
              <a:tr h="41869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78,2</a:t>
                      </a:r>
                      <a:endParaRPr lang="en-US" sz="2400" dirty="0"/>
                    </a:p>
                  </a:txBody>
                  <a:tcPr/>
                </a:tc>
              </a:tr>
              <a:tr h="41869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79,7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050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42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242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5 – Avaliação de Risco: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Realizar estratificação do risco cardiovascular em 100% dos </a:t>
            </a:r>
            <a:r>
              <a:rPr lang="pt-BR" b="1" dirty="0">
                <a:solidFill>
                  <a:schemeClr val="tx1"/>
                </a:solidFill>
              </a:rPr>
              <a:t>diabéticos</a:t>
            </a:r>
            <a:r>
              <a:rPr lang="pt-BR" dirty="0">
                <a:solidFill>
                  <a:schemeClr val="tx1"/>
                </a:solidFill>
              </a:rPr>
              <a:t> cadastrados na unidade de saúde.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08720396"/>
              </p:ext>
            </p:extLst>
          </p:nvPr>
        </p:nvGraphicFramePr>
        <p:xfrm>
          <a:off x="762000" y="3048000"/>
          <a:ext cx="4876800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01055"/>
              </p:ext>
            </p:extLst>
          </p:nvPr>
        </p:nvGraphicFramePr>
        <p:xfrm>
          <a:off x="5943600" y="3124200"/>
          <a:ext cx="2819400" cy="17728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800"/>
                <a:gridCol w="939800"/>
                <a:gridCol w="939800"/>
              </a:tblGrid>
              <a:tr h="401253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18699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87,5</a:t>
                      </a:r>
                      <a:endParaRPr lang="en-US" sz="2400" dirty="0"/>
                    </a:p>
                  </a:txBody>
                  <a:tcPr/>
                </a:tc>
              </a:tr>
              <a:tr h="41869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89,8</a:t>
                      </a:r>
                      <a:endParaRPr lang="en-US" sz="2400" dirty="0"/>
                    </a:p>
                  </a:txBody>
                  <a:tcPr/>
                </a:tc>
              </a:tr>
              <a:tr h="41869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91,3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52600" y="346345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24200" y="34127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53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34127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4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6 – Promoção de Saúde: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Garantir orientação sobre alimentação </a:t>
            </a:r>
            <a:r>
              <a:rPr lang="pt-BR" dirty="0" smtClean="0">
                <a:solidFill>
                  <a:schemeClr val="tx1"/>
                </a:solidFill>
              </a:rPr>
              <a:t>saudável, </a:t>
            </a:r>
            <a:r>
              <a:rPr lang="pt-BR" dirty="0">
                <a:solidFill>
                  <a:schemeClr val="tx1"/>
                </a:solidFill>
              </a:rPr>
              <a:t>prática regular de atividade </a:t>
            </a:r>
            <a:r>
              <a:rPr lang="pt-BR" dirty="0" smtClean="0">
                <a:solidFill>
                  <a:schemeClr val="tx1"/>
                </a:solidFill>
              </a:rPr>
              <a:t>física, riscos do tabagismo e higiene bucal </a:t>
            </a:r>
            <a:r>
              <a:rPr lang="pt-BR" dirty="0">
                <a:solidFill>
                  <a:schemeClr val="tx1"/>
                </a:solidFill>
              </a:rPr>
              <a:t>a 100% dos </a:t>
            </a:r>
            <a:r>
              <a:rPr lang="pt-BR" dirty="0" smtClean="0">
                <a:solidFill>
                  <a:schemeClr val="tx1"/>
                </a:solidFill>
              </a:rPr>
              <a:t>pacientes cadastrados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2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410200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ação: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Hipertensão, diabetes e complicações</a:t>
            </a:r>
          </a:p>
          <a:p>
            <a:pPr lvl="1" algn="just"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José do Norte/RS: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(25.503 hab.)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Situação: 1 hospital, 1 CAPS, 1 clínica de fisioterapia, 5 ESF, 1 unidade móvel, 1 UBS tradicional</a:t>
            </a:r>
          </a:p>
          <a:p>
            <a:pPr lvl="1" algn="just"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Centro de Saúde: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 (10.923 hab.)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e profissionais</a:t>
            </a:r>
          </a:p>
          <a:p>
            <a:pPr lvl="1" algn="just"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antes da intervenção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n-US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intervenção: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Equipe: união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Comunidade: atendimento de qualidade</a:t>
            </a:r>
          </a:p>
          <a:p>
            <a:pPr lvl="1" algn="just"/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à rotina: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Permanência do profissional do PROVAB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tempo</a:t>
            </a:r>
          </a:p>
        </p:txBody>
      </p:sp>
    </p:spTree>
    <p:extLst>
      <p:ext uri="{BB962C8B-B14F-4D97-AF65-F5344CB8AC3E}">
        <p14:creationId xmlns:p14="http://schemas.microsoft.com/office/powerpoint/2010/main" val="403463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pt-BR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en-US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transição dos modelos de atenção: </a:t>
            </a:r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urgente de expansão de ESF</a:t>
            </a:r>
          </a:p>
          <a:p>
            <a:pPr algn="just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Pilares do trabalho 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saúde</a:t>
            </a:r>
          </a:p>
          <a:p>
            <a:pPr lvl="1" algn="just"/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Especialização:</a:t>
            </a:r>
          </a:p>
          <a:p>
            <a:pPr lvl="1"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Suporte, atualização, aprendizado, estímulo </a:t>
            </a:r>
          </a:p>
          <a:p>
            <a:pPr marL="457200" lvl="1" indent="0" algn="just">
              <a:buNone/>
            </a:pP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C:\Users\kenselyn\Downloads\FullSizeRender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28600"/>
            <a:ext cx="3810866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 descr="C:\Users\kenselyn\Downloads\IMG_4319(1)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-443" r="-6925" b="443"/>
          <a:stretch/>
        </p:blipFill>
        <p:spPr bwMode="auto">
          <a:xfrm>
            <a:off x="4724400" y="228600"/>
            <a:ext cx="4038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kenselyn\Downloads\IMG_3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1"/>
            <a:ext cx="3838575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kenselyn\Downloads\IMG_43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4724400" y="3581401"/>
            <a:ext cx="3733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1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kenselyn\Desktop\PROVAB\grupo\5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105000"/>
                    </a14:imgEffect>
                    <a14:imgEffect>
                      <a14:brightnessContrast bright="2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724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9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en-US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Vila-Nova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RS. Coordenação Nacional de Hipertensão Arterial Sistêmica e Diabetes Mellitus, Departamento de Atenção Básica, Secretaria de Atenção a Saúde. Ministério da Saúde. </a:t>
            </a:r>
            <a:r>
              <a:rPr lang="pt-BR" sz="3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http://hiperdia.datasus.gov.br</a:t>
            </a:r>
            <a:r>
              <a:rPr lang="pt-BR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pt-BR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Brasil. Ministério da Saúde. A vigilância, o controle e a prevenção das doenças crônicas não-transmissíveis: DCNT no contexto do Sistema Único de Saúde brasileiro. Brasília: Organização Pan-Americana de Saúde; 2005.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Batista, SRR; Jardim, PCBV; Sousa, ALL Salgado, CM. Hospitalizações por condições cardiovasculares sensíveis à atenção primária em municípios goianos.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Saúde Pública 2012;46(1):34-42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Ministério da Saúde (MS). Secretaria de Vigilância da Saúde. Secretaria de Atenção Básica. Instituto Nacional do Câncer. Inquérito Domiciliar sobre Comportamento de Risco e Morbidade Referida de Doenças e Agravos Não Transmissíveis; 2004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Sociedade Brasileira de Diabetes (SBD). Tratamento e acompanhamento do diabetes mellitus. Diretrizes da Sociedade Brasileira de Diabetes; 2006.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Ferreira, CLRA; Ferreira, MG. Características epidemiológicas de pacientes diabéticos da rede pública de saúde – análise a partir do sistema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2009;53/1.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Filha, FSSC; Nogueira, LT; Viana, LMMV.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adesão e percepção de usuários acompanhados pela estratégia de saúde da família.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Rene, Fortaleza, 2011; 12(n. esp.):930-6.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Athaniel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MAS, Saito RXS. Saúde do adulto — doenças e agravos não transmissíveis: hipertensão arterial e diabetes </a:t>
            </a:r>
            <a:r>
              <a:rPr lang="pt-BR" sz="3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Ohara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ECC, Saito XSS. Saúde da família: considerações teóricas e aplicabilidade. São Paulo: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Martinari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2010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Romero AD, Silva MJ, Silva ARV, Wagner Júnior, Frei­tas RR, Damasceno, MMC. Características de uma po­pulação de idosos hipertensos atendida numa Unida­de de Saúde da Família. </a:t>
            </a:r>
            <a:r>
              <a:rPr lang="pt-BR" sz="3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Rene. 2010;11(2):72-8.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37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en-US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aos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portadores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Hipertensão Arterial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Mellitus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0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pt-BR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n-US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Cadernos de Atenção Básica 36 e 37 (MS): </a:t>
            </a:r>
            <a:r>
              <a:rPr lang="pt-BR" dirty="0" smtClean="0">
                <a:solidFill>
                  <a:schemeClr val="tx1"/>
                </a:solidFill>
              </a:rPr>
              <a:t>revisão, apresentação e incorporação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Treinamento, integração da equipe e atribuições: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Trabalho multidisciplinar</a:t>
            </a:r>
          </a:p>
          <a:p>
            <a:pPr lvl="1"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Ficha-espelho e planilha eletrônica: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Organização dos registros </a:t>
            </a:r>
          </a:p>
          <a:p>
            <a:pPr lvl="1"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Acolhimento e agenda: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Atendimento clínico, acompanhamento conforme protocolo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1: Cobertura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2: Qualidade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Exame clínico; exames complementares; medicações da rede; atendimento dentista.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3: Adesão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Busca ativa dos faltosos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4: Registro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5: Avaliação de Risco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Objetivo 6: Promoção de Saúde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Alimentação; atividade física; tabagismo; higiene bucal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2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+mn-lt"/>
              </a:rPr>
              <a:t>Objetivo 1 – Cobertura: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+mn-lt"/>
              </a:rPr>
              <a:t>Meta: Cadastrar 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25%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dos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hipertensos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 que consultam no Centro de Saúde no Programa de Atenção à Hipertensão Arterial e à Diabetes Mellitus.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50570962"/>
              </p:ext>
            </p:extLst>
          </p:nvPr>
        </p:nvGraphicFramePr>
        <p:xfrm>
          <a:off x="914400" y="3352800"/>
          <a:ext cx="44958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97712"/>
              </p:ext>
            </p:extLst>
          </p:nvPr>
        </p:nvGraphicFramePr>
        <p:xfrm>
          <a:off x="5562600" y="3352800"/>
          <a:ext cx="3048000" cy="1809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</a:tblGrid>
              <a:tr h="43815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3,3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9,4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12,5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828800" y="493221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0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Objetivo1 – Cobertura: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Cadastrar </a:t>
            </a:r>
            <a:r>
              <a:rPr lang="pt-BR" dirty="0" smtClean="0">
                <a:solidFill>
                  <a:schemeClr val="tx1"/>
                </a:solidFill>
              </a:rPr>
              <a:t>25% </a:t>
            </a:r>
            <a:r>
              <a:rPr lang="pt-BR" dirty="0">
                <a:solidFill>
                  <a:schemeClr val="tx1"/>
                </a:solidFill>
              </a:rPr>
              <a:t>dos </a:t>
            </a:r>
            <a:r>
              <a:rPr lang="pt-BR" b="1" dirty="0">
                <a:solidFill>
                  <a:schemeClr val="tx1"/>
                </a:solidFill>
              </a:rPr>
              <a:t>diabéticos</a:t>
            </a:r>
            <a:r>
              <a:rPr lang="pt-BR" dirty="0">
                <a:solidFill>
                  <a:schemeClr val="tx1"/>
                </a:solidFill>
              </a:rPr>
              <a:t> que consultam no Centro de Saúde no Programa de Atenção à Hipertensão Arterial e à Diabetes Mellitus.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7750286"/>
              </p:ext>
            </p:extLst>
          </p:nvPr>
        </p:nvGraphicFramePr>
        <p:xfrm>
          <a:off x="838200" y="3276600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49"/>
              </p:ext>
            </p:extLst>
          </p:nvPr>
        </p:nvGraphicFramePr>
        <p:xfrm>
          <a:off x="5638800" y="3810000"/>
          <a:ext cx="3048000" cy="1809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</a:tblGrid>
              <a:tr h="43815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5,9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14,4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19,5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52600" y="485948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1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2 – Qualidade: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Realizar exame clínico apropriado em 100% dos </a:t>
            </a:r>
            <a:r>
              <a:rPr lang="pt-BR" b="1" dirty="0" smtClean="0">
                <a:solidFill>
                  <a:schemeClr val="tx1"/>
                </a:solidFill>
              </a:rPr>
              <a:t>hipertensos e diabéticos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cadastrados na unidade de saúde.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3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Objetivo 2 – Qualidade: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Meta: Realizar exames complementares de acordo com o protocolo para 100% dos </a:t>
            </a:r>
            <a:r>
              <a:rPr lang="pt-BR" b="1" dirty="0">
                <a:solidFill>
                  <a:schemeClr val="tx1"/>
                </a:solidFill>
              </a:rPr>
              <a:t>hipertensos</a:t>
            </a:r>
            <a:r>
              <a:rPr lang="pt-BR" dirty="0">
                <a:solidFill>
                  <a:schemeClr val="tx1"/>
                </a:solidFill>
              </a:rPr>
              <a:t> cadastrados na unidade de saúde.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rgbClr val="00B0F0"/>
                </a:solidFill>
              </a:rPr>
              <a:t>Período sem laboratório e troca de SMS.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9662075"/>
              </p:ext>
            </p:extLst>
          </p:nvPr>
        </p:nvGraphicFramePr>
        <p:xfrm>
          <a:off x="762000" y="3657600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51343"/>
              </p:ext>
            </p:extLst>
          </p:nvPr>
        </p:nvGraphicFramePr>
        <p:xfrm>
          <a:off x="5562600" y="3657600"/>
          <a:ext cx="3048000" cy="1809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</a:tblGrid>
              <a:tr h="43815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Ago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77,5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72,4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73,9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76400" y="37915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43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377</TotalTime>
  <Words>1232</Words>
  <Application>Microsoft Office PowerPoint</Application>
  <PresentationFormat>Apresentação na tela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Executivo</vt:lpstr>
      <vt:lpstr> </vt:lpstr>
      <vt:lpstr>Introdução</vt:lpstr>
      <vt:lpstr>Objetivo Geral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Conclusão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 EAD – UFPEL Defesa TCC</dc:title>
  <dc:creator>kenselyn</dc:creator>
  <cp:lastModifiedBy>kenselyn</cp:lastModifiedBy>
  <cp:revision>45</cp:revision>
  <dcterms:created xsi:type="dcterms:W3CDTF">2015-01-13T23:32:26Z</dcterms:created>
  <dcterms:modified xsi:type="dcterms:W3CDTF">2015-01-22T01:04:49Z</dcterms:modified>
</cp:coreProperties>
</file>