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302" r:id="rId7"/>
    <p:sldId id="303" r:id="rId8"/>
    <p:sldId id="261" r:id="rId9"/>
    <p:sldId id="262" r:id="rId10"/>
    <p:sldId id="304" r:id="rId11"/>
    <p:sldId id="263" r:id="rId12"/>
    <p:sldId id="264" r:id="rId13"/>
    <p:sldId id="265" r:id="rId14"/>
    <p:sldId id="309" r:id="rId15"/>
    <p:sldId id="310" r:id="rId16"/>
    <p:sldId id="312" r:id="rId17"/>
    <p:sldId id="266" r:id="rId18"/>
    <p:sldId id="267" r:id="rId19"/>
    <p:sldId id="268" r:id="rId20"/>
    <p:sldId id="269" r:id="rId21"/>
    <p:sldId id="305" r:id="rId22"/>
    <p:sldId id="306" r:id="rId23"/>
    <p:sldId id="270" r:id="rId24"/>
    <p:sldId id="272" r:id="rId25"/>
    <p:sldId id="277" r:id="rId26"/>
    <p:sldId id="279" r:id="rId27"/>
    <p:sldId id="281" r:id="rId28"/>
    <p:sldId id="283" r:id="rId29"/>
    <p:sldId id="284" r:id="rId30"/>
    <p:sldId id="307" r:id="rId31"/>
    <p:sldId id="30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7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196E5-7725-4FF6-8E55-9873B1E6612C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BABF4-3BD8-4FA8-A347-21772A72B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72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ABF4-3BD8-4FA8-A347-21772A72BA28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CCF-8ABA-4225-88CF-2369467EED11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E40-A0B2-4FDA-8D10-0FC6B6700B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7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CCF-8ABA-4225-88CF-2369467EED11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E40-A0B2-4FDA-8D10-0FC6B6700B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45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CCF-8ABA-4225-88CF-2369467EED11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E40-A0B2-4FDA-8D10-0FC6B6700B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91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CCF-8ABA-4225-88CF-2369467EED11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E40-A0B2-4FDA-8D10-0FC6B6700B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6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CCF-8ABA-4225-88CF-2369467EED11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E40-A0B2-4FDA-8D10-0FC6B6700B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49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CCF-8ABA-4225-88CF-2369467EED11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E40-A0B2-4FDA-8D10-0FC6B6700B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42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CCF-8ABA-4225-88CF-2369467EED11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E40-A0B2-4FDA-8D10-0FC6B6700B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84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CCF-8ABA-4225-88CF-2369467EED11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E40-A0B2-4FDA-8D10-0FC6B6700B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4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CCF-8ABA-4225-88CF-2369467EED11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E40-A0B2-4FDA-8D10-0FC6B6700B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78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CCF-8ABA-4225-88CF-2369467EED11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E40-A0B2-4FDA-8D10-0FC6B6700B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93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1CCF-8ABA-4225-88CF-2369467EED11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E40-A0B2-4FDA-8D10-0FC6B6700B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78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E1CCF-8ABA-4225-88CF-2369467EED11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0E40-A0B2-4FDA-8D10-0FC6B6700B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63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14546" y="285728"/>
            <a:ext cx="46004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Faculdade de Medicina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66"/>
          <p:cNvSpPr>
            <a:spLocks noChangeArrowheads="1"/>
          </p:cNvSpPr>
          <p:nvPr/>
        </p:nvSpPr>
        <p:spPr bwMode="auto">
          <a:xfrm>
            <a:off x="3857620" y="1785926"/>
            <a:ext cx="1368152" cy="1296144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00034" y="2948751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atenção à saúde de usuários hipertensos e/ou diabéticos acompanhados na </a:t>
            </a:r>
            <a:r>
              <a:rPr lang="pt-BR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ubs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Mãe Raimunda na cidade de </a:t>
            </a:r>
            <a:r>
              <a:rPr lang="pt-BR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gua Branca/</a:t>
            </a:r>
            <a:r>
              <a:rPr lang="pt-BR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14480" y="521495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Enfª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Elitiele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Ortiz dos Santos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86000" y="614140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Teresina, 2015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071802" y="4786322"/>
            <a:ext cx="315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Klebert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Amorim de Oliveira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1160160"/>
            <a:ext cx="79296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ctr"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Antes da intervenção: </a:t>
            </a:r>
          </a:p>
          <a:p>
            <a:pPr marL="266700" indent="-266700" algn="ctr"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eram solicitados exames complementares em dia de acordo com protocolo;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poucos usuários encontravam-se com exame clínico em dia;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eram realizados registros adequados na ficha de acompanhamento.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1- INTRODUÇÃO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2500306"/>
            <a:ext cx="789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atenção aos adultos portadores de hipertensão arterial sistêmica e/ou diabetes mellitus na unidade de saúde Mãe Raimunda na cidade de Água Branca/PI.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2- OBJETIVO GERAL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1160160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ctr">
              <a:tabLst>
                <a:tab pos="266700" algn="l"/>
              </a:tabLst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Foram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realizadas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ações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seguintes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eixos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42925" indent="-2667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eixo de monitoramento e avaliação foi criado uma comissão multiprofissional para gestão e planejamento, tal comissão formada por médico, enfermeira, odontólogo e 03 ACS;</a:t>
            </a:r>
          </a:p>
          <a:p>
            <a:pPr marL="542925" indent="-266700"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42925" indent="-2667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eixo organização e gestão do serviço foi criado uma base de dados informatizada na UBS a partir dos atuais prontuários.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286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3- METODOLOGIA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961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eixo do engajamento público informou-se a comunidade sobre a existência do Programa de Atenção à Hipertensão Arterial e à Diabetes Mellitus da UBS, sendo desenvolvido através das atividades educativas coletivas – 02 atividades por mês;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qualificação da prática clínica ocorreu a partir da capacitação dos ACS e demais membros da equipe. Tal capacitação aconteceu mensalmente nas reuniões da equipe através de cursos, onde os ACS foram treinados para identificar sinais e sintomas de HAS e DM.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286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3- METODOLOGIA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48" y="214290"/>
            <a:ext cx="286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3- METODOLOGIA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F:\FOTOS UBS\IMG_8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595" y="3862390"/>
            <a:ext cx="3840000" cy="2880000"/>
          </a:xfrm>
          <a:prstGeom prst="rect">
            <a:avLst/>
          </a:prstGeom>
          <a:noFill/>
        </p:spPr>
      </p:pic>
      <p:grpSp>
        <p:nvGrpSpPr>
          <p:cNvPr id="9" name="Grupo 8"/>
          <p:cNvGrpSpPr/>
          <p:nvPr/>
        </p:nvGrpSpPr>
        <p:grpSpPr>
          <a:xfrm>
            <a:off x="732000" y="857232"/>
            <a:ext cx="8037190" cy="2880000"/>
            <a:chOff x="732000" y="857232"/>
            <a:chExt cx="8037190" cy="2880000"/>
          </a:xfrm>
        </p:grpSpPr>
        <p:pic>
          <p:nvPicPr>
            <p:cNvPr id="2053" name="Picture 5" descr="F:\FOTOS UBS\IMG_804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2000" y="857232"/>
              <a:ext cx="3840000" cy="2880000"/>
            </a:xfrm>
            <a:prstGeom prst="rect">
              <a:avLst/>
            </a:prstGeom>
            <a:noFill/>
          </p:spPr>
        </p:pic>
        <p:pic>
          <p:nvPicPr>
            <p:cNvPr id="2054" name="Picture 6" descr="F:\FOTOS UBS\IMG_804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9190" y="857232"/>
              <a:ext cx="3840000" cy="288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7016" y="142852"/>
            <a:ext cx="286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3- METODOLOGIA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FOTOS UBS\IMG_8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1769" y="642918"/>
            <a:ext cx="3840000" cy="2880000"/>
          </a:xfrm>
          <a:prstGeom prst="rect">
            <a:avLst/>
          </a:prstGeom>
          <a:noFill/>
        </p:spPr>
      </p:pic>
      <p:grpSp>
        <p:nvGrpSpPr>
          <p:cNvPr id="9" name="Grupo 8"/>
          <p:cNvGrpSpPr/>
          <p:nvPr/>
        </p:nvGrpSpPr>
        <p:grpSpPr>
          <a:xfrm>
            <a:off x="714348" y="3714752"/>
            <a:ext cx="8054842" cy="2880000"/>
            <a:chOff x="642910" y="3536157"/>
            <a:chExt cx="8054842" cy="2880000"/>
          </a:xfrm>
        </p:grpSpPr>
        <p:pic>
          <p:nvPicPr>
            <p:cNvPr id="2051" name="Picture 3" descr="F:\FOTOS UBS\IMG_805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3536157"/>
              <a:ext cx="3840000" cy="2880000"/>
            </a:xfrm>
            <a:prstGeom prst="rect">
              <a:avLst/>
            </a:prstGeom>
            <a:noFill/>
          </p:spPr>
        </p:pic>
        <p:pic>
          <p:nvPicPr>
            <p:cNvPr id="2055" name="Picture 7" descr="F:\FOTOS UBS\IMG_804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7752" y="3536157"/>
              <a:ext cx="3840000" cy="288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7016" y="142852"/>
            <a:ext cx="286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3- METODOLOGIA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IMG_88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09" t="-223813" r="-368690" b="-165567"/>
          <a:stretch/>
        </p:blipFill>
        <p:spPr bwMode="auto">
          <a:xfrm>
            <a:off x="-8539443" y="-5932040"/>
            <a:ext cx="30922463" cy="156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IMG_8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413"/>
            <a:ext cx="3456384" cy="54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1500174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Em relação ao acolhimento foi implantada a avaliação/estratificação de risco e de vulnerabilidades que permitiu identificar as situações de maior urgência e com isso tomar as devidas medidas de intervenção;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solicitação de insumos passou a ser semanalmente para evitar uma possível falta diante da demanda de usuários que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frequentavam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 UBS.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286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3- METODOLOGIA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71472" y="1160160"/>
            <a:ext cx="80010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Foram adotados os manuais técnicos intitulados: Estratégias para o Cuidado da Pessoa com Doença Crônica, números 36 e 37 do Ministério da Saúde, 2013;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Utilizou-se uma ficha espelho para hipertensos e/ou diabéticos;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E a planilha eletrônica de coleta de dados disponibilizada pelo Curso UNASUS da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UFPel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Foi realizada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apacitação sobre o manual técnico de hipertensos e/ou diabéticos, para que toda a equipe utilizasse esta referência na atenção ao grupo alvo.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286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3- METODOLOGIA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14348" y="1357298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ACS ficaram responsáveis por fazer a busca ativa daqueles não cadastrados e daqueles que não compareceram às consultas e a recepcionista da UBS ficou responsável pelo agendamento de um horário para consulta médica e odontológica para esses usuários, conforme o programa.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17016" y="443984"/>
            <a:ext cx="286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3- METODOLOGIA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17016" y="443984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1- INTRODUÇÃO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0034" y="1571612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doenças crônicas não transmissíveis (DCNT) estão alcançando proporções epidêmicas em todo o mundo, afetando pessoas de todas as idades (DAAR et al, 2007).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HAS é um grave problema de saúde pública no Brasil e no mundo. Levando-se em consideração os valores de PA ≥ 140/90 mmHg. (CESARINO et al., 2008; ROSÁRIO et al., 2009).</a:t>
            </a:r>
          </a:p>
        </p:txBody>
      </p:sp>
    </p:spTree>
    <p:extLst>
      <p:ext uri="{BB962C8B-B14F-4D97-AF65-F5344CB8AC3E}">
        <p14:creationId xmlns:p14="http://schemas.microsoft.com/office/powerpoint/2010/main" val="20827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1472" y="1160160"/>
            <a:ext cx="8215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1. Ampliar a cobertura a hipertensos e/ou diabéticos;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Metas: 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1.1. Cadastrar 85% dos hipertensos da área de abrangência no Programa de Atenção à Hipertensão Arterial e à Diabetes Mellitus da unidade de saúde;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1.2. Cadastrar 85% dos diabéticos da área de abrangência no Programa de Atenção à Hipertensão Arterial e à Diabetes Mellitus da unidade de saúde.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OBJETIVOS, METAS E RESULTADOS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928670"/>
            <a:ext cx="4071966" cy="548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OBJETIVOS, METAS E RESULTADOS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57752" y="1142984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terceiro mês atingimos um total de 83,7%,</a:t>
            </a: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perfazendo 344 usuários hipertensos.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071546"/>
            <a:ext cx="3927950" cy="531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OBJETIVOS, METAS E RESULTADOS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1142984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terceiro mês atingimos um total de 62,4%,</a:t>
            </a: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perfazendo 63 usuários diabéticos.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28596" y="1160160"/>
            <a:ext cx="8358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Metas: 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2.1. Realizar exame clínico apropriado em 100% dos hipertensos;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2.2. Realizar exame clínico apropriado em 100% dos diabéticos;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2.3. Garantir a 100% dos hipertensos a realização de exames complementares em dia de acordo com o protocolo;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2.4. Garantir a 100% dos diabéticos a realização de exames complementares em dia de acordo com o protocolo.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OBJETIVOS, METAS E RESULTADOS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4282" y="1160160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2.5. Priorizar a prescrição de medicamentos da farmácia popular para 100% dos hipertensos cadastrados na unidade de saúde;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2.6. Priorizar a prescrição de medicamentos da farmácia popular para 100% dos diabéticos cadastrados na unidade de saúde;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2.7. Realizar avaliação da necessidade de atendimento odontológico em 100% dos hipertensos;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2.8. Realizar avaliação da necessidade de atendimento odontológico em 100% dos diabéticos.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OBJETIVOS, METAS E RESULTADOS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1160160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3. Melhorar a adesão de hipertensos e/ou diabéticos ao programa</a:t>
            </a:r>
          </a:p>
          <a:p>
            <a:pPr algn="just"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Metas: 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3.1. Buscar 100% dos hipertensos faltosos às consultas na unidade de saúde conforme a periodicidade recomendada;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3.2. Buscar 100% dos diabéticos faltosos às consultas na unidade de saúde conforme a periodicidade recomendada.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OBJETIVOS, METAS E RESULTADOS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1357298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4. Melhorar o registro das informações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Metas: 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4.1. Manter ficha de acompanhamento de 100% dos  hipertensos cadastrados na unidade de saúde;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4.2. Manter ficha de acompanhamento de 100% dos  diabéticos cadastrados na unidade de saúde.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OBJETIVOS, METAS E RESULTADOS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818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5. Mapear hipertensos e diabéticos de risco para doença cardiovascular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Metas: 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5.1. Realizar estratificação do risco cardiovascular em 100% dos hipertensos cadastrados na unidade de saúde;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5.2. Realizar estratificação do risco cardiovascular em 100% dos diabéticos cadastrados na unidade de saúde.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OBJETIVOS, METAS E RESULTADOS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1160160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6. Promover a saúde de hipertensos e diabéticos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Metas: 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6.1. Garantir orientação nutricional sobre alimentação saudável a 100% dos hipertensos;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6.2. Garantir orientação nutricional sobre alimentação saudável a 100% dos diabéticos;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6.3. Garantir orientação em relação à prática regular de atividade física a 100% dos pacientes hipertensos;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6.4. Garantir orientação em relação à prática regular de atividade física a 100% dos pacientes diabéticos;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OBJETIVOS, METAS E RESULTADOS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116016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6.5. Garantir orientação  sobre os riscos do tabagismo a 100% dos pacientes hipertensos;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6.6. Garantir orientação  sobre os riscos do tabagismo a 100% dos pacientes diabéticos;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6.7. Garantir orientação  sobre higiene bucal a 100% dos pacientes hipertensos;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6.8. Garantir orientação  sobre higiene bucal a 100% dos pacientes diabéticos.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OBJETIVOS, METAS E RESULTADOS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1196752"/>
            <a:ext cx="807249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“Diabetes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ellitus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” (DM) refere-se a um transtorno metabólico de etiologias heterogêneas, caracterizado por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hiperglicemia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(WORLD HEALTH ORGANIZATION, 1999).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É um problema de saúde considerado condição sensível à Atenção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Primária, 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bom manejo deste problema ainda na Atenção Básica evita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hospitalizações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(ALFRADIQUE, 2009).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1- INTRODUÇÃO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1160160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no mês 01 da Intervenção, participaram 294 hipertensos e 55 diabéticos; mês 02: 326 hipertensos e 61 diabéticos; mês 03: 344 hipertensos e 63 diabéticos. </a:t>
            </a:r>
          </a:p>
          <a:p>
            <a:pPr marL="539750" indent="-179388" algn="just"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itens avaliados quanto à qualidade 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alcançou-se 100%.</a:t>
            </a:r>
            <a:endParaRPr lang="pt-BR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OBJETIVOS, METAS E RESULTADOS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1357298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2" algn="ctr"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bons resultados alcançados foram devidos:</a:t>
            </a:r>
          </a:p>
          <a:p>
            <a:pPr marL="360362" algn="just"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eficiência, o empenho e o esmero da equipe da UBS Mãe Raimunda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39750" indent="-179388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ao fato de aproveitarmos sempre a consulta do paciente, embora HAS e DM não fossem a queixa principal. </a:t>
            </a:r>
          </a:p>
          <a:p>
            <a:pPr marL="360362" algn="just"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OBJETIVOS, METAS E RESULTADOS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961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Enfim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no final da intervenção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atingimos um total de 83,7% de hipertensos e 62,4% diabéticos, isso em relação à cobertura. Os itens avaliados quanto  a qualidade chegamos a 100%.</a:t>
            </a:r>
          </a:p>
          <a:p>
            <a:pPr algn="just"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Houve melhora significativa no monitoramento e avaliação, na qualidade da atenção aos usuários, na organização e gestão do serviço, no engajamento público e em especial na qualificação da prática clínica.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OBJETIVOS, METAS E RESULTADOS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9618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qualificação da equipe permitiu que a mesma se capacitasse para prestar uma assistência de acordo com as orientações do Ministério da Saúde;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Houve uma melhora significativa no monitoramento e avaliação, na organização e gestão do serviço.</a:t>
            </a:r>
            <a:endParaRPr lang="pt-BR" sz="24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tivemos dificuldades na coleta e sistematização dos dados relativos à intervenção e nem tampouco na incorporação das ações previstas no projeto à rotina do serviço.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5. DISCUSSÃO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3566" y="1160160"/>
            <a:ext cx="7961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É possível observar uma mudança na rotina da UBS. O impacto da intervenção é percebido por todos, desde os trabalhadores da unidade e em especial pelos usuários, pois um maior número passou a receber um atendimento de modo integral.</a:t>
            </a:r>
          </a:p>
          <a:p>
            <a:pPr marL="266700" indent="-266700" algn="just"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Atualmente a Intervenção, encontra-se de fato incorporada a rotina da UBS e para que seja mantida faz-se necessário que todos os envolvidos, desde os trabalhadores da UBS e gestores continuem a exercer coerentemente suas atribuições.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5. DISCUSSÃO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562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curso de especialização proporcionou-me conhecimentos a respeito do funcionamento da ESF/APS e das devidas ações programáticas em especial da atenção à saúde de usuários hipertensos e/ou diabéticos; 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Melhorou o meu entendimento a respeito dos protocolos do Ministério da Saúde e fomentou a busca cotidiana na literatura por novos conhecimentos.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6. REFLEXÃO CRÍTICA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562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Viabilizou a interação entre os diversos participantes construtores do saber: coordenadores, orientadores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especializandos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com o intuito de frutificar a construção de uma saúde de qualidade, conforme preconiza o SUS.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6. REFLEXÃO CRÍTICA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5628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ALFRADIQUE, M. E.et al. Internações por condições sensíveis à atenção primária: a construção da lista brasileira como ferramenta para medir o desempenho do sistema de saúde(Projeto ICSAP – Brasil). Cadernos de Saúde Pública, Rio de Janeiro, v. 25, n. 6, 2009.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BRASIL. Ministério da Saúde. Plano de Reorganização da Atenção à Hipertensão Arterial e ao Diabetes Mellitus. Brasília, 2001.</a:t>
            </a:r>
          </a:p>
          <a:p>
            <a:pPr algn="just"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7. REFERÊNCIAS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562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BRASIL. Ministério da Saúde (MS). Secretaria de Atenção à Saúde. Departamento de Atenção Básica. Política nacional de atenção básica. Brasília: Ministério da saúde (MS); 2006.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BRASIL. Ministério da Saúde (MS). ELSA Brasil: maior estudo epidemiológico da América Latina. Informes Técnicos Institucionais.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Saúde Publica 2009; 43(1):1-2.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7. REFERÊNCIAS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5628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BRASIL. Ministério da Saúde. Secretaria de Vigilância em Saúde. Secretaria de Gestão Estratégica e Participativa.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Vigitel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-Brasil 2011: vigilância de fatores de risco e proteção para doenças crônicas por inquérito telefônico. Brasília, 2012.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Estratégias para o cuidado da pessoa com doença crônica: diabetes mellitus / Ministério da Saúde, Secretaria de Atenção à Saúde, Departamento de Atenção Básica. – Brasília: Ministério da Saúde, 2013.(Caderno de Atenção Básica, n.36).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7. REFERÊNCIAS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1428736"/>
            <a:ext cx="81439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presente trabalho foi realizado na cidade de Água Branca-PI, localizado na microrregião do médio Parnaíba Piauiense, mesorregião do centro-norte do estado, a 97 km da capital Teresina.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Unidade Básica de Saúde Mãe Raimunda foi o local de desenvolvimento do trabalho e o foco definido foi a atenção a saúde de usuários hipertensos e/ou diabéticos, sendo desenvolvido no período de 08/08 a 06/11 de 2014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1- INTRODUÇÃO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5628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Estratégias para o cuidado da pessoa com doença crônica: hipertensão arterial sistêmica / Ministério da Saúde, Secretaria de Atenção à Saúde, Departamento de Atenção Básica. – Brasília: Ministério da Saúde, 2013. (Cadernos de Atenção Básica, n. 37).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BRITISH HYPERTENSION SOCIETY. Royal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College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Physicians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Management in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adults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primary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care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pharmacological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update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Hypertension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NICE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Clinical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Guideline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18. Disponível em: &lt;http:// www.nice.org.uk/CG018&gt;. Acesso em: 10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jun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2014.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7. REFERÊNCIAS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5628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CESARINO CB,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Cipullo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JP, Martin JFV,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Ciorlia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LA, Godoy MRP, Cordeiro JA, Rodrigues IC. Prevalência e fatores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sóciodemográficos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em hipertensos de São Jose do Rio Preto.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ArqBras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Card. 2008; 91:31-5.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DAAR AS, Singer PA,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Persad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D,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Pramming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SK,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Matthews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DR,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Beaglehole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R, Bernstein A,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Borysiewicz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LK,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Colagiuri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S,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Ganguly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N, Glass RI,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FinegoodDT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Koplan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J,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Nabel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EG, Sarna G,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Sarrafzadegan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N, Smith R,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Yach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D, Bell J. Grand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challenges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chronic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non-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communicable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diseases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Nature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2007; 450(22): 494-496. Disponível em: http</a:t>
            </a:r>
            <a:r>
              <a:rPr lang="pt-BR" sz="2200" smtClean="0">
                <a:latin typeface="Arial" pitchFamily="34" charset="0"/>
                <a:cs typeface="Arial" pitchFamily="34" charset="0"/>
              </a:rPr>
              <a:t>://www.nature.com/nature/journal</a:t>
            </a:r>
            <a:br>
              <a:rPr lang="pt-BR" sz="2200" smtClean="0">
                <a:latin typeface="Arial" pitchFamily="34" charset="0"/>
                <a:cs typeface="Arial" pitchFamily="34" charset="0"/>
              </a:rPr>
            </a:br>
            <a:r>
              <a:rPr lang="pt-BR" sz="2200" smtClean="0">
                <a:latin typeface="Arial" pitchFamily="34" charset="0"/>
                <a:cs typeface="Arial" pitchFamily="34" charset="0"/>
              </a:rPr>
              <a:t>/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v450/n7169/full/450494a.html. Acesso; 20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jun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2014.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7. REFERÊNCIAS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5628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ROSARIO TM, Scala LCNS, Franca GVA, Pereira MRG, Jardim PCBV. Prevalência, controle e tratamento da hipertensão arterial sistêmica em Nobres, MT.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ArqBras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Card. 2009; 93:672-8.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SOCIEDADE BRASILEIRA DE DIABETES. Diretrizes. Tratamento e acompanhamento do Diabetes mellitus, 2007.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SOCIEDADE BRASILEIRA DE CARDIOLOGIA. VI Diretrizes Brasileiras de Hipertensão. Arquivos Brasileiros de Cardiologia, São Paulo, v. 95, n. 1, p. 1-51, 2010. Suplemento 1.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7. REFERÊNCIAS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5628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SOCIEDADE BRASILEIRA DE HIPERTENSÃO; SOCIEDADE BRASILEIRA DE CARDIOLOGIA; SOCIEDADE BRASILEIRA DE NEFROLOGIA. VI Diretrizes Brasileiras de Hipertensão Arterial. Revista Hipertensão, [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S.l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.] v. 13, ano 13, jan./fev./mar. 2010.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WORLD HEALTH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ORGANIZATION.Definition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diagnosis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classification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diabetes mellitus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andits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complications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diagnosis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classification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diabetes mellitus.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Geneva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: WHO, 1999.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WORLD HEALTH ORGANIZATION. Definition and diagnosis of diabetes mellitus and intermediate hyperglycemia: report of a WHO/IDF consultation. Geneva, 2006.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680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7. REFERÊNCIAS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Obrigado!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1160160"/>
            <a:ext cx="83582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ctr">
              <a:tabLst>
                <a:tab pos="266700" algn="l"/>
              </a:tabLs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 unidade possui em sua estrutura para atender aos usuários: </a:t>
            </a:r>
          </a:p>
          <a:p>
            <a:pPr marL="266700" indent="-266700" algn="just"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720725" indent="-360363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uma sala de espera ampla com cadeiras em boa quantidade e confortáveis, com uma televisão de LCD; </a:t>
            </a:r>
          </a:p>
          <a:p>
            <a:pPr marL="720725" indent="-360363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banheiro masculino e feminino com acessibilidade; </a:t>
            </a:r>
          </a:p>
          <a:p>
            <a:pPr marL="720725" indent="-360363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consultórios: médico, odontológico e de enfermagem; </a:t>
            </a:r>
          </a:p>
          <a:p>
            <a:pPr marL="720725" indent="-360363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sala de vacina; </a:t>
            </a:r>
          </a:p>
          <a:p>
            <a:pPr marL="720725" indent="-360363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sala de inalação; </a:t>
            </a:r>
          </a:p>
          <a:p>
            <a:pPr marL="720725" indent="-360363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sala de esterilização; </a:t>
            </a:r>
          </a:p>
          <a:p>
            <a:pPr marL="720725" indent="-360363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sala de procedimentos; </a:t>
            </a:r>
          </a:p>
          <a:p>
            <a:pPr marL="720725" indent="-360363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farmácia; </a:t>
            </a:r>
          </a:p>
          <a:p>
            <a:pPr marL="720725" indent="-360363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auditório; </a:t>
            </a:r>
          </a:p>
          <a:p>
            <a:pPr marL="720725" indent="-360363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DML;</a:t>
            </a:r>
          </a:p>
          <a:p>
            <a:pPr marL="720725" indent="-360363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um amplo pátio.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1- INTRODUÇÃO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FOTOS UBS\IMG_5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4337846" cy="3240000"/>
          </a:xfrm>
          <a:prstGeom prst="rect">
            <a:avLst/>
          </a:prstGeom>
          <a:noFill/>
        </p:spPr>
      </p:pic>
      <p:pic>
        <p:nvPicPr>
          <p:cNvPr id="8" name="Picture 3" descr="F:\FOTOS UBS\IMG_5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238" y="3244848"/>
            <a:ext cx="4337851" cy="32400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717016" y="443984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1- INTRODUÇÃO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FOTOS UBS\IMG_5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00372"/>
            <a:ext cx="4337852" cy="3240000"/>
          </a:xfrm>
          <a:prstGeom prst="rect">
            <a:avLst/>
          </a:prstGeom>
          <a:noFill/>
        </p:spPr>
      </p:pic>
      <p:pic>
        <p:nvPicPr>
          <p:cNvPr id="6" name="Picture 4" descr="F:\FOTOS UBS\IMG_5825.JPG"/>
          <p:cNvPicPr>
            <a:picLocks noChangeAspect="1" noChangeArrowheads="1"/>
          </p:cNvPicPr>
          <p:nvPr/>
        </p:nvPicPr>
        <p:blipFill>
          <a:blip r:embed="rId3" cstate="print"/>
          <a:srcRect r="9070"/>
          <a:stretch>
            <a:fillRect/>
          </a:stretch>
        </p:blipFill>
        <p:spPr bwMode="auto">
          <a:xfrm>
            <a:off x="428596" y="1000108"/>
            <a:ext cx="3944429" cy="3240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717016" y="443984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1- INTRODUÇÃO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3566" y="1160160"/>
            <a:ext cx="7562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ctr"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equipe da unidade é formada por:</a:t>
            </a:r>
          </a:p>
          <a:p>
            <a:pPr marL="266700" indent="-266700" algn="just"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39750" indent="-276225"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39750" indent="-276225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médico;</a:t>
            </a:r>
          </a:p>
          <a:p>
            <a:pPr marL="539750" indent="-276225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enfermeira;</a:t>
            </a:r>
          </a:p>
          <a:p>
            <a:pPr marL="539750" indent="-276225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dentista;</a:t>
            </a:r>
          </a:p>
          <a:p>
            <a:pPr marL="539750" indent="-276225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técnica de enfermagem; </a:t>
            </a:r>
          </a:p>
          <a:p>
            <a:pPr marL="539750" indent="-276225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técnica de saúde bucal; </a:t>
            </a:r>
          </a:p>
          <a:p>
            <a:pPr marL="539750" indent="-276225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06 agentes comunitários de saúde; </a:t>
            </a:r>
          </a:p>
          <a:p>
            <a:pPr marL="539750" indent="-276225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recepcionista; </a:t>
            </a:r>
          </a:p>
          <a:p>
            <a:pPr marL="539750" indent="-276225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agente de endemias;</a:t>
            </a:r>
          </a:p>
          <a:p>
            <a:pPr marL="539750" indent="-276225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auxiliar de serviços gerais.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1- INTRODUÇÃO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1160160"/>
            <a:ext cx="79296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ctr"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Antes da intervenção eram  acompanhados na UBS Mãe Raimunda: 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213 usuários hipertensos, perfazendo 52% do indicador de cobertura estimado (411 usuários) 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37 usuários diabéticos, perfazendo 37% do indicador de cobertura estimado (101 usuários).</a:t>
            </a: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tabLst>
                <a:tab pos="2667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7016" y="443984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1- INTRODUÇÃO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2523</Words>
  <Application>Microsoft Office PowerPoint</Application>
  <PresentationFormat>Apresentação na tela (4:3)</PresentationFormat>
  <Paragraphs>223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Klebert Amorim</dc:creator>
  <cp:lastModifiedBy>Klebert Amorim</cp:lastModifiedBy>
  <cp:revision>57</cp:revision>
  <dcterms:created xsi:type="dcterms:W3CDTF">2015-01-18T19:53:33Z</dcterms:created>
  <dcterms:modified xsi:type="dcterms:W3CDTF">2015-01-24T16:30:16Z</dcterms:modified>
</cp:coreProperties>
</file>