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Default Extension="wdp" ContentType="image/vnd.ms-photo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61"/>
  </p:notesMasterIdLst>
  <p:sldIdLst>
    <p:sldId id="256" r:id="rId2"/>
    <p:sldId id="303" r:id="rId3"/>
    <p:sldId id="257" r:id="rId4"/>
    <p:sldId id="304" r:id="rId5"/>
    <p:sldId id="305" r:id="rId6"/>
    <p:sldId id="280" r:id="rId7"/>
    <p:sldId id="306" r:id="rId8"/>
    <p:sldId id="307" r:id="rId9"/>
    <p:sldId id="259" r:id="rId10"/>
    <p:sldId id="309" r:id="rId11"/>
    <p:sldId id="310" r:id="rId12"/>
    <p:sldId id="308" r:id="rId13"/>
    <p:sldId id="260" r:id="rId14"/>
    <p:sldId id="311" r:id="rId15"/>
    <p:sldId id="312" r:id="rId16"/>
    <p:sldId id="313" r:id="rId17"/>
    <p:sldId id="314" r:id="rId18"/>
    <p:sldId id="315" r:id="rId19"/>
    <p:sldId id="316" r:id="rId20"/>
    <p:sldId id="317" r:id="rId21"/>
    <p:sldId id="318" r:id="rId22"/>
    <p:sldId id="263" r:id="rId23"/>
    <p:sldId id="264" r:id="rId24"/>
    <p:sldId id="265" r:id="rId25"/>
    <p:sldId id="319" r:id="rId26"/>
    <p:sldId id="267" r:id="rId27"/>
    <p:sldId id="274" r:id="rId28"/>
    <p:sldId id="275" r:id="rId29"/>
    <p:sldId id="320" r:id="rId30"/>
    <p:sldId id="276" r:id="rId31"/>
    <p:sldId id="277" r:id="rId32"/>
    <p:sldId id="278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268" r:id="rId53"/>
    <p:sldId id="269" r:id="rId54"/>
    <p:sldId id="270" r:id="rId55"/>
    <p:sldId id="271" r:id="rId56"/>
    <p:sldId id="272" r:id="rId57"/>
    <p:sldId id="302" r:id="rId58"/>
    <p:sldId id="321" r:id="rId59"/>
    <p:sldId id="273" r:id="rId6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6FF33"/>
    <a:srgbClr val="FF66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671" autoAdjust="0"/>
  </p:normalViewPr>
  <p:slideViewPr>
    <p:cSldViewPr>
      <p:cViewPr>
        <p:scale>
          <a:sx n="81" d="100"/>
          <a:sy n="81" d="100"/>
        </p:scale>
        <p:origin x="-18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555452-78B4-4005-B187-FB213ED88470}" type="datetimeFigureOut">
              <a:rPr lang="pt-BR" smtClean="0"/>
              <a:pPr/>
              <a:t>08/12/2013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9F1003-2FEC-44D8-84CD-7171C2AC698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943733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9F1003-2FEC-44D8-84CD-7171C2AC6988}" type="slidenum">
              <a:rPr lang="pt-BR" smtClean="0"/>
              <a:pPr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5402822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9F1003-2FEC-44D8-84CD-7171C2AC6988}" type="slidenum">
              <a:rPr lang="pt-BR" smtClean="0"/>
              <a:pPr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647353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22" name="Subtítulo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48757B-A3A0-4C5A-BB53-45B040196F27}" type="datetimeFigureOut">
              <a:rPr lang="pt-BR" smtClean="0"/>
              <a:pPr/>
              <a:t>08/12/2013</a:t>
            </a:fld>
            <a:endParaRPr lang="pt-BR"/>
          </a:p>
        </p:txBody>
      </p:sp>
      <p:sp>
        <p:nvSpPr>
          <p:cNvPr id="20" name="Espaço Reservado para Rodapé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3777AE-1E5B-4DB8-B80C-E477D93B89A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Elips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48757B-A3A0-4C5A-BB53-45B040196F27}" type="datetimeFigureOut">
              <a:rPr lang="pt-BR" smtClean="0"/>
              <a:pPr/>
              <a:t>08/12/2013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3777AE-1E5B-4DB8-B80C-E477D93B89A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48757B-A3A0-4C5A-BB53-45B040196F27}" type="datetimeFigureOut">
              <a:rPr lang="pt-BR" smtClean="0"/>
              <a:pPr/>
              <a:t>08/12/2013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3777AE-1E5B-4DB8-B80C-E477D93B89A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48757B-A3A0-4C5A-BB53-45B040196F27}" type="datetimeFigureOut">
              <a:rPr lang="pt-BR" smtClean="0"/>
              <a:pPr/>
              <a:t>08/12/2013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3777AE-1E5B-4DB8-B80C-E477D93B89A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48757B-A3A0-4C5A-BB53-45B040196F27}" type="datetimeFigureOut">
              <a:rPr lang="pt-BR" smtClean="0"/>
              <a:pPr/>
              <a:t>08/12/2013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3777AE-1E5B-4DB8-B80C-E477D93B89A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Retângulo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48757B-A3A0-4C5A-BB53-45B040196F27}" type="datetimeFigureOut">
              <a:rPr lang="pt-BR" smtClean="0"/>
              <a:pPr/>
              <a:t>08/12/2013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3777AE-1E5B-4DB8-B80C-E477D93B89A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48757B-A3A0-4C5A-BB53-45B040196F27}" type="datetimeFigureOut">
              <a:rPr lang="pt-BR" smtClean="0"/>
              <a:pPr/>
              <a:t>08/12/2013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3777AE-1E5B-4DB8-B80C-E477D93B89A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48757B-A3A0-4C5A-BB53-45B040196F27}" type="datetimeFigureOut">
              <a:rPr lang="pt-BR" smtClean="0"/>
              <a:pPr/>
              <a:t>08/12/2013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3777AE-1E5B-4DB8-B80C-E477D93B89A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48757B-A3A0-4C5A-BB53-45B040196F27}" type="datetimeFigureOut">
              <a:rPr lang="pt-BR" smtClean="0"/>
              <a:pPr/>
              <a:t>08/12/2013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3777AE-1E5B-4DB8-B80C-E477D93B89A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6" name="Retângulo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48757B-A3A0-4C5A-BB53-45B040196F27}" type="datetimeFigureOut">
              <a:rPr lang="pt-BR" smtClean="0"/>
              <a:pPr/>
              <a:t>08/12/2013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3777AE-1E5B-4DB8-B80C-E477D93B89A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48757B-A3A0-4C5A-BB53-45B040196F27}" type="datetimeFigureOut">
              <a:rPr lang="pt-BR" smtClean="0"/>
              <a:pPr/>
              <a:t>08/12/2013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3777AE-1E5B-4DB8-B80C-E477D93B89A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9" name="Fluxograma: Processo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uxograma: Processo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zz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sca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Espaço Reservado para Título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24" name="Espaço Reservado para Dat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8148757B-A3A0-4C5A-BB53-45B040196F27}" type="datetimeFigureOut">
              <a:rPr lang="pt-BR" smtClean="0"/>
              <a:pPr/>
              <a:t>08/12/2013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pt-BR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F3777AE-1E5B-4DB8-B80C-E477D93B89A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5" name="Retângulo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31640" y="116632"/>
            <a:ext cx="7406640" cy="232284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pt-BR" sz="2000" b="1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/>
            </a:r>
            <a:br>
              <a:rPr lang="pt-BR" sz="2000" b="1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</a:br>
            <a:r>
              <a:rPr lang="pt-BR" sz="20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/>
            </a:r>
            <a:br>
              <a:rPr lang="pt-BR" sz="20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</a:br>
            <a:r>
              <a:rPr lang="pt-BR" sz="16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UNIVERSIDADE FEDERAL DE PELOTAS - UFPEL</a:t>
            </a:r>
            <a:br>
              <a:rPr lang="pt-BR" sz="16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</a:br>
            <a:r>
              <a:rPr lang="pt-BR" sz="16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DEPARTAMENTO DE MEDICINA SOCIAL </a:t>
            </a:r>
            <a:br>
              <a:rPr lang="pt-BR" sz="16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</a:br>
            <a:r>
              <a:rPr lang="pt-BR" sz="1600" b="1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ESPECIALIZAÇÃO EM SAÚDE DA FAMILIA</a:t>
            </a:r>
            <a:r>
              <a:rPr lang="pt-BR" sz="16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/>
            </a:r>
            <a:br>
              <a:rPr lang="pt-BR" sz="16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</a:br>
            <a:r>
              <a:rPr lang="pt-BR" sz="1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UNIVESIDADE ABERDA DO SUS – UNASUS</a:t>
            </a:r>
            <a:r>
              <a:rPr lang="pt-BR" sz="18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/>
            </a:r>
            <a:br>
              <a:rPr lang="pt-BR" sz="18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</a:br>
            <a:endParaRPr lang="pt-BR" sz="1800" dirty="0">
              <a:solidFill>
                <a:schemeClr val="tx1"/>
              </a:solidFill>
              <a:effectLst/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03648" y="2564904"/>
            <a:ext cx="7406640" cy="1368152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150000"/>
              </a:lnSpc>
            </a:pP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Qualificação da atenção aos pacientes com hipertensão arterial e/ou diabetes na UBS CAIC no município de esteio/RS</a:t>
            </a:r>
            <a:endParaRPr lang="pt-BR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00800" y="5257800"/>
            <a:ext cx="2743200" cy="1600200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4644008" y="4384680"/>
            <a:ext cx="4032448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latin typeface="Times New Roman" pitchFamily="18" charset="0"/>
                <a:cs typeface="Times New Roman" pitchFamily="18" charset="0"/>
              </a:rPr>
              <a:t>Aluna: Katia Simone Baptista Paim</a:t>
            </a:r>
          </a:p>
          <a:p>
            <a:pPr algn="ctr"/>
            <a:r>
              <a:rPr lang="pt-BR" sz="2000" b="1" dirty="0" smtClean="0">
                <a:latin typeface="Times New Roman" pitchFamily="18" charset="0"/>
                <a:cs typeface="Times New Roman" pitchFamily="18" charset="0"/>
              </a:rPr>
              <a:t>Orientadora: Marcelo de Jesus Santos</a:t>
            </a:r>
            <a:endParaRPr lang="pt-BR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2555776" y="5949280"/>
            <a:ext cx="3312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latin typeface="Times New Roman" pitchFamily="18" charset="0"/>
                <a:cs typeface="Times New Roman" pitchFamily="18" charset="0"/>
              </a:rPr>
              <a:t>Pelotas,  2013.</a:t>
            </a:r>
          </a:p>
          <a:p>
            <a:pPr algn="ctr"/>
            <a:endParaRPr lang="pt-BR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258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4000" b="1" dirty="0">
                <a:solidFill>
                  <a:srgbClr val="4F271C">
                    <a:satMod val="130000"/>
                  </a:srgbClr>
                </a:solidFill>
                <a:effectLst/>
                <a:latin typeface="Times New Roman" pitchFamily="18" charset="0"/>
                <a:cs typeface="Times New Roman" pitchFamily="18" charset="0"/>
              </a:rPr>
              <a:t>METODOLOGIA/AÇÕES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35608" y="1268760"/>
            <a:ext cx="7498080" cy="5328592"/>
          </a:xfrm>
        </p:spPr>
        <p:txBody>
          <a:bodyPr>
            <a:normAutofit lnSpcReduction="10000"/>
          </a:bodyPr>
          <a:lstStyle/>
          <a:p>
            <a:pPr algn="just"/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ações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desenvolvidas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nos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04 eixos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: monitoramento e avaliação, organização e gestão do serviço, engajamento público e qualificação da prática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clínica</a:t>
            </a:r>
          </a:p>
          <a:p>
            <a:pPr algn="just"/>
            <a:endParaRPr lang="pt-BR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Intervenção realizada nos meses de marco a julho de 2013</a:t>
            </a:r>
          </a:p>
          <a:p>
            <a:pPr algn="just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Reunião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com a equipe para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apresentar o projeto.</a:t>
            </a:r>
          </a:p>
          <a:p>
            <a:pPr algn="just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Capacitação da equipe (protocolo).</a:t>
            </a:r>
          </a:p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Triagem, avaliação de enfermagem e consulta médica.</a:t>
            </a:r>
          </a:p>
          <a:p>
            <a:pPr algn="just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Organização do registro pela ficha espelho, ficha clínica e planilha coleta de dados. </a:t>
            </a:r>
          </a:p>
          <a:p>
            <a:endParaRPr lang="pt-BR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429076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4400" b="1" dirty="0">
                <a:solidFill>
                  <a:srgbClr val="4F271C">
                    <a:satMod val="130000"/>
                  </a:srgbClr>
                </a:solidFill>
                <a:effectLst/>
                <a:latin typeface="Times New Roman" pitchFamily="18" charset="0"/>
                <a:cs typeface="Times New Roman" pitchFamily="18" charset="0"/>
              </a:rPr>
              <a:t>METODOLOGIA/AÇÕES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dirty="0" smtClean="0"/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Atividade educativa em grupo com pacientes</a:t>
            </a:r>
            <a:r>
              <a:rPr lang="pt-BR" sz="2400" dirty="0">
                <a:latin typeface="Berlin Sans FB" pitchFamily="34" charset="0"/>
              </a:rPr>
              <a:t>. </a:t>
            </a:r>
          </a:p>
          <a:p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Atendimento clinico individual na UBS</a:t>
            </a:r>
          </a:p>
          <a:p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Auxilio e sensibilização de todos os profissionais e usuários envolvidos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Busca ativa e agendamento de consulta de retorno.</a:t>
            </a:r>
          </a:p>
          <a:p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19304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 smtClean="0"/>
              <a:t>OBJETIVOS ESPECÍFICOS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sz="2400" dirty="0" smtClean="0"/>
          </a:p>
          <a:p>
            <a:endParaRPr lang="pt-BR" sz="2400" dirty="0"/>
          </a:p>
          <a:p>
            <a:pPr marL="539496" indent="-457200">
              <a:buFont typeface="+mj-lt"/>
              <a:buAutoNum type="arabicPeriod"/>
            </a:pPr>
            <a:r>
              <a:rPr lang="pt-BR" sz="2400" dirty="0" smtClean="0"/>
              <a:t>Ampliar a cobertura de assistência aos portadores de HAS e DM.</a:t>
            </a:r>
          </a:p>
          <a:p>
            <a:pPr marL="539496" indent="-457200">
              <a:buFont typeface="+mj-lt"/>
              <a:buAutoNum type="arabicPeriod"/>
            </a:pPr>
            <a:r>
              <a:rPr lang="pt-BR" sz="2400" dirty="0" smtClean="0"/>
              <a:t>Melhorar </a:t>
            </a:r>
            <a:r>
              <a:rPr lang="pt-BR" sz="2400" dirty="0"/>
              <a:t>a adesão ao HIPERDIA. </a:t>
            </a:r>
          </a:p>
          <a:p>
            <a:pPr marL="539496" indent="-457200">
              <a:buFont typeface="+mj-lt"/>
              <a:buAutoNum type="arabicPeriod"/>
            </a:pPr>
            <a:r>
              <a:rPr lang="pt-BR" sz="2400" dirty="0"/>
              <a:t>Melhorar a qualidade </a:t>
            </a:r>
            <a:r>
              <a:rPr lang="pt-BR" sz="2400" dirty="0" smtClean="0"/>
              <a:t>do atendimento. </a:t>
            </a:r>
            <a:endParaRPr lang="pt-BR" sz="2400" dirty="0"/>
          </a:p>
          <a:p>
            <a:pPr marL="539496" indent="-457200">
              <a:buFont typeface="+mj-lt"/>
              <a:buAutoNum type="arabicPeriod"/>
            </a:pPr>
            <a:r>
              <a:rPr lang="pt-BR" sz="2400" dirty="0"/>
              <a:t>Melhorar o sistema de informação. </a:t>
            </a:r>
          </a:p>
          <a:p>
            <a:pPr marL="539496" indent="-457200">
              <a:buFont typeface="+mj-lt"/>
              <a:buAutoNum type="arabicPeriod"/>
            </a:pPr>
            <a:r>
              <a:rPr lang="pt-BR" sz="2400" dirty="0"/>
              <a:t>Mapear os pacientes de risco. </a:t>
            </a:r>
          </a:p>
          <a:p>
            <a:pPr marL="539496" indent="-457200">
              <a:buFont typeface="+mj-lt"/>
              <a:buAutoNum type="arabicPeriod"/>
            </a:pPr>
            <a:r>
              <a:rPr lang="pt-BR" sz="2400" dirty="0" smtClean="0"/>
              <a:t>Realizar promoção da saúde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xmlns="" val="308729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146710" y="116632"/>
            <a:ext cx="7962088" cy="576064"/>
          </a:xfrm>
        </p:spPr>
        <p:txBody>
          <a:bodyPr>
            <a:noAutofit/>
          </a:bodyPr>
          <a:lstStyle/>
          <a:p>
            <a:pPr algn="ctr"/>
            <a:r>
              <a:rPr lang="pt-BR" sz="4000" b="1" dirty="0" smtClean="0">
                <a:effectLst/>
                <a:latin typeface="Times New Roman" pitchFamily="18" charset="0"/>
                <a:cs typeface="Times New Roman" pitchFamily="18" charset="0"/>
              </a:rPr>
              <a:t>METAS</a:t>
            </a:r>
            <a:endParaRPr lang="pt-BR" sz="40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71600" y="764704"/>
            <a:ext cx="7962088" cy="5976664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endParaRPr lang="pt-B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82296" indent="0" algn="just">
              <a:buNone/>
            </a:pPr>
            <a:r>
              <a:rPr lang="pt-BR" sz="2400" b="1" dirty="0"/>
              <a:t>Relativa ao objetivo 1</a:t>
            </a:r>
            <a:r>
              <a:rPr lang="pt-BR" sz="2400" b="1" dirty="0" smtClean="0"/>
              <a:t>:</a:t>
            </a:r>
          </a:p>
          <a:p>
            <a:pPr marL="82296" indent="0" algn="just">
              <a:buNone/>
            </a:pPr>
            <a:endParaRPr lang="pt-BR" sz="2000" dirty="0"/>
          </a:p>
          <a:p>
            <a:pPr algn="just"/>
            <a:r>
              <a:rPr lang="pt-BR" sz="2000" dirty="0"/>
              <a:t> </a:t>
            </a:r>
            <a:r>
              <a:rPr lang="pt-BR" sz="2400" dirty="0" smtClean="0"/>
              <a:t>Ampliar </a:t>
            </a:r>
            <a:r>
              <a:rPr lang="pt-BR" sz="2400" dirty="0"/>
              <a:t>a cobertura do HIPERDIA na Unidade Básica de Saúde (UBS) para 60%. </a:t>
            </a:r>
          </a:p>
          <a:p>
            <a:pPr algn="just"/>
            <a:r>
              <a:rPr lang="pt-BR" sz="2400" dirty="0" smtClean="0"/>
              <a:t>Fazer </a:t>
            </a:r>
            <a:r>
              <a:rPr lang="pt-BR" sz="2400" dirty="0"/>
              <a:t>busca ativa de pelo menos 60% dos pacientes residentes na área de abrangência que não participam das consultas do HIPERDIA. </a:t>
            </a:r>
          </a:p>
          <a:p>
            <a:pPr algn="just"/>
            <a:r>
              <a:rPr lang="pt-BR" sz="2400" dirty="0" smtClean="0"/>
              <a:t>Fazer </a:t>
            </a:r>
            <a:r>
              <a:rPr lang="pt-BR" sz="2400" dirty="0"/>
              <a:t>busca ativa de 80% dos pacientes faltosos. </a:t>
            </a:r>
          </a:p>
          <a:p>
            <a:pPr algn="just"/>
            <a:r>
              <a:rPr lang="pt-BR" sz="2400" dirty="0" smtClean="0"/>
              <a:t>Ampliar </a:t>
            </a:r>
            <a:r>
              <a:rPr lang="pt-BR" sz="2400" dirty="0"/>
              <a:t>para 60% a proporção de hipertensos e diabéticos com cadastro no Programa HIPERDIA ou em planilha própria.</a:t>
            </a:r>
          </a:p>
          <a:p>
            <a:pPr algn="just">
              <a:lnSpc>
                <a:spcPct val="150000"/>
              </a:lnSpc>
            </a:pPr>
            <a:endParaRPr lang="pt-B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82296" indent="0" algn="just">
              <a:buNone/>
            </a:pP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endParaRPr lang="pt-BR" sz="2000" dirty="0"/>
          </a:p>
          <a:p>
            <a:pPr marL="82296" indent="0" algn="just">
              <a:buNone/>
            </a:pP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xmlns="" val="135099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4400" b="1" dirty="0">
                <a:effectLst/>
                <a:latin typeface="Times New Roman" pitchFamily="18" charset="0"/>
                <a:cs typeface="Times New Roman" pitchFamily="18" charset="0"/>
              </a:rPr>
              <a:t>METAS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 algn="just">
              <a:buNone/>
            </a:pPr>
            <a:endParaRPr lang="pt-BR" sz="2400" b="1" dirty="0" smtClean="0"/>
          </a:p>
          <a:p>
            <a:pPr marL="82296" indent="0" algn="just">
              <a:buNone/>
            </a:pPr>
            <a:r>
              <a:rPr lang="pt-BR" sz="2400" b="1" dirty="0" smtClean="0"/>
              <a:t>Relativa </a:t>
            </a:r>
            <a:r>
              <a:rPr lang="pt-BR" sz="2400" b="1" dirty="0"/>
              <a:t>ao objetivo 02: </a:t>
            </a:r>
            <a:endParaRPr lang="pt-BR" sz="2400" b="1" dirty="0" smtClean="0"/>
          </a:p>
          <a:p>
            <a:pPr marL="82296" indent="0" algn="just">
              <a:buNone/>
            </a:pPr>
            <a:endParaRPr lang="pt-BR" sz="2400" dirty="0"/>
          </a:p>
          <a:p>
            <a:pPr algn="just"/>
            <a:r>
              <a:rPr lang="pt-BR" sz="2400" dirty="0" smtClean="0"/>
              <a:t>Fazer </a:t>
            </a:r>
            <a:r>
              <a:rPr lang="pt-BR" sz="2400" dirty="0"/>
              <a:t>busca ativa de 50% dos pacientes hipertensos e diabéticos faltosos, conforme periodicidade recomendada.</a:t>
            </a:r>
          </a:p>
          <a:p>
            <a:pPr algn="just"/>
            <a:r>
              <a:rPr lang="pt-BR" sz="2400" dirty="0" smtClean="0"/>
              <a:t>Fazer </a:t>
            </a:r>
            <a:r>
              <a:rPr lang="pt-BR" sz="2400" dirty="0"/>
              <a:t>busca ativa de 50% dos pacientes faltosos aos exames periódicos</a:t>
            </a: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35559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4000" b="1" dirty="0">
                <a:effectLst/>
                <a:latin typeface="Times New Roman" pitchFamily="18" charset="0"/>
                <a:cs typeface="Times New Roman" pitchFamily="18" charset="0"/>
              </a:rPr>
              <a:t>METAS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4933528"/>
          </a:xfrm>
        </p:spPr>
        <p:txBody>
          <a:bodyPr>
            <a:noAutofit/>
          </a:bodyPr>
          <a:lstStyle/>
          <a:p>
            <a:pPr algn="just"/>
            <a:r>
              <a:rPr lang="pt-BR" sz="2400" b="1" dirty="0"/>
              <a:t>Relativa ao objetivo 03</a:t>
            </a:r>
            <a:r>
              <a:rPr lang="pt-BR" sz="2400" b="1" dirty="0" smtClean="0"/>
              <a:t>:</a:t>
            </a:r>
          </a:p>
          <a:p>
            <a:pPr algn="just"/>
            <a:endParaRPr lang="pt-BR" sz="2400" dirty="0"/>
          </a:p>
          <a:p>
            <a:pPr algn="just">
              <a:lnSpc>
                <a:spcPct val="150000"/>
              </a:lnSpc>
            </a:pPr>
            <a:r>
              <a:rPr lang="pt-BR" sz="2000" dirty="0" smtClean="0"/>
              <a:t>Garantir </a:t>
            </a:r>
            <a:r>
              <a:rPr lang="pt-BR" sz="2000" dirty="0"/>
              <a:t>100% de consultas em dia aos hipertensos e diabéticos  acompanhados de acordo com o protocolo</a:t>
            </a:r>
            <a:r>
              <a:rPr lang="pt-BR" sz="2000" dirty="0" smtClean="0"/>
              <a:t>.</a:t>
            </a:r>
            <a:endParaRPr lang="pt-BR" sz="2000" dirty="0"/>
          </a:p>
          <a:p>
            <a:pPr algn="just">
              <a:lnSpc>
                <a:spcPct val="150000"/>
              </a:lnSpc>
            </a:pPr>
            <a:r>
              <a:rPr lang="pt-BR" sz="2000" dirty="0" smtClean="0"/>
              <a:t>Capacitar </a:t>
            </a:r>
            <a:r>
              <a:rPr lang="pt-BR" sz="2000" dirty="0"/>
              <a:t>60% dos profissionais da unidade ao atendimento a pacientes hipertensos e diabéticos</a:t>
            </a:r>
            <a:r>
              <a:rPr lang="pt-BR" sz="2000" dirty="0" smtClean="0"/>
              <a:t>.</a:t>
            </a:r>
            <a:endParaRPr lang="pt-BR" sz="2000" dirty="0"/>
          </a:p>
          <a:p>
            <a:pPr algn="just">
              <a:lnSpc>
                <a:spcPct val="150000"/>
              </a:lnSpc>
            </a:pPr>
            <a:r>
              <a:rPr lang="pt-BR" sz="2000" dirty="0" smtClean="0"/>
              <a:t>Realizar </a:t>
            </a:r>
            <a:r>
              <a:rPr lang="pt-BR" sz="2000" dirty="0"/>
              <a:t>exame clinico em 60% dos pacientes hipertensos</a:t>
            </a:r>
          </a:p>
          <a:p>
            <a:pPr algn="just">
              <a:lnSpc>
                <a:spcPct val="150000"/>
              </a:lnSpc>
            </a:pPr>
            <a:r>
              <a:rPr lang="pt-BR" sz="2000" dirty="0" smtClean="0"/>
              <a:t>Realizar </a:t>
            </a:r>
            <a:r>
              <a:rPr lang="pt-BR" sz="2000" dirty="0"/>
              <a:t>exame clinico dos pés em 100% dos pacientes diabéticos acompanhados na UBS.</a:t>
            </a:r>
          </a:p>
          <a:p>
            <a:pPr algn="just">
              <a:lnSpc>
                <a:spcPct val="150000"/>
              </a:lnSpc>
            </a:pPr>
            <a:r>
              <a:rPr lang="pt-BR" sz="2000" dirty="0" smtClean="0"/>
              <a:t>Realizar </a:t>
            </a:r>
            <a:r>
              <a:rPr lang="pt-BR" sz="2000" dirty="0"/>
              <a:t>60% das solicitações de exames complementares periódicos.</a:t>
            </a:r>
          </a:p>
          <a:p>
            <a:pPr algn="just"/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xmlns="" val="202140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4400" b="1" dirty="0">
                <a:effectLst/>
                <a:latin typeface="Times New Roman" pitchFamily="18" charset="0"/>
                <a:cs typeface="Times New Roman" pitchFamily="18" charset="0"/>
              </a:rPr>
              <a:t>METAS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pt-BR" sz="2000" dirty="0"/>
              <a:t>Garantir 60% do tratamento medicamentoso para pacientes com prescrição para farmácia popular</a:t>
            </a:r>
            <a:r>
              <a:rPr lang="pt-BR" sz="2000" dirty="0" smtClean="0"/>
              <a:t>.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Garantir que 100% dos diabéticos e hipertensos acompanhados na UBS utilizam corretamente os medicamentos de acordo com a prescrição</a:t>
            </a:r>
            <a:r>
              <a:rPr lang="pt-BR" sz="2000" dirty="0" smtClean="0"/>
              <a:t>.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 smtClean="0"/>
              <a:t>Garantir </a:t>
            </a:r>
            <a:r>
              <a:rPr lang="pt-BR" sz="2000" dirty="0"/>
              <a:t>que 100% dos pacientes diabéticos e hipertensos acompanhados na UBS recebam todos os medicamentos da lista do HIPERDIA ou da Farmácia Popular</a:t>
            </a:r>
            <a:r>
              <a:rPr lang="pt-BR" sz="2000" dirty="0" smtClean="0"/>
              <a:t>.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 smtClean="0"/>
              <a:t>Compensar </a:t>
            </a:r>
            <a:r>
              <a:rPr lang="pt-BR" sz="2000" dirty="0"/>
              <a:t>a Pressão Arterial e a Glicemia Plasmática de 60% dos pacientes hipertensos e diabéticos respectivamente.</a:t>
            </a:r>
          </a:p>
          <a:p>
            <a:pPr algn="just"/>
            <a:endParaRPr lang="pt-BR" sz="2000" dirty="0" smtClean="0"/>
          </a:p>
          <a:p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xmlns="" val="164343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4400" b="1" dirty="0">
                <a:effectLst/>
                <a:latin typeface="Times New Roman" pitchFamily="18" charset="0"/>
                <a:cs typeface="Times New Roman" pitchFamily="18" charset="0"/>
              </a:rPr>
              <a:t>METAS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>
              <a:lnSpc>
                <a:spcPct val="150000"/>
              </a:lnSpc>
              <a:buClr>
                <a:srgbClr val="3891A7"/>
              </a:buClr>
            </a:pPr>
            <a:r>
              <a:rPr lang="pt-BR" sz="2000" dirty="0" smtClean="0">
                <a:solidFill>
                  <a:prstClr val="black"/>
                </a:solidFill>
              </a:rPr>
              <a:t>Realizar </a:t>
            </a:r>
            <a:r>
              <a:rPr lang="pt-BR" sz="2000" dirty="0">
                <a:solidFill>
                  <a:prstClr val="black"/>
                </a:solidFill>
              </a:rPr>
              <a:t>a estratificação de risco cardiovascular em 100% dos pacientes acompanhados no HIPERDIA</a:t>
            </a:r>
            <a:r>
              <a:rPr lang="pt-BR" sz="2000" dirty="0" smtClean="0">
                <a:solidFill>
                  <a:prstClr val="black"/>
                </a:solidFill>
              </a:rPr>
              <a:t>.</a:t>
            </a:r>
          </a:p>
          <a:p>
            <a:pPr lvl="0">
              <a:lnSpc>
                <a:spcPct val="150000"/>
              </a:lnSpc>
              <a:buClr>
                <a:srgbClr val="3891A7"/>
              </a:buClr>
            </a:pPr>
            <a:endParaRPr lang="pt-BR" sz="2000" dirty="0">
              <a:solidFill>
                <a:prstClr val="black"/>
              </a:solidFill>
            </a:endParaRPr>
          </a:p>
          <a:p>
            <a:pPr lvl="0" algn="just">
              <a:lnSpc>
                <a:spcPct val="150000"/>
              </a:lnSpc>
              <a:buClr>
                <a:srgbClr val="3891A7"/>
              </a:buClr>
            </a:pPr>
            <a:r>
              <a:rPr lang="pt-BR" sz="2000" dirty="0" smtClean="0">
                <a:solidFill>
                  <a:prstClr val="black"/>
                </a:solidFill>
              </a:rPr>
              <a:t>Garantir </a:t>
            </a:r>
            <a:r>
              <a:rPr lang="pt-BR" sz="2000" dirty="0">
                <a:solidFill>
                  <a:prstClr val="black"/>
                </a:solidFill>
              </a:rPr>
              <a:t>60% das consultas com especialistas para HAS e Diabéticos, sempre que necessário independente de agendamento ou não.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4570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4400" b="1" dirty="0">
                <a:effectLst/>
                <a:latin typeface="Times New Roman" pitchFamily="18" charset="0"/>
                <a:cs typeface="Times New Roman" pitchFamily="18" charset="0"/>
              </a:rPr>
              <a:t>METAS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>
              <a:buNone/>
            </a:pPr>
            <a:endParaRPr lang="pt-BR" sz="2400" b="1" dirty="0" smtClean="0"/>
          </a:p>
          <a:p>
            <a:pPr marL="82296" indent="0">
              <a:buNone/>
            </a:pPr>
            <a:r>
              <a:rPr lang="pt-BR" sz="2400" b="1" dirty="0" smtClean="0"/>
              <a:t>Relativa </a:t>
            </a:r>
            <a:r>
              <a:rPr lang="pt-BR" sz="2400" b="1" dirty="0"/>
              <a:t>ao objetivo 04</a:t>
            </a:r>
            <a:r>
              <a:rPr lang="pt-BR" sz="2400" b="1" dirty="0" smtClean="0"/>
              <a:t>:</a:t>
            </a:r>
          </a:p>
          <a:p>
            <a:pPr marL="82296" indent="0">
              <a:buNone/>
            </a:pPr>
            <a:endParaRPr lang="pt-BR" sz="2400" b="1" dirty="0"/>
          </a:p>
          <a:p>
            <a:pPr algn="just"/>
            <a:r>
              <a:rPr lang="pt-BR" sz="2400" dirty="0" smtClean="0"/>
              <a:t>Manter </a:t>
            </a:r>
            <a:r>
              <a:rPr lang="pt-BR" sz="2400" dirty="0"/>
              <a:t>60% das fichas de acompanhamento dos HAS e Diabéticos na UBS, sempre atualizadas</a:t>
            </a:r>
          </a:p>
        </p:txBody>
      </p:sp>
    </p:spTree>
    <p:extLst>
      <p:ext uri="{BB962C8B-B14F-4D97-AF65-F5344CB8AC3E}">
        <p14:creationId xmlns:p14="http://schemas.microsoft.com/office/powerpoint/2010/main" xmlns="" val="412043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4000" b="1" dirty="0">
                <a:effectLst/>
                <a:latin typeface="Times New Roman" pitchFamily="18" charset="0"/>
                <a:cs typeface="Times New Roman" pitchFamily="18" charset="0"/>
              </a:rPr>
              <a:t>METAS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82296" indent="0">
              <a:buNone/>
            </a:pPr>
            <a:endParaRPr lang="pt-BR" sz="2400" b="1" dirty="0" smtClean="0"/>
          </a:p>
          <a:p>
            <a:pPr marL="82296" indent="0">
              <a:buNone/>
            </a:pPr>
            <a:r>
              <a:rPr lang="pt-BR" sz="2400" b="1" dirty="0" smtClean="0"/>
              <a:t>Relativa </a:t>
            </a:r>
            <a:r>
              <a:rPr lang="pt-BR" sz="2400" b="1" dirty="0"/>
              <a:t>ao objetivo 05</a:t>
            </a:r>
            <a:r>
              <a:rPr lang="pt-BR" sz="2400" b="1" dirty="0" smtClean="0"/>
              <a:t>:</a:t>
            </a:r>
          </a:p>
          <a:p>
            <a:pPr marL="82296" indent="0">
              <a:buNone/>
            </a:pPr>
            <a:endParaRPr lang="pt-BR" sz="2400" b="1" dirty="0"/>
          </a:p>
          <a:p>
            <a:pPr algn="just">
              <a:lnSpc>
                <a:spcPct val="150000"/>
              </a:lnSpc>
            </a:pPr>
            <a:r>
              <a:rPr lang="pt-BR" sz="2400" dirty="0" smtClean="0"/>
              <a:t>Fornecer </a:t>
            </a:r>
            <a:r>
              <a:rPr lang="pt-BR" sz="2400" dirty="0"/>
              <a:t>orientação nutricional em 60% dos diabéticos e hipertensos acompanhados na UBS.</a:t>
            </a:r>
          </a:p>
          <a:p>
            <a:pPr algn="just">
              <a:lnSpc>
                <a:spcPct val="150000"/>
              </a:lnSpc>
            </a:pPr>
            <a:r>
              <a:rPr lang="pt-BR" sz="2400" dirty="0" smtClean="0"/>
              <a:t>Garantir </a:t>
            </a:r>
            <a:r>
              <a:rPr lang="pt-BR" sz="2400" dirty="0"/>
              <a:t>orientação quanto a pratica de atividade física regular para 60% dos pacientes HAS e DM.</a:t>
            </a:r>
          </a:p>
          <a:p>
            <a:pPr algn="just">
              <a:lnSpc>
                <a:spcPct val="150000"/>
              </a:lnSpc>
            </a:pPr>
            <a:r>
              <a:rPr lang="pt-BR" sz="2400" dirty="0" smtClean="0"/>
              <a:t>Garantir </a:t>
            </a:r>
            <a:r>
              <a:rPr lang="pt-BR" sz="2400" dirty="0"/>
              <a:t>60% de informações sobre o risco do tabagismo aos pacientes que fumam.</a:t>
            </a:r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xmlns="" val="131698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286000" y="920621"/>
            <a:ext cx="4572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4000" dirty="0">
                <a:solidFill>
                  <a:prstClr val="black"/>
                </a:solidFill>
                <a:latin typeface="Berlin Sans FB" pitchFamily="34" charset="0"/>
                <a:cs typeface="Arial" charset="0"/>
              </a:rPr>
              <a:t>Introdução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4000" dirty="0">
                <a:solidFill>
                  <a:prstClr val="black"/>
                </a:solidFill>
                <a:latin typeface="Berlin Sans FB" pitchFamily="34" charset="0"/>
                <a:cs typeface="Arial" charset="0"/>
              </a:rPr>
              <a:t>Objetivo Geral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4000" dirty="0" smtClean="0">
                <a:solidFill>
                  <a:prstClr val="black"/>
                </a:solidFill>
                <a:latin typeface="Berlin Sans FB" pitchFamily="34" charset="0"/>
                <a:cs typeface="Arial" charset="0"/>
              </a:rPr>
              <a:t>Objetivos Específicos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4000" dirty="0" smtClean="0">
                <a:solidFill>
                  <a:prstClr val="black"/>
                </a:solidFill>
                <a:latin typeface="Berlin Sans FB" pitchFamily="34" charset="0"/>
                <a:cs typeface="Arial" charset="0"/>
              </a:rPr>
              <a:t>Metodologia</a:t>
            </a:r>
            <a:endParaRPr lang="pt-BR" sz="4000" dirty="0">
              <a:solidFill>
                <a:prstClr val="black"/>
              </a:solidFill>
              <a:latin typeface="Berlin Sans FB" pitchFamily="34" charset="0"/>
              <a:cs typeface="Arial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4000" dirty="0" smtClean="0">
                <a:solidFill>
                  <a:prstClr val="black"/>
                </a:solidFill>
                <a:latin typeface="Berlin Sans FB" pitchFamily="34" charset="0"/>
                <a:cs typeface="Arial" charset="0"/>
              </a:rPr>
              <a:t>Metas</a:t>
            </a:r>
            <a:endParaRPr lang="pt-BR" sz="4000" dirty="0">
              <a:solidFill>
                <a:prstClr val="black"/>
              </a:solidFill>
              <a:latin typeface="Berlin Sans FB" pitchFamily="34" charset="0"/>
              <a:cs typeface="Arial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4000" dirty="0">
                <a:solidFill>
                  <a:prstClr val="black"/>
                </a:solidFill>
                <a:latin typeface="Berlin Sans FB" pitchFamily="34" charset="0"/>
                <a:cs typeface="Arial" charset="0"/>
              </a:rPr>
              <a:t>Resultados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4000" dirty="0">
                <a:solidFill>
                  <a:prstClr val="black"/>
                </a:solidFill>
                <a:latin typeface="Berlin Sans FB" pitchFamily="34" charset="0"/>
                <a:cs typeface="Arial" charset="0"/>
              </a:rPr>
              <a:t>Discussão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4000" dirty="0">
                <a:solidFill>
                  <a:prstClr val="black"/>
                </a:solidFill>
                <a:latin typeface="Berlin Sans FB" pitchFamily="34" charset="0"/>
                <a:cs typeface="Arial" charset="0"/>
              </a:rPr>
              <a:t>Reflexão Crítica</a:t>
            </a:r>
          </a:p>
        </p:txBody>
      </p:sp>
    </p:spTree>
    <p:extLst>
      <p:ext uri="{BB962C8B-B14F-4D97-AF65-F5344CB8AC3E}">
        <p14:creationId xmlns:p14="http://schemas.microsoft.com/office/powerpoint/2010/main" xmlns="" val="60312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4400" b="1" dirty="0">
                <a:effectLst/>
                <a:latin typeface="Times New Roman" pitchFamily="18" charset="0"/>
                <a:cs typeface="Times New Roman" pitchFamily="18" charset="0"/>
              </a:rPr>
              <a:t>METAS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82296" indent="0">
              <a:buNone/>
            </a:pPr>
            <a:endParaRPr lang="pt-BR" sz="2400" b="1" dirty="0" smtClean="0"/>
          </a:p>
          <a:p>
            <a:pPr marL="82296" indent="0">
              <a:buNone/>
            </a:pPr>
            <a:r>
              <a:rPr lang="pt-BR" sz="2800" b="1" dirty="0" smtClean="0"/>
              <a:t>Relativa </a:t>
            </a:r>
            <a:r>
              <a:rPr lang="pt-BR" sz="2800" b="1" dirty="0"/>
              <a:t>ao objetivo </a:t>
            </a:r>
            <a:r>
              <a:rPr lang="pt-BR" sz="2800" b="1" dirty="0" smtClean="0"/>
              <a:t>06</a:t>
            </a:r>
          </a:p>
          <a:p>
            <a:pPr marL="82296" indent="0">
              <a:buNone/>
            </a:pPr>
            <a:endParaRPr lang="pt-BR" sz="2400" dirty="0"/>
          </a:p>
          <a:p>
            <a:pPr>
              <a:lnSpc>
                <a:spcPct val="150000"/>
              </a:lnSpc>
            </a:pPr>
            <a:r>
              <a:rPr lang="pt-BR" sz="2400" dirty="0" smtClean="0"/>
              <a:t>Investigar </a:t>
            </a:r>
            <a:r>
              <a:rPr lang="pt-BR" sz="2400" dirty="0"/>
              <a:t>em 60% dos familiares dos pacientes hipertensos e diabéticos o risco para HAS e DM.</a:t>
            </a:r>
          </a:p>
          <a:p>
            <a:pPr>
              <a:lnSpc>
                <a:spcPct val="150000"/>
              </a:lnSpc>
            </a:pPr>
            <a:r>
              <a:rPr lang="pt-BR" sz="2400" dirty="0" smtClean="0"/>
              <a:t>Investigar </a:t>
            </a:r>
            <a:r>
              <a:rPr lang="pt-BR" sz="2400" dirty="0"/>
              <a:t>60% do atendimento dos familiares idosos dos hipertensos e diabéticos.</a:t>
            </a:r>
          </a:p>
          <a:p>
            <a:pPr>
              <a:lnSpc>
                <a:spcPct val="150000"/>
              </a:lnSpc>
            </a:pPr>
            <a:r>
              <a:rPr lang="pt-BR" sz="2400" dirty="0" smtClean="0"/>
              <a:t>Investigar </a:t>
            </a:r>
            <a:r>
              <a:rPr lang="pt-BR" sz="2400" dirty="0"/>
              <a:t>hábitos alimentares em 60% dos hipertensos e diabéticos e seus familiares.</a:t>
            </a:r>
          </a:p>
          <a:p>
            <a:pPr>
              <a:lnSpc>
                <a:spcPct val="150000"/>
              </a:lnSpc>
            </a:pPr>
            <a:r>
              <a:rPr lang="pt-BR" sz="2400" dirty="0" smtClean="0"/>
              <a:t>Avaliar </a:t>
            </a:r>
            <a:r>
              <a:rPr lang="pt-BR" sz="2400" dirty="0"/>
              <a:t>a situação de risco e vulnerabilidade em 60% dos hipertensos e ou diabéticos e seus familiares.</a:t>
            </a:r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xmlns="" val="278575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4000" b="1" dirty="0">
                <a:effectLst/>
                <a:latin typeface="Times New Roman" pitchFamily="18" charset="0"/>
                <a:cs typeface="Times New Roman" pitchFamily="18" charset="0"/>
              </a:rPr>
              <a:t>RESULTADOS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16729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146710" y="260648"/>
            <a:ext cx="7962088" cy="936104"/>
          </a:xfrm>
        </p:spPr>
        <p:txBody>
          <a:bodyPr>
            <a:noAutofit/>
          </a:bodyPr>
          <a:lstStyle/>
          <a:p>
            <a:pPr algn="ctr"/>
            <a:r>
              <a:rPr lang="pt-BR" sz="3200" b="1" dirty="0">
                <a:effectLst/>
              </a:rPr>
              <a:t>Cobertura </a:t>
            </a:r>
            <a:r>
              <a:rPr lang="pt-BR" sz="3200" b="1" dirty="0" smtClean="0">
                <a:effectLst/>
              </a:rPr>
              <a:t>do programa de atenção ao diabético e Hipertenso na UBS</a:t>
            </a:r>
            <a:endParaRPr lang="pt-BR" sz="32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15616" y="1340768"/>
            <a:ext cx="7818072" cy="5400600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endParaRPr lang="pt-BR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sz="2400" dirty="0" smtClean="0"/>
          </a:p>
          <a:p>
            <a:endParaRPr lang="pt-BR" sz="2400" dirty="0" smtClean="0"/>
          </a:p>
          <a:p>
            <a:pPr marL="82296" indent="0">
              <a:buNone/>
            </a:pPr>
            <a:r>
              <a:rPr lang="pt-BR" sz="2400" dirty="0" smtClean="0"/>
              <a:t> </a:t>
            </a:r>
          </a:p>
          <a:p>
            <a:pPr marL="82296" indent="0">
              <a:buNone/>
            </a:pPr>
            <a:r>
              <a:rPr lang="pt-BR" sz="2400" dirty="0" smtClean="0"/>
              <a:t> </a:t>
            </a:r>
          </a:p>
          <a:p>
            <a:pPr marL="82296" indent="0">
              <a:buNone/>
            </a:pPr>
            <a:r>
              <a:rPr lang="pt-BR" sz="2400" dirty="0" smtClean="0"/>
              <a:t> </a:t>
            </a:r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pPr marL="82296" indent="0">
              <a:buNone/>
            </a:pPr>
            <a:endParaRPr lang="pt-BR" sz="2400" dirty="0" smtClean="0"/>
          </a:p>
          <a:p>
            <a:pPr marL="82296" indent="0" algn="just">
              <a:buNone/>
            </a:pPr>
            <a:endParaRPr lang="pt-BR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2803" y="1700808"/>
            <a:ext cx="4810125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2803" y="4149080"/>
            <a:ext cx="4836095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6958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15616" y="332656"/>
            <a:ext cx="7818072" cy="6203776"/>
          </a:xfrm>
        </p:spPr>
        <p:txBody>
          <a:bodyPr>
            <a:normAutofit lnSpcReduction="10000"/>
          </a:bodyPr>
          <a:lstStyle/>
          <a:p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indent="0" algn="ctr">
              <a:buNone/>
            </a:pP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COBERTURA</a:t>
            </a:r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 proposta para HAS e DM: </a:t>
            </a:r>
            <a:r>
              <a:rPr lang="pt-BR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60%</a:t>
            </a:r>
          </a:p>
          <a:p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Meta atingida para diabetes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1º mês 55 pacientes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(20,8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%) </a:t>
            </a:r>
          </a:p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2º mês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111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42,0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%)</a:t>
            </a:r>
          </a:p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3º mês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152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57,7%) </a:t>
            </a:r>
          </a:p>
          <a:p>
            <a:r>
              <a:rPr lang="pt-BR" sz="2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186  (70,5%) </a:t>
            </a:r>
          </a:p>
          <a:p>
            <a:r>
              <a:rPr lang="pt-BR" sz="2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Meta atingida para hipertensão: </a:t>
            </a:r>
          </a:p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1º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68 pacientes (11,4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2º mês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150 pacientes (25,3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%)</a:t>
            </a:r>
          </a:p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3º mês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207 pacientes (34,8%</a:t>
            </a: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4º mês 259 (</a:t>
            </a:r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43,6%).</a:t>
            </a:r>
            <a:r>
              <a:rPr lang="pt-B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28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indent="0">
              <a:buNone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indent="0" algn="just">
              <a:buNone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755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800" b="1" dirty="0" smtClean="0">
                <a:effectLst/>
              </a:rPr>
              <a:t>Pacientes </a:t>
            </a:r>
            <a:r>
              <a:rPr lang="pt-BR" sz="2800" b="1" dirty="0">
                <a:effectLst/>
              </a:rPr>
              <a:t>com cadastro no Programa HIPERDIA ou em planilha própria</a:t>
            </a:r>
            <a:endParaRPr lang="pt-BR" sz="28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627784" y="1628800"/>
            <a:ext cx="5114015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1529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algn="ctr"/>
            <a:r>
              <a:rPr lang="pt-BR" sz="3200" b="1" dirty="0" smtClean="0">
                <a:solidFill>
                  <a:prstClr val="black"/>
                </a:solidFill>
              </a:rPr>
              <a:t> 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>
              <a:buClr>
                <a:srgbClr val="3891A7"/>
              </a:buClr>
            </a:pPr>
            <a:r>
              <a:rPr lang="pt-BR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Meta </a:t>
            </a:r>
            <a:r>
              <a:rPr lang="pt-BR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proposta: 60%</a:t>
            </a:r>
          </a:p>
          <a:p>
            <a:pPr lvl="0">
              <a:buClr>
                <a:srgbClr val="3891A7"/>
              </a:buClr>
            </a:pPr>
            <a:endParaRPr lang="pt-BR" sz="28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Clr>
                <a:srgbClr val="3891A7"/>
              </a:buClr>
            </a:pPr>
            <a:r>
              <a:rPr lang="pt-BR" sz="28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Meta </a:t>
            </a:r>
            <a:r>
              <a:rPr lang="pt-BR" sz="28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atingida para diabéticos</a:t>
            </a:r>
            <a:r>
              <a:rPr lang="pt-BR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pt-BR" sz="28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82296" lvl="0" indent="0">
              <a:buClr>
                <a:srgbClr val="3891A7"/>
              </a:buClr>
              <a:buNone/>
            </a:pPr>
            <a:r>
              <a:rPr lang="pt-BR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1º mês </a:t>
            </a:r>
            <a:r>
              <a:rPr lang="pt-BR" sz="2400" dirty="0"/>
              <a:t>46 pacientes </a:t>
            </a:r>
            <a:r>
              <a:rPr lang="pt-BR" sz="2400" dirty="0">
                <a:solidFill>
                  <a:srgbClr val="00B050"/>
                </a:solidFill>
              </a:rPr>
              <a:t>(86,3%)</a:t>
            </a:r>
            <a:endParaRPr lang="pt-BR" sz="28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2296" lvl="0" indent="0">
              <a:buClr>
                <a:srgbClr val="3891A7"/>
              </a:buClr>
              <a:buNone/>
            </a:pPr>
            <a:r>
              <a:rPr lang="pt-BR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2º mês </a:t>
            </a:r>
            <a:r>
              <a:rPr lang="pt-BR" sz="2400" dirty="0"/>
              <a:t>84 pacientes </a:t>
            </a:r>
            <a:r>
              <a:rPr lang="pt-BR" sz="2400" dirty="0">
                <a:solidFill>
                  <a:srgbClr val="00B050"/>
                </a:solidFill>
              </a:rPr>
              <a:t>(75,7%), </a:t>
            </a:r>
            <a:endParaRPr lang="pt-BR" sz="28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2296" lvl="0" indent="0">
              <a:buClr>
                <a:srgbClr val="3891A7"/>
              </a:buClr>
              <a:buNone/>
            </a:pPr>
            <a:r>
              <a:rPr lang="pt-BR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3º mês </a:t>
            </a:r>
            <a:r>
              <a:rPr lang="pt-BR" sz="2400" dirty="0" smtClean="0"/>
              <a:t>118 </a:t>
            </a:r>
            <a:r>
              <a:rPr lang="pt-BR" sz="2400" dirty="0"/>
              <a:t>pacientes (</a:t>
            </a:r>
            <a:r>
              <a:rPr lang="pt-BR" sz="2400" dirty="0">
                <a:solidFill>
                  <a:srgbClr val="00B050"/>
                </a:solidFill>
              </a:rPr>
              <a:t>77,6%) </a:t>
            </a:r>
            <a:endParaRPr lang="pt-BR" sz="28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2296" lvl="0" indent="0">
              <a:buClr>
                <a:srgbClr val="3891A7"/>
              </a:buClr>
              <a:buNone/>
            </a:pPr>
            <a:r>
              <a:rPr lang="pt-BR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4º mês: </a:t>
            </a:r>
            <a:r>
              <a:rPr lang="pt-BR" sz="2800" dirty="0" smtClean="0">
                <a:solidFill>
                  <a:srgbClr val="00B050"/>
                </a:solidFill>
              </a:rPr>
              <a:t>148 (</a:t>
            </a:r>
            <a:r>
              <a:rPr lang="pt-BR" sz="2800" dirty="0">
                <a:solidFill>
                  <a:srgbClr val="00B050"/>
                </a:solidFill>
              </a:rPr>
              <a:t>79,6</a:t>
            </a:r>
            <a:r>
              <a:rPr lang="pt-BR" sz="2800" dirty="0" smtClean="0">
                <a:solidFill>
                  <a:srgbClr val="00B050"/>
                </a:solidFill>
              </a:rPr>
              <a:t>%) </a:t>
            </a:r>
            <a:endParaRPr lang="pt-BR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2296" lvl="0" indent="0">
              <a:buClr>
                <a:srgbClr val="3891A7"/>
              </a:buClr>
              <a:buNone/>
            </a:pPr>
            <a:r>
              <a:rPr lang="pt-BR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>
              <a:buClr>
                <a:srgbClr val="3891A7"/>
              </a:buClr>
            </a:pPr>
            <a:r>
              <a:rPr lang="pt-BR" sz="28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Meta atingida para hipertensos</a:t>
            </a:r>
            <a:r>
              <a:rPr lang="pt-BR" sz="28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82296" lvl="0" indent="0">
              <a:buClr>
                <a:srgbClr val="3891A7"/>
              </a:buClr>
              <a:buNone/>
            </a:pPr>
            <a:r>
              <a:rPr lang="pt-BR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1º mês </a:t>
            </a:r>
            <a:r>
              <a:rPr lang="pt-BR" sz="2400" dirty="0"/>
              <a:t>57 pacientes </a:t>
            </a:r>
            <a:r>
              <a:rPr lang="pt-BR" sz="2400" dirty="0">
                <a:solidFill>
                  <a:srgbClr val="00B050"/>
                </a:solidFill>
              </a:rPr>
              <a:t>(83,8%)</a:t>
            </a:r>
            <a:endParaRPr lang="pt-BR" sz="28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2296" lvl="0" indent="0">
              <a:buClr>
                <a:srgbClr val="3891A7"/>
              </a:buClr>
              <a:buNone/>
            </a:pPr>
            <a:r>
              <a:rPr lang="pt-BR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2º mês </a:t>
            </a:r>
            <a:r>
              <a:rPr lang="pt-BR" sz="2400" dirty="0"/>
              <a:t>106 pacientes </a:t>
            </a:r>
            <a:r>
              <a:rPr lang="pt-BR" sz="2400" dirty="0">
                <a:solidFill>
                  <a:srgbClr val="00B050"/>
                </a:solidFill>
              </a:rPr>
              <a:t>(70,7%), </a:t>
            </a:r>
            <a:endParaRPr lang="pt-BR" sz="28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2296" lvl="0" indent="0">
              <a:buClr>
                <a:srgbClr val="3891A7"/>
              </a:buClr>
              <a:buNone/>
            </a:pPr>
            <a:r>
              <a:rPr lang="pt-BR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3º mês </a:t>
            </a:r>
            <a:r>
              <a:rPr lang="pt-BR" sz="2400" dirty="0"/>
              <a:t>145 pacientes </a:t>
            </a:r>
            <a:r>
              <a:rPr lang="pt-BR" sz="2400" dirty="0" smtClean="0">
                <a:solidFill>
                  <a:srgbClr val="00B050"/>
                </a:solidFill>
              </a:rPr>
              <a:t>(70,0</a:t>
            </a:r>
            <a:r>
              <a:rPr lang="pt-BR" sz="2400" dirty="0">
                <a:solidFill>
                  <a:srgbClr val="00B050"/>
                </a:solidFill>
              </a:rPr>
              <a:t>%) </a:t>
            </a:r>
            <a:endParaRPr lang="pt-BR" sz="28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2296" lvl="0" indent="0">
              <a:buClr>
                <a:srgbClr val="3891A7"/>
              </a:buClr>
              <a:buNone/>
            </a:pPr>
            <a:r>
              <a:rPr lang="pt-BR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4º mês: </a:t>
            </a:r>
            <a:r>
              <a:rPr lang="pt-BR" sz="2800" dirty="0" smtClean="0">
                <a:solidFill>
                  <a:srgbClr val="00B050"/>
                </a:solidFill>
              </a:rPr>
              <a:t>191 (</a:t>
            </a:r>
            <a:r>
              <a:rPr lang="pt-BR" sz="2800" dirty="0">
                <a:solidFill>
                  <a:srgbClr val="00B050"/>
                </a:solidFill>
              </a:rPr>
              <a:t>73,7%). </a:t>
            </a:r>
            <a:endParaRPr lang="pt-BR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344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200" dirty="0" smtClean="0"/>
              <a:t>Hipertensos </a:t>
            </a:r>
            <a:r>
              <a:rPr lang="pt-BR" sz="3200" dirty="0"/>
              <a:t>e diabéticos com a consulta em dia de acordo com o protocolo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pt-BR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628800"/>
            <a:ext cx="5399087" cy="5199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265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389239" y="428999"/>
            <a:ext cx="7128792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3891A7"/>
              </a:buClr>
            </a:pPr>
            <a:endParaRPr lang="pt-BR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Clr>
                <a:srgbClr val="3891A7"/>
              </a:buClr>
            </a:pPr>
            <a:r>
              <a:rPr lang="pt-BR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Meta </a:t>
            </a:r>
            <a:r>
              <a:rPr lang="pt-BR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proposta: </a:t>
            </a:r>
            <a:r>
              <a:rPr lang="pt-BR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100%</a:t>
            </a:r>
            <a:endParaRPr lang="pt-BR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Clr>
                <a:srgbClr val="3891A7"/>
              </a:buClr>
            </a:pPr>
            <a:endParaRPr lang="pt-BR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Clr>
                <a:srgbClr val="3891A7"/>
              </a:buClr>
            </a:pPr>
            <a:r>
              <a:rPr lang="pt-BR" sz="20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Meta atingida para diabéticos</a:t>
            </a:r>
            <a:r>
              <a:rPr lang="pt-BR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lvl="0">
              <a:buClr>
                <a:srgbClr val="3891A7"/>
              </a:buClr>
            </a:pPr>
            <a:r>
              <a:rPr lang="pt-BR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1º mês </a:t>
            </a:r>
            <a:r>
              <a:rPr lang="pt-BR" sz="2000" dirty="0"/>
              <a:t>46 pacientes (83,6%) </a:t>
            </a:r>
            <a:endParaRPr lang="pt-BR" sz="2000" dirty="0" smtClean="0"/>
          </a:p>
          <a:p>
            <a:pPr lvl="0">
              <a:buClr>
                <a:srgbClr val="3891A7"/>
              </a:buClr>
            </a:pPr>
            <a:r>
              <a:rPr lang="pt-BR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2º mês </a:t>
            </a:r>
            <a:r>
              <a:rPr lang="pt-BR" sz="2400" dirty="0"/>
              <a:t>83 (74,8%), </a:t>
            </a:r>
            <a:endParaRPr lang="pt-BR" sz="24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Clr>
                <a:srgbClr val="3891A7"/>
              </a:buClr>
            </a:pPr>
            <a:r>
              <a:rPr lang="pt-BR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3º mês </a:t>
            </a:r>
            <a:r>
              <a:rPr lang="pt-BR" sz="2000" dirty="0"/>
              <a:t>83 pacientes (54,6%)</a:t>
            </a:r>
            <a:endParaRPr lang="pt-BR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Clr>
                <a:srgbClr val="3891A7"/>
              </a:buClr>
            </a:pPr>
            <a:r>
              <a:rPr lang="pt-BR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4º mês</a:t>
            </a:r>
            <a:r>
              <a:rPr lang="pt-BR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pt-BR" sz="2000" dirty="0" smtClean="0"/>
              <a:t>83 </a:t>
            </a:r>
            <a:r>
              <a:rPr lang="pt-BR" sz="2000" dirty="0"/>
              <a:t>pacientes (44,6%)</a:t>
            </a:r>
            <a:endParaRPr lang="pt-BR" sz="2000" dirty="0">
              <a:latin typeface="Times New Roman" pitchFamily="18" charset="0"/>
              <a:cs typeface="Times New Roman" pitchFamily="18" charset="0"/>
            </a:endParaRPr>
          </a:p>
          <a:p>
            <a:pPr marL="82296" lvl="0" indent="0">
              <a:buClr>
                <a:srgbClr val="3891A7"/>
              </a:buClr>
              <a:buNone/>
            </a:pPr>
            <a:r>
              <a:rPr lang="pt-BR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>
              <a:buClr>
                <a:srgbClr val="3891A7"/>
              </a:buClr>
            </a:pPr>
            <a:endParaRPr lang="pt-BR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Clr>
                <a:srgbClr val="3891A7"/>
              </a:buClr>
            </a:pPr>
            <a:r>
              <a:rPr lang="pt-BR" sz="20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Meta </a:t>
            </a:r>
            <a:r>
              <a:rPr lang="pt-BR" sz="20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atingida para </a:t>
            </a:r>
            <a:r>
              <a:rPr lang="pt-BR" sz="20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hipertensos: </a:t>
            </a:r>
          </a:p>
          <a:p>
            <a:pPr lvl="0">
              <a:buClr>
                <a:srgbClr val="3891A7"/>
              </a:buClr>
            </a:pPr>
            <a:r>
              <a:rPr lang="pt-BR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1º mês </a:t>
            </a:r>
            <a:r>
              <a:rPr lang="pt-BR" sz="2000" dirty="0"/>
              <a:t>57 pacientes (83,8%) </a:t>
            </a:r>
            <a:endParaRPr lang="pt-BR" sz="2000" dirty="0" smtClean="0"/>
          </a:p>
          <a:p>
            <a:pPr lvl="0">
              <a:buClr>
                <a:srgbClr val="3891A7"/>
              </a:buClr>
            </a:pPr>
            <a:r>
              <a:rPr lang="pt-BR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2º mês </a:t>
            </a:r>
            <a:r>
              <a:rPr lang="pt-BR" sz="2400" dirty="0"/>
              <a:t>106 pacientes (70,7%),</a:t>
            </a:r>
            <a:endParaRPr lang="pt-BR" sz="24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Clr>
                <a:srgbClr val="3891A7"/>
              </a:buClr>
            </a:pPr>
            <a:r>
              <a:rPr lang="pt-BR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3º mês </a:t>
            </a:r>
            <a:r>
              <a:rPr lang="pt-BR" sz="2000" dirty="0"/>
              <a:t>145 pacientes (70,0%) </a:t>
            </a:r>
            <a:endParaRPr lang="pt-BR" sz="20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Clr>
                <a:srgbClr val="3891A7"/>
              </a:buClr>
            </a:pPr>
            <a:r>
              <a:rPr lang="pt-BR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4º mês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pt-BR" sz="2000" dirty="0" smtClean="0"/>
              <a:t>191 </a:t>
            </a:r>
            <a:r>
              <a:rPr lang="pt-BR" sz="2000" dirty="0"/>
              <a:t>paciente (73,7%). </a:t>
            </a:r>
            <a:endParaRPr lang="pt-BR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70003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564904"/>
            <a:ext cx="550809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200" b="1" dirty="0">
                <a:effectLst/>
              </a:rPr>
              <a:t>Proporção de diabéticos com exame do pé diabético em dia</a:t>
            </a:r>
            <a:endParaRPr lang="pt-BR" sz="3200" b="1" dirty="0"/>
          </a:p>
        </p:txBody>
      </p:sp>
    </p:spTree>
    <p:extLst>
      <p:ext uri="{BB962C8B-B14F-4D97-AF65-F5344CB8AC3E}">
        <p14:creationId xmlns:p14="http://schemas.microsoft.com/office/powerpoint/2010/main" xmlns="" val="207062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Conteúdo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Clr>
                <a:srgbClr val="3891A7"/>
              </a:buClr>
              <a:buSzTx/>
              <a:buNone/>
            </a:pPr>
            <a:endParaRPr lang="pt-BR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0"/>
              </a:spcBef>
              <a:buClr>
                <a:srgbClr val="3891A7"/>
              </a:buClr>
              <a:buSzTx/>
              <a:buNone/>
            </a:pPr>
            <a:r>
              <a:rPr lang="pt-BR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Meta </a:t>
            </a:r>
            <a:r>
              <a:rPr lang="pt-BR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proposta: 100%</a:t>
            </a:r>
          </a:p>
          <a:p>
            <a:pPr marL="0" lvl="0" indent="0">
              <a:spcBef>
                <a:spcPts val="0"/>
              </a:spcBef>
              <a:buClr>
                <a:srgbClr val="3891A7"/>
              </a:buClr>
              <a:buSzTx/>
              <a:buNone/>
            </a:pPr>
            <a:endParaRPr lang="pt-BR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0"/>
              </a:spcBef>
              <a:buClr>
                <a:srgbClr val="3891A7"/>
              </a:buClr>
              <a:buSzTx/>
              <a:buNone/>
            </a:pPr>
            <a:endParaRPr lang="pt-BR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0"/>
              </a:spcBef>
              <a:buClr>
                <a:srgbClr val="3891A7"/>
              </a:buClr>
              <a:buSzTx/>
              <a:buNone/>
            </a:pPr>
            <a:r>
              <a:rPr lang="pt-BR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Meta </a:t>
            </a:r>
            <a:r>
              <a:rPr lang="pt-BR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atingida: </a:t>
            </a:r>
            <a:r>
              <a:rPr lang="pt-BR" sz="2000" dirty="0">
                <a:solidFill>
                  <a:srgbClr val="FF0000"/>
                </a:solidFill>
              </a:rPr>
              <a:t>147 pacientes (79,0%)</a:t>
            </a:r>
            <a:endParaRPr lang="pt-BR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2296" lvl="0" indent="0">
              <a:spcBef>
                <a:spcPts val="0"/>
              </a:spcBef>
              <a:buClr>
                <a:srgbClr val="3891A7"/>
              </a:buClr>
              <a:buSzTx/>
              <a:buNone/>
            </a:pPr>
            <a:r>
              <a:rPr lang="pt-BR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lvl="0" indent="0">
              <a:spcBef>
                <a:spcPts val="0"/>
              </a:spcBef>
              <a:buClr>
                <a:srgbClr val="3891A7"/>
              </a:buClr>
              <a:buSzTx/>
              <a:buNone/>
            </a:pPr>
            <a:endParaRPr lang="pt-BR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0"/>
              </a:spcBef>
              <a:buClr>
                <a:srgbClr val="3891A7"/>
              </a:buClr>
              <a:buSzTx/>
              <a:buNone/>
            </a:pPr>
            <a:endParaRPr lang="pt-BR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13408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6710" y="116632"/>
            <a:ext cx="7962088" cy="720080"/>
          </a:xfrm>
        </p:spPr>
        <p:txBody>
          <a:bodyPr>
            <a:normAutofit/>
          </a:bodyPr>
          <a:lstStyle/>
          <a:p>
            <a:pPr algn="ctr"/>
            <a:r>
              <a:rPr lang="pt-BR" sz="4000" b="1" dirty="0" smtClean="0">
                <a:effectLst/>
                <a:latin typeface="Times New Roman" pitchFamily="18" charset="0"/>
                <a:cs typeface="Times New Roman" pitchFamily="18" charset="0"/>
              </a:rPr>
              <a:t>INTRODUÇÃO</a:t>
            </a:r>
            <a:endParaRPr lang="pt-BR" sz="40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43608" y="836712"/>
            <a:ext cx="7890080" cy="5616624"/>
          </a:xfrm>
        </p:spPr>
        <p:txBody>
          <a:bodyPr>
            <a:normAutofit fontScale="25000" lnSpcReduction="20000"/>
          </a:bodyPr>
          <a:lstStyle/>
          <a:p>
            <a:pPr marL="82296" indent="0" algn="just">
              <a:lnSpc>
                <a:spcPct val="150000"/>
              </a:lnSpc>
              <a:buNone/>
            </a:pP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82296" indent="0" algn="just">
              <a:lnSpc>
                <a:spcPct val="150000"/>
              </a:lnSpc>
              <a:buNone/>
            </a:pP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	</a:t>
            </a:r>
            <a:endParaRPr lang="pt-B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82296" indent="0" algn="just">
              <a:lnSpc>
                <a:spcPct val="150000"/>
              </a:lnSpc>
              <a:buNone/>
            </a:pPr>
            <a:endParaRPr lang="pt-BR" sz="2000" b="1" dirty="0">
              <a:latin typeface="Times New Roman" pitchFamily="18" charset="0"/>
              <a:cs typeface="Times New Roman" pitchFamily="18" charset="0"/>
            </a:endParaRPr>
          </a:p>
          <a:p>
            <a:pPr marL="82296" indent="0" algn="just">
              <a:lnSpc>
                <a:spcPct val="150000"/>
              </a:lnSpc>
              <a:buNone/>
            </a:pPr>
            <a:r>
              <a:rPr lang="pt-BR" sz="9600" b="1" u="sng" dirty="0" smtClean="0">
                <a:latin typeface="Aharoni" panose="02010803020104030203" pitchFamily="2" charset="-79"/>
                <a:cs typeface="Aharoni" panose="02010803020104030203" pitchFamily="2" charset="-79"/>
              </a:rPr>
              <a:t>Diabetes mellitus e Hipertensão</a:t>
            </a:r>
            <a:r>
              <a:rPr lang="pt-BR" sz="96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9600" b="1" u="sng" dirty="0" smtClean="0">
                <a:latin typeface="Aharoni" panose="02010803020104030203" pitchFamily="2" charset="-79"/>
                <a:cs typeface="Aharoni" panose="02010803020104030203" pitchFamily="2" charset="-79"/>
              </a:rPr>
              <a:t>Arterial Sistêmica </a:t>
            </a:r>
            <a:r>
              <a:rPr lang="pt-BR" sz="96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:</a:t>
            </a:r>
          </a:p>
          <a:p>
            <a:pPr marL="82296" indent="0" algn="just">
              <a:lnSpc>
                <a:spcPct val="150000"/>
              </a:lnSpc>
              <a:buNone/>
            </a:pPr>
            <a:r>
              <a:rPr lang="pt-BR" sz="8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	 </a:t>
            </a:r>
            <a:endParaRPr lang="pt-BR" sz="8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82296" indent="0" algn="just">
              <a:lnSpc>
                <a:spcPct val="150000"/>
              </a:lnSpc>
              <a:buNone/>
            </a:pPr>
            <a:r>
              <a:rPr lang="pt-BR" sz="8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	</a:t>
            </a:r>
            <a:r>
              <a:rPr lang="pt-BR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São sérios </a:t>
            </a:r>
            <a:r>
              <a:rPr lang="pt-BR" sz="9600" dirty="0">
                <a:latin typeface="Arial" panose="020B0604020202020204" pitchFamily="34" charset="0"/>
                <a:cs typeface="Arial" panose="020B0604020202020204" pitchFamily="34" charset="0"/>
              </a:rPr>
              <a:t>problemas de saúde pública, tanto devido ao n</a:t>
            </a:r>
            <a:r>
              <a:rPr lang="pt-BR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úmero </a:t>
            </a:r>
            <a:r>
              <a:rPr lang="pt-BR" sz="9600" dirty="0">
                <a:latin typeface="Arial" panose="020B0604020202020204" pitchFamily="34" charset="0"/>
                <a:cs typeface="Arial" panose="020B0604020202020204" pitchFamily="34" charset="0"/>
              </a:rPr>
              <a:t>de pessoas afetadas quanto às suas complicações, suas incapacitações, além do elevado custo financeiro da sua abordagem terapêutica. </a:t>
            </a:r>
            <a:r>
              <a:rPr lang="pt-BR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	Acometendo todas </a:t>
            </a:r>
            <a:r>
              <a:rPr lang="pt-BR" sz="9600" dirty="0">
                <a:latin typeface="Arial" panose="020B0604020202020204" pitchFamily="34" charset="0"/>
                <a:cs typeface="Arial" panose="020B0604020202020204" pitchFamily="34" charset="0"/>
              </a:rPr>
              <a:t>as classes sociais, e configura-se como uma epidemia mundial </a:t>
            </a:r>
            <a:r>
              <a:rPr lang="pt-BR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transformando-se </a:t>
            </a:r>
            <a:r>
              <a:rPr lang="pt-BR" sz="9600" dirty="0">
                <a:latin typeface="Arial" panose="020B0604020202020204" pitchFamily="34" charset="0"/>
                <a:cs typeface="Arial" panose="020B0604020202020204" pitchFamily="34" charset="0"/>
              </a:rPr>
              <a:t>em um grande </a:t>
            </a:r>
            <a:r>
              <a:rPr lang="pt-BR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desafio </a:t>
            </a:r>
            <a:r>
              <a:rPr lang="pt-BR" sz="9600" dirty="0">
                <a:latin typeface="Arial" panose="020B0604020202020204" pitchFamily="34" charset="0"/>
                <a:cs typeface="Arial" panose="020B0604020202020204" pitchFamily="34" charset="0"/>
              </a:rPr>
              <a:t>para os sistemas de saúde de todo o mundo. </a:t>
            </a:r>
            <a:endParaRPr lang="pt-BR" sz="9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indent="0" algn="just">
              <a:lnSpc>
                <a:spcPct val="150000"/>
              </a:lnSpc>
              <a:buNone/>
            </a:pPr>
            <a:r>
              <a:rPr lang="pt-BR" sz="8000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endParaRPr lang="pt-BR" sz="8000" dirty="0">
              <a:latin typeface="Times New Roman" pitchFamily="18" charset="0"/>
              <a:cs typeface="Times New Roman" pitchFamily="18" charset="0"/>
            </a:endParaRPr>
          </a:p>
          <a:p>
            <a:pPr marL="82296" indent="0" algn="just">
              <a:buNone/>
            </a:pPr>
            <a:endParaRPr lang="pt-BR" sz="8000" dirty="0" smtClean="0">
              <a:latin typeface="Times New Roman" pitchFamily="18" charset="0"/>
              <a:cs typeface="Times New Roman" pitchFamily="18" charset="0"/>
            </a:endParaRPr>
          </a:p>
          <a:p>
            <a:pPr marL="82296" indent="0" algn="just">
              <a:buNone/>
            </a:pPr>
            <a:endParaRPr lang="pt-BR" sz="5000" dirty="0">
              <a:latin typeface="Times New Roman" pitchFamily="18" charset="0"/>
              <a:cs typeface="Times New Roman" pitchFamily="18" charset="0"/>
            </a:endParaRPr>
          </a:p>
          <a:p>
            <a:pPr marL="82296" indent="0" algn="just">
              <a:buNone/>
            </a:pPr>
            <a:endParaRPr lang="pt-BR" sz="2000" dirty="0" smtClean="0"/>
          </a:p>
          <a:p>
            <a:pPr marL="82296" indent="0" algn="just">
              <a:buNone/>
            </a:pPr>
            <a:endParaRPr lang="pt-BR" sz="2000" dirty="0"/>
          </a:p>
          <a:p>
            <a:pPr marL="82296" indent="0" algn="just">
              <a:buNone/>
            </a:pPr>
            <a:endParaRPr lang="pt-BR" sz="2000" dirty="0"/>
          </a:p>
          <a:p>
            <a:pPr marL="82296" indent="0" algn="just">
              <a:buNone/>
            </a:pPr>
            <a:endParaRPr lang="pt-BR" sz="2000" dirty="0"/>
          </a:p>
          <a:p>
            <a:pPr marL="82296" indent="0" algn="just">
              <a:lnSpc>
                <a:spcPct val="150000"/>
              </a:lnSpc>
              <a:buNone/>
            </a:pPr>
            <a:r>
              <a:rPr lang="pt-BR" sz="2000" dirty="0" smtClean="0"/>
              <a:t> 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xmlns="" val="147685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54769" y="1412776"/>
            <a:ext cx="6480720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00028" y="4149080"/>
            <a:ext cx="6408712" cy="2428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400" b="1" dirty="0" smtClean="0"/>
              <a:t>Hipertensos </a:t>
            </a:r>
            <a:r>
              <a:rPr lang="pt-BR" sz="2400" b="1" dirty="0"/>
              <a:t>e diabéticos com os exames complementares do protocolo em dia</a:t>
            </a:r>
          </a:p>
        </p:txBody>
      </p:sp>
    </p:spTree>
    <p:extLst>
      <p:ext uri="{BB962C8B-B14F-4D97-AF65-F5344CB8AC3E}">
        <p14:creationId xmlns:p14="http://schemas.microsoft.com/office/powerpoint/2010/main" xmlns="" val="337369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368440" y="476672"/>
            <a:ext cx="72728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3" name="Retângulo 2"/>
          <p:cNvSpPr/>
          <p:nvPr/>
        </p:nvSpPr>
        <p:spPr>
          <a:xfrm>
            <a:off x="1187624" y="1997838"/>
            <a:ext cx="734481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3891A7"/>
              </a:buClr>
            </a:pPr>
            <a:r>
              <a:rPr lang="pt-BR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Meta proposta: </a:t>
            </a:r>
            <a:r>
              <a:rPr lang="pt-BR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60</a:t>
            </a:r>
            <a:r>
              <a:rPr lang="pt-BR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%</a:t>
            </a:r>
          </a:p>
          <a:p>
            <a:pPr lvl="0">
              <a:buClr>
                <a:srgbClr val="3891A7"/>
              </a:buClr>
            </a:pPr>
            <a:endParaRPr lang="pt-BR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Clr>
                <a:srgbClr val="3891A7"/>
              </a:buClr>
            </a:pPr>
            <a:r>
              <a:rPr lang="pt-BR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Meta </a:t>
            </a:r>
            <a:r>
              <a:rPr lang="pt-BR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atingida para diabéticos: </a:t>
            </a:r>
            <a:endParaRPr lang="pt-BR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Clr>
                <a:srgbClr val="3891A7"/>
              </a:buClr>
            </a:pPr>
            <a:r>
              <a:rPr lang="pt-BR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1º mês</a:t>
            </a:r>
            <a:endParaRPr lang="pt-BR" sz="2000" dirty="0"/>
          </a:p>
          <a:p>
            <a:pPr lvl="0">
              <a:buClr>
                <a:srgbClr val="3891A7"/>
              </a:buClr>
            </a:pPr>
            <a:r>
              <a:rPr lang="pt-BR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2º mês</a:t>
            </a:r>
            <a:endParaRPr lang="pt-BR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Clr>
                <a:srgbClr val="3891A7"/>
              </a:buClr>
            </a:pPr>
            <a:r>
              <a:rPr lang="pt-BR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3º mês</a:t>
            </a:r>
            <a:endParaRPr lang="pt-BR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Clr>
                <a:srgbClr val="3891A7"/>
              </a:buClr>
            </a:pPr>
            <a:r>
              <a:rPr lang="pt-BR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4º mês: </a:t>
            </a:r>
            <a:r>
              <a:rPr lang="pt-BR" sz="2400" b="1" dirty="0" smtClean="0">
                <a:solidFill>
                  <a:srgbClr val="00B050"/>
                </a:solidFill>
              </a:rPr>
              <a:t>147  </a:t>
            </a:r>
            <a:r>
              <a:rPr lang="pt-BR" sz="2400" b="1" dirty="0">
                <a:solidFill>
                  <a:srgbClr val="00B050"/>
                </a:solidFill>
              </a:rPr>
              <a:t>(79,0</a:t>
            </a:r>
            <a:r>
              <a:rPr lang="pt-BR" sz="2400" b="1" dirty="0" smtClean="0">
                <a:solidFill>
                  <a:srgbClr val="00B050"/>
                </a:solidFill>
              </a:rPr>
              <a:t>%)</a:t>
            </a:r>
            <a:r>
              <a:rPr lang="pt-BR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pt-BR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Clr>
                <a:srgbClr val="3891A7"/>
              </a:buClr>
            </a:pPr>
            <a:r>
              <a:rPr lang="pt-BR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Meta </a:t>
            </a:r>
            <a:r>
              <a:rPr lang="pt-BR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atingida para hipertensos: </a:t>
            </a:r>
            <a:endParaRPr lang="pt-BR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Clr>
                <a:srgbClr val="3891A7"/>
              </a:buClr>
            </a:pPr>
            <a:r>
              <a:rPr lang="pt-BR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1º mês</a:t>
            </a:r>
            <a:endParaRPr lang="pt-BR" sz="2000" dirty="0"/>
          </a:p>
          <a:p>
            <a:pPr lvl="0">
              <a:buClr>
                <a:srgbClr val="3891A7"/>
              </a:buClr>
            </a:pPr>
            <a:r>
              <a:rPr lang="pt-BR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2º mês</a:t>
            </a:r>
            <a:endParaRPr lang="pt-BR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Clr>
                <a:srgbClr val="3891A7"/>
              </a:buClr>
            </a:pPr>
            <a:r>
              <a:rPr lang="pt-BR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3º mês</a:t>
            </a:r>
            <a:endParaRPr lang="pt-BR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Clr>
                <a:srgbClr val="3891A7"/>
              </a:buClr>
            </a:pPr>
            <a:r>
              <a:rPr lang="pt-BR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4º mês: </a:t>
            </a:r>
            <a:r>
              <a:rPr lang="pt-BR" sz="2400" b="1" dirty="0" smtClean="0">
                <a:solidFill>
                  <a:srgbClr val="00B050"/>
                </a:solidFill>
              </a:rPr>
              <a:t>189 (</a:t>
            </a:r>
            <a:r>
              <a:rPr lang="pt-BR" sz="2400" b="1" dirty="0">
                <a:solidFill>
                  <a:srgbClr val="00B050"/>
                </a:solidFill>
              </a:rPr>
              <a:t>73,0</a:t>
            </a:r>
            <a:r>
              <a:rPr lang="pt-BR" sz="2400" b="1" dirty="0" smtClean="0">
                <a:solidFill>
                  <a:srgbClr val="00B050"/>
                </a:solidFill>
              </a:rPr>
              <a:t>%)</a:t>
            </a:r>
          </a:p>
          <a:p>
            <a:pPr lvl="0">
              <a:buClr>
                <a:srgbClr val="3891A7"/>
              </a:buClr>
            </a:pPr>
            <a:endParaRPr lang="pt-BR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628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 smtClean="0"/>
              <a:t>Hipertensos </a:t>
            </a:r>
            <a:r>
              <a:rPr lang="pt-BR" sz="3200" dirty="0"/>
              <a:t>diabéticos com prescrição de medicamentos para controle da doença</a:t>
            </a: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519017"/>
            <a:ext cx="4752381" cy="2619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138065"/>
            <a:ext cx="4667250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4193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691680" y="1556792"/>
            <a:ext cx="597666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3891A7"/>
              </a:buClr>
            </a:pPr>
            <a:r>
              <a:rPr lang="pt-BR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Meta: 100%</a:t>
            </a:r>
            <a:endParaRPr lang="pt-BR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Clr>
                <a:srgbClr val="3891A7"/>
              </a:buClr>
            </a:pPr>
            <a:endParaRPr lang="pt-BR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Clr>
                <a:srgbClr val="3891A7"/>
              </a:buClr>
            </a:pPr>
            <a:endParaRPr lang="pt-BR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Clr>
                <a:srgbClr val="3891A7"/>
              </a:buClr>
            </a:pPr>
            <a:r>
              <a:rPr lang="pt-BR" sz="28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Meta atingida para diabéticos: </a:t>
            </a:r>
            <a:endParaRPr lang="pt-BR" sz="2800" u="sng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Clr>
                <a:srgbClr val="3891A7"/>
              </a:buClr>
            </a:pPr>
            <a:r>
              <a:rPr lang="pt-BR" sz="2800" dirty="0" smtClean="0">
                <a:solidFill>
                  <a:srgbClr val="FF0000"/>
                </a:solidFill>
              </a:rPr>
              <a:t>157 (</a:t>
            </a:r>
            <a:r>
              <a:rPr lang="pt-BR" sz="2800" dirty="0">
                <a:solidFill>
                  <a:srgbClr val="FF0000"/>
                </a:solidFill>
              </a:rPr>
              <a:t>84,4%)</a:t>
            </a:r>
            <a:endParaRPr lang="pt-BR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Clr>
                <a:srgbClr val="3891A7"/>
              </a:buClr>
            </a:pPr>
            <a:endParaRPr lang="pt-BR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Clr>
                <a:srgbClr val="3891A7"/>
              </a:buClr>
            </a:pPr>
            <a:endParaRPr lang="pt-BR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Clr>
                <a:srgbClr val="3891A7"/>
              </a:buClr>
            </a:pPr>
            <a:r>
              <a:rPr lang="pt-BR" sz="28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Meta atingida para hipertensos: </a:t>
            </a:r>
            <a:endParaRPr lang="pt-BR" sz="2800" u="sng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Clr>
                <a:srgbClr val="3891A7"/>
              </a:buClr>
            </a:pPr>
            <a:r>
              <a:rPr lang="pt-BR" sz="2800" dirty="0" smtClean="0">
                <a:solidFill>
                  <a:srgbClr val="FF0000"/>
                </a:solidFill>
              </a:rPr>
              <a:t>57 </a:t>
            </a:r>
            <a:r>
              <a:rPr lang="pt-BR" sz="2800" dirty="0">
                <a:solidFill>
                  <a:srgbClr val="FF0000"/>
                </a:solidFill>
              </a:rPr>
              <a:t>(22,0%)</a:t>
            </a:r>
          </a:p>
        </p:txBody>
      </p:sp>
    </p:spTree>
    <p:extLst>
      <p:ext uri="{BB962C8B-B14F-4D97-AF65-F5344CB8AC3E}">
        <p14:creationId xmlns:p14="http://schemas.microsoft.com/office/powerpoint/2010/main" xmlns="" val="385160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34244" y="1268760"/>
            <a:ext cx="5399087" cy="544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922114"/>
          </a:xfrm>
        </p:spPr>
        <p:txBody>
          <a:bodyPr>
            <a:normAutofit/>
          </a:bodyPr>
          <a:lstStyle/>
          <a:p>
            <a:r>
              <a:rPr lang="pt-BR" sz="2400" dirty="0" smtClean="0"/>
              <a:t>Hipertensos </a:t>
            </a:r>
            <a:r>
              <a:rPr lang="pt-BR" sz="2400" dirty="0"/>
              <a:t>e diabéticos com prescrição de medicamentos da lista do HIPERDIA ou da Farmácia Popular</a:t>
            </a:r>
          </a:p>
        </p:txBody>
      </p:sp>
    </p:spTree>
    <p:extLst>
      <p:ext uri="{BB962C8B-B14F-4D97-AF65-F5344CB8AC3E}">
        <p14:creationId xmlns:p14="http://schemas.microsoft.com/office/powerpoint/2010/main" xmlns="" val="79010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691680" y="1196752"/>
            <a:ext cx="65527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000" dirty="0">
              <a:latin typeface="Times New Roman" pitchFamily="18" charset="0"/>
              <a:cs typeface="Times New Roman" pitchFamily="18" charset="0"/>
            </a:endParaRPr>
          </a:p>
          <a:p>
            <a:endParaRPr lang="pt-BR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sz="2000" dirty="0">
              <a:latin typeface="Times New Roman" pitchFamily="18" charset="0"/>
              <a:cs typeface="Times New Roman" pitchFamily="18" charset="0"/>
            </a:endParaRPr>
          </a:p>
          <a:p>
            <a:endParaRPr lang="pt-BR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3" name="Retângulo 2"/>
          <p:cNvSpPr/>
          <p:nvPr/>
        </p:nvSpPr>
        <p:spPr>
          <a:xfrm>
            <a:off x="1331640" y="1628800"/>
            <a:ext cx="7200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3891A7"/>
              </a:buClr>
            </a:pPr>
            <a:r>
              <a:rPr lang="pt-BR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Meta: 60</a:t>
            </a:r>
            <a:r>
              <a:rPr lang="pt-BR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%</a:t>
            </a:r>
          </a:p>
          <a:p>
            <a:pPr lvl="0">
              <a:buClr>
                <a:srgbClr val="3891A7"/>
              </a:buClr>
            </a:pPr>
            <a:endParaRPr lang="pt-BR" sz="28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Clr>
                <a:srgbClr val="3891A7"/>
              </a:buClr>
            </a:pPr>
            <a:r>
              <a:rPr lang="pt-BR" sz="28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Meta </a:t>
            </a:r>
            <a:r>
              <a:rPr lang="pt-BR" sz="28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atingida para </a:t>
            </a:r>
            <a:r>
              <a:rPr lang="pt-BR" sz="28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diabetes:</a:t>
            </a:r>
          </a:p>
          <a:p>
            <a:pPr lvl="0">
              <a:buClr>
                <a:srgbClr val="3891A7"/>
              </a:buClr>
            </a:pPr>
            <a:r>
              <a:rPr lang="pt-BR" sz="2800" dirty="0" smtClean="0">
                <a:solidFill>
                  <a:srgbClr val="00B050"/>
                </a:solidFill>
              </a:rPr>
              <a:t>57 </a:t>
            </a:r>
            <a:r>
              <a:rPr lang="pt-BR" sz="2800" dirty="0">
                <a:solidFill>
                  <a:srgbClr val="00B050"/>
                </a:solidFill>
              </a:rPr>
              <a:t>(84,4%)</a:t>
            </a:r>
            <a:endParaRPr lang="pt-BR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Clr>
                <a:srgbClr val="3891A7"/>
              </a:buClr>
            </a:pPr>
            <a:endParaRPr lang="pt-BR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Clr>
                <a:srgbClr val="3891A7"/>
              </a:buClr>
            </a:pPr>
            <a:r>
              <a:rPr lang="pt-BR" sz="28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Meta atingida para </a:t>
            </a:r>
            <a:r>
              <a:rPr lang="pt-BR" sz="28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hipertensão: </a:t>
            </a:r>
          </a:p>
          <a:p>
            <a:pPr lvl="0">
              <a:buClr>
                <a:srgbClr val="3891A7"/>
              </a:buClr>
            </a:pPr>
            <a:r>
              <a:rPr lang="pt-BR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193 (74.5%)</a:t>
            </a:r>
          </a:p>
          <a:p>
            <a:pPr lvl="0">
              <a:buClr>
                <a:srgbClr val="3891A7"/>
              </a:buClr>
            </a:pPr>
            <a:endParaRPr lang="pt-BR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Clr>
                <a:srgbClr val="3891A7"/>
              </a:buClr>
            </a:pP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xmlns="" val="417348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0" y="1133475"/>
            <a:ext cx="5399087" cy="572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7498080" cy="1143000"/>
          </a:xfrm>
        </p:spPr>
        <p:txBody>
          <a:bodyPr>
            <a:noAutofit/>
          </a:bodyPr>
          <a:lstStyle/>
          <a:p>
            <a:pPr algn="ctr"/>
            <a:r>
              <a:rPr lang="pt-BR" sz="2400" b="1" dirty="0" smtClean="0">
                <a:effectLst/>
              </a:rPr>
              <a:t>Pacientes que </a:t>
            </a:r>
            <a:r>
              <a:rPr lang="pt-BR" sz="2400" b="1" dirty="0">
                <a:effectLst/>
              </a:rPr>
              <a:t>conseguem todos os medicamentos da lista do HIPERDIA ou da Farmácia </a:t>
            </a:r>
            <a:r>
              <a:rPr lang="pt-BR" sz="2400" b="1" dirty="0" smtClean="0">
                <a:effectLst/>
              </a:rPr>
              <a:t>Popular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xmlns="" val="10136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763688" y="1351638"/>
            <a:ext cx="612068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3891A7"/>
              </a:buClr>
            </a:pPr>
            <a:r>
              <a:rPr lang="pt-BR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Meta: </a:t>
            </a:r>
            <a:r>
              <a:rPr lang="pt-BR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60%</a:t>
            </a:r>
          </a:p>
          <a:p>
            <a:pPr lvl="0">
              <a:buClr>
                <a:srgbClr val="3891A7"/>
              </a:buClr>
            </a:pPr>
            <a:endParaRPr lang="pt-BR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Clr>
                <a:srgbClr val="3891A7"/>
              </a:buClr>
            </a:pPr>
            <a:r>
              <a:rPr lang="pt-BR" sz="28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Meta </a:t>
            </a:r>
            <a:r>
              <a:rPr lang="pt-BR" sz="28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atingida para </a:t>
            </a:r>
            <a:r>
              <a:rPr lang="pt-BR" sz="28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diabetes</a:t>
            </a:r>
            <a:r>
              <a:rPr lang="pt-BR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lvl="0">
              <a:buClr>
                <a:srgbClr val="3891A7"/>
              </a:buClr>
            </a:pPr>
            <a:r>
              <a:rPr lang="pt-BR" sz="2800" dirty="0" smtClean="0"/>
              <a:t>148 </a:t>
            </a:r>
            <a:r>
              <a:rPr lang="pt-BR" sz="2800" dirty="0"/>
              <a:t>pacientes </a:t>
            </a:r>
            <a:r>
              <a:rPr lang="pt-BR" sz="2800" b="1" dirty="0">
                <a:solidFill>
                  <a:srgbClr val="00B050"/>
                </a:solidFill>
              </a:rPr>
              <a:t>(79,6%)</a:t>
            </a:r>
            <a:endParaRPr lang="pt-BR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Clr>
                <a:srgbClr val="3891A7"/>
              </a:buClr>
            </a:pPr>
            <a:endParaRPr lang="pt-BR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Clr>
                <a:srgbClr val="3891A7"/>
              </a:buClr>
            </a:pPr>
            <a:r>
              <a:rPr lang="pt-BR" sz="28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Meta atingida para </a:t>
            </a:r>
            <a:r>
              <a:rPr lang="pt-BR" sz="28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hipertensão</a:t>
            </a:r>
            <a:r>
              <a:rPr lang="pt-BR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lvl="0">
              <a:buClr>
                <a:srgbClr val="3891A7"/>
              </a:buClr>
            </a:pPr>
            <a:r>
              <a:rPr lang="pt-BR" sz="2800" dirty="0" smtClean="0"/>
              <a:t>92 </a:t>
            </a:r>
            <a:r>
              <a:rPr lang="pt-BR" sz="2800" b="1" dirty="0" smtClean="0">
                <a:solidFill>
                  <a:srgbClr val="00B050"/>
                </a:solidFill>
              </a:rPr>
              <a:t>(</a:t>
            </a:r>
            <a:r>
              <a:rPr lang="pt-BR" sz="2800" b="1" dirty="0">
                <a:solidFill>
                  <a:srgbClr val="00B050"/>
                </a:solidFill>
              </a:rPr>
              <a:t>74,1%)</a:t>
            </a:r>
          </a:p>
        </p:txBody>
      </p:sp>
    </p:spTree>
    <p:extLst>
      <p:ext uri="{BB962C8B-B14F-4D97-AF65-F5344CB8AC3E}">
        <p14:creationId xmlns:p14="http://schemas.microsoft.com/office/powerpoint/2010/main" xmlns="" val="373629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46290" y="476672"/>
            <a:ext cx="5399087" cy="569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5066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475656" y="260648"/>
            <a:ext cx="6912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1435608" y="116632"/>
            <a:ext cx="7498080" cy="1301006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7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Pacientes </a:t>
            </a:r>
            <a:r>
              <a:rPr lang="pt-BR" sz="27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que </a:t>
            </a:r>
            <a:r>
              <a:rPr lang="pt-BR" sz="27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tomam todos os medicamentos de acordo com a </a:t>
            </a:r>
            <a:r>
              <a:rPr lang="pt-BR" sz="27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prescrição</a:t>
            </a:r>
            <a:r>
              <a:rPr lang="pt-BR" dirty="0" smtClean="0">
                <a:effectLst/>
              </a:rPr>
              <a:t>. </a:t>
            </a:r>
            <a:r>
              <a:rPr lang="pt-BR" dirty="0">
                <a:effectLst/>
              </a:rPr>
              <a:t/>
            </a:r>
            <a:br>
              <a:rPr lang="pt-BR" dirty="0">
                <a:effectLst/>
              </a:rPr>
            </a:br>
            <a:endParaRPr lang="pt-BR" dirty="0"/>
          </a:p>
        </p:txBody>
      </p:sp>
      <p:sp>
        <p:nvSpPr>
          <p:cNvPr id="8" name="Espaço Reservado para Conteúdo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3891A7"/>
              </a:buClr>
            </a:pPr>
            <a:r>
              <a:rPr lang="pt-BR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Meta: </a:t>
            </a:r>
            <a:r>
              <a:rPr lang="pt-BR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100%</a:t>
            </a:r>
            <a:endParaRPr lang="pt-BR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Clr>
                <a:srgbClr val="3891A7"/>
              </a:buClr>
            </a:pPr>
            <a:endParaRPr lang="pt-BR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Clr>
                <a:srgbClr val="3891A7"/>
              </a:buClr>
            </a:pPr>
            <a:r>
              <a:rPr lang="pt-BR" sz="28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Meta atingida para </a:t>
            </a:r>
            <a:r>
              <a:rPr lang="pt-BR" sz="28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diabetes</a:t>
            </a:r>
            <a:r>
              <a:rPr lang="pt-BR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pt-BR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82296" lvl="0" indent="0">
              <a:buClr>
                <a:srgbClr val="3891A7"/>
              </a:buClr>
              <a:buNone/>
            </a:pPr>
            <a:r>
              <a:rPr lang="pt-BR" sz="2800" dirty="0" smtClean="0"/>
              <a:t> </a:t>
            </a:r>
            <a:r>
              <a:rPr lang="pt-BR" sz="2800" dirty="0"/>
              <a:t>156 pacientes (83,9%)</a:t>
            </a:r>
            <a:endParaRPr lang="pt-BR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Clr>
                <a:srgbClr val="3891A7"/>
              </a:buClr>
            </a:pPr>
            <a:endParaRPr lang="pt-BR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Clr>
                <a:srgbClr val="3891A7"/>
              </a:buClr>
            </a:pPr>
            <a:r>
              <a:rPr lang="pt-BR" sz="28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Meta atingida para </a:t>
            </a:r>
            <a:r>
              <a:rPr lang="pt-BR" sz="28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hipertensão</a:t>
            </a:r>
            <a:r>
              <a:rPr lang="pt-BR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pt-BR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82296" lvl="0" indent="0">
              <a:buClr>
                <a:srgbClr val="3891A7"/>
              </a:buClr>
              <a:buNone/>
            </a:pPr>
            <a:r>
              <a:rPr lang="pt-BR" sz="2800" dirty="0" smtClean="0"/>
              <a:t> </a:t>
            </a:r>
            <a:r>
              <a:rPr lang="pt-BR" sz="2800" dirty="0"/>
              <a:t>192 pacientes (74,1%)</a:t>
            </a:r>
          </a:p>
        </p:txBody>
      </p:sp>
    </p:spTree>
    <p:extLst>
      <p:ext uri="{BB962C8B-B14F-4D97-AF65-F5344CB8AC3E}">
        <p14:creationId xmlns:p14="http://schemas.microsoft.com/office/powerpoint/2010/main" xmlns="" val="325904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000" b="1" dirty="0">
                <a:solidFill>
                  <a:srgbClr val="4F271C">
                    <a:satMod val="130000"/>
                  </a:srgbClr>
                </a:solidFill>
                <a:effectLst/>
                <a:latin typeface="Times New Roman" pitchFamily="18" charset="0"/>
                <a:cs typeface="Times New Roman" pitchFamily="18" charset="0"/>
              </a:rPr>
              <a:t>INTRODUÇÃO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sz="2400" dirty="0" smtClean="0"/>
          </a:p>
          <a:p>
            <a:pPr algn="just"/>
            <a:r>
              <a:rPr lang="pt-BR" sz="2400" b="1" u="sng" dirty="0">
                <a:solidFill>
                  <a:srgbClr val="4F271C">
                    <a:satMod val="130000"/>
                  </a:srgbClr>
                </a:solidFill>
                <a:latin typeface="Times New Roman" pitchFamily="18" charset="0"/>
                <a:cs typeface="Times New Roman" pitchFamily="18" charset="0"/>
              </a:rPr>
              <a:t>IMPORTÂNCIA DA AÇÃO </a:t>
            </a:r>
            <a:r>
              <a:rPr lang="pt-BR" sz="2400" b="1" u="sng" dirty="0" smtClean="0">
                <a:solidFill>
                  <a:srgbClr val="4F271C">
                    <a:satMod val="130000"/>
                  </a:srgbClr>
                </a:solidFill>
                <a:latin typeface="Times New Roman" pitchFamily="18" charset="0"/>
                <a:cs typeface="Times New Roman" pitchFamily="18" charset="0"/>
              </a:rPr>
              <a:t>PROGRAMÁTICA</a:t>
            </a:r>
            <a:r>
              <a:rPr lang="pt-BR" sz="2400" b="1" dirty="0" smtClean="0">
                <a:solidFill>
                  <a:srgbClr val="4F271C">
                    <a:satMod val="130000"/>
                  </a:srgb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pt-BR" sz="2400" dirty="0"/>
          </a:p>
          <a:p>
            <a:endParaRPr lang="pt-BR" sz="2400" dirty="0" smtClean="0"/>
          </a:p>
          <a:p>
            <a:pPr algn="just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Estratégia Saúde da Família  é a porta de entrada preferencial do SUS.  </a:t>
            </a:r>
          </a:p>
          <a:p>
            <a:pPr algn="just"/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Possibilita a promoção da saúde, diagnóstico e tratamento precoce, além de reabilitação. </a:t>
            </a:r>
          </a:p>
          <a:p>
            <a:pPr algn="just"/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Mudança no estilo de vida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400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9407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85646" y="1196752"/>
            <a:ext cx="5817586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85646" y="3933056"/>
            <a:ext cx="5817586" cy="2718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2282046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187624" y="83205"/>
            <a:ext cx="7498080" cy="1041539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>Glicemia e hipertensão compensadas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69642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547664" y="1052736"/>
            <a:ext cx="68407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Meta proposta para diabetes e hipertensão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60%</a:t>
            </a:r>
          </a:p>
          <a:p>
            <a:endParaRPr lang="pt-BR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2400" b="1" u="sng" dirty="0" smtClean="0">
                <a:latin typeface="Times New Roman" pitchFamily="18" charset="0"/>
                <a:cs typeface="Times New Roman" pitchFamily="18" charset="0"/>
              </a:rPr>
              <a:t>Meta alcançada diabetes: 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 </a:t>
            </a:r>
            <a:endParaRPr lang="pt-BR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2400" dirty="0" smtClean="0"/>
              <a:t>01º mês: </a:t>
            </a:r>
            <a:r>
              <a:rPr lang="pt-BR" sz="2400" dirty="0"/>
              <a:t>41 pacientes </a:t>
            </a:r>
            <a:r>
              <a:rPr lang="pt-BR" sz="2400" b="1" dirty="0">
                <a:solidFill>
                  <a:srgbClr val="00B050"/>
                </a:solidFill>
              </a:rPr>
              <a:t>(74,5</a:t>
            </a:r>
            <a:r>
              <a:rPr lang="pt-BR" sz="2400" b="1" dirty="0" smtClean="0">
                <a:solidFill>
                  <a:srgbClr val="00B050"/>
                </a:solidFill>
              </a:rPr>
              <a:t>%)</a:t>
            </a:r>
          </a:p>
          <a:p>
            <a:r>
              <a:rPr lang="pt-BR" sz="2400" dirty="0" smtClean="0"/>
              <a:t>02º </a:t>
            </a:r>
            <a:r>
              <a:rPr lang="pt-BR" sz="2400" dirty="0"/>
              <a:t>mês </a:t>
            </a:r>
            <a:r>
              <a:rPr lang="pt-BR" sz="2400" dirty="0" smtClean="0"/>
              <a:t>87  (</a:t>
            </a:r>
            <a:r>
              <a:rPr lang="pt-BR" sz="2400" b="1" dirty="0">
                <a:solidFill>
                  <a:srgbClr val="00B050"/>
                </a:solidFill>
              </a:rPr>
              <a:t>78,4</a:t>
            </a:r>
            <a:r>
              <a:rPr lang="pt-BR" sz="2400" b="1" dirty="0" smtClean="0">
                <a:solidFill>
                  <a:srgbClr val="00B050"/>
                </a:solidFill>
              </a:rPr>
              <a:t>%)</a:t>
            </a:r>
            <a:r>
              <a:rPr lang="pt-BR" sz="2400" dirty="0" smtClean="0"/>
              <a:t>;</a:t>
            </a:r>
          </a:p>
          <a:p>
            <a:r>
              <a:rPr lang="pt-BR" sz="2400" dirty="0" smtClean="0"/>
              <a:t>03º </a:t>
            </a:r>
            <a:r>
              <a:rPr lang="pt-BR" sz="2400" dirty="0"/>
              <a:t>mês </a:t>
            </a:r>
            <a:r>
              <a:rPr lang="pt-BR" sz="2400" dirty="0" smtClean="0"/>
              <a:t>121 </a:t>
            </a:r>
            <a:r>
              <a:rPr lang="pt-BR" sz="2400" b="1" dirty="0">
                <a:solidFill>
                  <a:srgbClr val="00B050"/>
                </a:solidFill>
              </a:rPr>
              <a:t>(79,6%) </a:t>
            </a:r>
            <a:r>
              <a:rPr lang="pt-BR" sz="2400" b="1" dirty="0" smtClean="0">
                <a:solidFill>
                  <a:srgbClr val="00B050"/>
                </a:solidFill>
              </a:rPr>
              <a:t> </a:t>
            </a:r>
          </a:p>
          <a:p>
            <a:r>
              <a:rPr lang="pt-BR" sz="2400" dirty="0" smtClean="0"/>
              <a:t>04º mês 147 </a:t>
            </a:r>
            <a:r>
              <a:rPr lang="pt-BR" sz="2400" b="1" dirty="0" smtClean="0">
                <a:solidFill>
                  <a:srgbClr val="00B050"/>
                </a:solidFill>
              </a:rPr>
              <a:t>(</a:t>
            </a:r>
            <a:r>
              <a:rPr lang="pt-BR" sz="2400" b="1" dirty="0">
                <a:solidFill>
                  <a:srgbClr val="00B050"/>
                </a:solidFill>
              </a:rPr>
              <a:t>79,0%). </a:t>
            </a:r>
            <a:endParaRPr lang="pt-BR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547664" y="3511878"/>
            <a:ext cx="673274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2400" b="1" u="sng" dirty="0" smtClean="0">
                <a:latin typeface="Times New Roman" pitchFamily="18" charset="0"/>
                <a:cs typeface="Times New Roman" pitchFamily="18" charset="0"/>
              </a:rPr>
              <a:t>Meta alcançada Hipertensão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pt-BR" sz="2400" dirty="0"/>
              <a:t>01º </a:t>
            </a:r>
            <a:r>
              <a:rPr lang="pt-BR" sz="2400" dirty="0" smtClean="0"/>
              <a:t>mês: </a:t>
            </a:r>
            <a:r>
              <a:rPr lang="pt-BR" sz="2400" dirty="0"/>
              <a:t>62 pacientes </a:t>
            </a:r>
            <a:r>
              <a:rPr lang="pt-BR" sz="2400" dirty="0">
                <a:solidFill>
                  <a:srgbClr val="00B050"/>
                </a:solidFill>
              </a:rPr>
              <a:t>(91,2%)</a:t>
            </a:r>
          </a:p>
          <a:p>
            <a:r>
              <a:rPr lang="pt-BR" sz="2400" dirty="0"/>
              <a:t>02º </a:t>
            </a:r>
            <a:r>
              <a:rPr lang="pt-BR" sz="2400" dirty="0" smtClean="0"/>
              <a:t>mês: </a:t>
            </a:r>
            <a:r>
              <a:rPr lang="pt-BR" sz="2400" dirty="0"/>
              <a:t>127 pacientes </a:t>
            </a:r>
            <a:r>
              <a:rPr lang="pt-BR" sz="2400" dirty="0">
                <a:solidFill>
                  <a:srgbClr val="00B050"/>
                </a:solidFill>
              </a:rPr>
              <a:t>(84,7</a:t>
            </a:r>
            <a:r>
              <a:rPr lang="pt-BR" sz="2400" dirty="0" smtClean="0">
                <a:solidFill>
                  <a:srgbClr val="00B050"/>
                </a:solidFill>
              </a:rPr>
              <a:t>%)</a:t>
            </a:r>
          </a:p>
          <a:p>
            <a:r>
              <a:rPr lang="pt-BR" sz="2400" dirty="0" smtClean="0"/>
              <a:t>03º mês: </a:t>
            </a:r>
            <a:r>
              <a:rPr lang="pt-BR" sz="2400" dirty="0"/>
              <a:t>162 pacientes </a:t>
            </a:r>
            <a:r>
              <a:rPr lang="pt-BR" sz="2400" dirty="0">
                <a:solidFill>
                  <a:srgbClr val="00B050"/>
                </a:solidFill>
              </a:rPr>
              <a:t>(78,3%) </a:t>
            </a:r>
            <a:endParaRPr lang="pt-BR" sz="2400" dirty="0" smtClean="0">
              <a:solidFill>
                <a:srgbClr val="00B050"/>
              </a:solidFill>
            </a:endParaRPr>
          </a:p>
          <a:p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04 mês: </a:t>
            </a:r>
            <a:r>
              <a:rPr lang="pt-BR" sz="2400" dirty="0"/>
              <a:t>190 paciente </a:t>
            </a:r>
            <a:r>
              <a:rPr lang="pt-BR" sz="2400" dirty="0">
                <a:solidFill>
                  <a:srgbClr val="00B050"/>
                </a:solidFill>
              </a:rPr>
              <a:t>(73,4%).</a:t>
            </a:r>
            <a:endParaRPr lang="pt-BR" sz="24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pt-BR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129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88504" y="897317"/>
            <a:ext cx="5399087" cy="5954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2384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547664" y="116632"/>
            <a:ext cx="6768751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Meta proposta para hipertensos e diabéticos: 100%</a:t>
            </a:r>
          </a:p>
          <a:p>
            <a:endParaRPr lang="pt-BR" dirty="0" smtClean="0"/>
          </a:p>
          <a:p>
            <a:r>
              <a:rPr lang="pt-BR" sz="2400" b="1" u="sng" dirty="0" smtClean="0"/>
              <a:t>Meta alcançada para hipertensos</a:t>
            </a:r>
            <a:r>
              <a:rPr lang="pt-BR" sz="2400" dirty="0" smtClean="0"/>
              <a:t>:</a:t>
            </a:r>
          </a:p>
          <a:p>
            <a:r>
              <a:rPr lang="pt-BR" sz="2400" dirty="0" smtClean="0"/>
              <a:t>01º mês:  47 pacientes (85,5%)</a:t>
            </a:r>
          </a:p>
          <a:p>
            <a:r>
              <a:rPr lang="pt-BR" sz="2400" dirty="0" smtClean="0"/>
              <a:t>02º mês:  88 pacientes (79,3%)</a:t>
            </a:r>
          </a:p>
          <a:p>
            <a:r>
              <a:rPr lang="pt-BR" sz="2400" dirty="0" smtClean="0"/>
              <a:t>03º mês: 122pacientes  (80,0%)</a:t>
            </a:r>
          </a:p>
          <a:p>
            <a:r>
              <a:rPr lang="pt-BR" sz="2400" dirty="0" smtClean="0"/>
              <a:t>04º mês: 152 pacientes (81,7%)</a:t>
            </a:r>
            <a:endParaRPr lang="pt-BR" sz="2400" dirty="0"/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sz="2400" b="1" u="sng" dirty="0" smtClean="0"/>
              <a:t>Meta alcançada para os </a:t>
            </a:r>
            <a:r>
              <a:rPr lang="pt-BR" sz="2400" b="1" u="sng" dirty="0" err="1" smtClean="0"/>
              <a:t>diabeticos</a:t>
            </a:r>
            <a:r>
              <a:rPr lang="pt-BR" sz="2400" dirty="0" smtClean="0"/>
              <a:t>:</a:t>
            </a:r>
          </a:p>
          <a:p>
            <a:r>
              <a:rPr lang="pt-BR" sz="2400" dirty="0" smtClean="0"/>
              <a:t>01º mês:  60 pacientes (88,2%)</a:t>
            </a:r>
          </a:p>
          <a:p>
            <a:r>
              <a:rPr lang="pt-BR" sz="2400" dirty="0" smtClean="0"/>
              <a:t>02º mês: 109 pacientes (72,2%)</a:t>
            </a:r>
          </a:p>
          <a:p>
            <a:r>
              <a:rPr lang="pt-BR" sz="2400" dirty="0" smtClean="0"/>
              <a:t>03º mês: 153 pacientes (76,8%)</a:t>
            </a:r>
          </a:p>
          <a:p>
            <a:r>
              <a:rPr lang="pt-BR" sz="2400" dirty="0" smtClean="0"/>
              <a:t>04º mês: 199 pacientes (76,8%)</a:t>
            </a:r>
            <a:endParaRPr lang="pt-BR" sz="2400" dirty="0"/>
          </a:p>
          <a:p>
            <a:r>
              <a:rPr lang="pt-BR" dirty="0"/>
              <a:t> </a:t>
            </a:r>
          </a:p>
          <a:p>
            <a:endParaRPr lang="pt-BR" dirty="0"/>
          </a:p>
          <a:p>
            <a:r>
              <a:rPr lang="pt-BR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108523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68433" y="411311"/>
            <a:ext cx="5399087" cy="604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5139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475656" y="1303015"/>
            <a:ext cx="6912768" cy="76636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/>
              <a:t>Meta proposta para hipertensos e </a:t>
            </a:r>
            <a:r>
              <a:rPr lang="pt-BR" sz="2400" b="1" dirty="0" err="1" smtClean="0"/>
              <a:t>diabeticos</a:t>
            </a:r>
            <a:r>
              <a:rPr lang="pt-BR" sz="2400" b="1" dirty="0" smtClean="0"/>
              <a:t>:  100%</a:t>
            </a:r>
          </a:p>
          <a:p>
            <a:endParaRPr lang="pt-BR" sz="2400" dirty="0" smtClean="0"/>
          </a:p>
          <a:p>
            <a:r>
              <a:rPr lang="pt-BR" sz="2400" b="1" u="sng" dirty="0" smtClean="0"/>
              <a:t>Meta alcançada para diabéticos</a:t>
            </a:r>
            <a:r>
              <a:rPr lang="pt-BR" sz="2400" u="sng" dirty="0" smtClean="0"/>
              <a:t>:</a:t>
            </a:r>
          </a:p>
          <a:p>
            <a:r>
              <a:rPr lang="pt-BR" sz="2400" dirty="0" smtClean="0"/>
              <a:t>01º mês:  48 pacientes (87,3%)</a:t>
            </a:r>
          </a:p>
          <a:p>
            <a:r>
              <a:rPr lang="pt-BR" sz="2400" dirty="0" smtClean="0"/>
              <a:t>02º mês:  86 pacientes (77,5%)</a:t>
            </a:r>
          </a:p>
          <a:p>
            <a:r>
              <a:rPr lang="pt-BR" sz="2400" dirty="0" smtClean="0"/>
              <a:t>03º mês: 113pacientes (74,3%)</a:t>
            </a:r>
          </a:p>
          <a:p>
            <a:r>
              <a:rPr lang="pt-BR" sz="2400" dirty="0" smtClean="0"/>
              <a:t>04º mês: 143pacientes (76,9%)</a:t>
            </a:r>
          </a:p>
          <a:p>
            <a:endParaRPr lang="pt-BR" dirty="0" smtClean="0"/>
          </a:p>
          <a:p>
            <a:r>
              <a:rPr lang="pt-BR" sz="2400" b="1" u="sng" dirty="0" smtClean="0"/>
              <a:t>Meta alcançada para hipertensos</a:t>
            </a:r>
            <a:r>
              <a:rPr lang="pt-BR" sz="2400" b="1" dirty="0" smtClean="0"/>
              <a:t>:</a:t>
            </a:r>
          </a:p>
          <a:p>
            <a:r>
              <a:rPr lang="pt-BR" sz="2400" dirty="0" smtClean="0"/>
              <a:t>01º mês:   60 pacientes (82,2%)</a:t>
            </a:r>
          </a:p>
          <a:p>
            <a:r>
              <a:rPr lang="pt-BR" sz="2400" dirty="0" smtClean="0"/>
              <a:t>02º mês: 108 pacientes (72,0%)</a:t>
            </a:r>
          </a:p>
          <a:p>
            <a:r>
              <a:rPr lang="pt-BR" sz="2400" dirty="0" smtClean="0"/>
              <a:t>03º mês: 147 pacientes (71,0%)</a:t>
            </a:r>
          </a:p>
          <a:p>
            <a:r>
              <a:rPr lang="pt-BR" sz="2400" dirty="0" smtClean="0"/>
              <a:t>04º mês: 193 pacientes (75,5%)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 </a:t>
            </a:r>
          </a:p>
          <a:p>
            <a:r>
              <a:rPr lang="pt-BR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408122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0232" y="1196752"/>
            <a:ext cx="5399087" cy="554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ângulo 2"/>
          <p:cNvSpPr/>
          <p:nvPr/>
        </p:nvSpPr>
        <p:spPr>
          <a:xfrm>
            <a:off x="2000232" y="142852"/>
            <a:ext cx="4857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Diabéticos e hipertensos que receberam orientação nutricional.</a:t>
            </a:r>
          </a:p>
        </p:txBody>
      </p:sp>
    </p:spTree>
    <p:extLst>
      <p:ext uri="{BB962C8B-B14F-4D97-AF65-F5344CB8AC3E}">
        <p14:creationId xmlns:p14="http://schemas.microsoft.com/office/powerpoint/2010/main" xmlns="" val="107267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475656" y="282339"/>
            <a:ext cx="6912768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/>
              <a:t>Meta proposta para hipertensos e diabéticos: 60%</a:t>
            </a:r>
          </a:p>
          <a:p>
            <a:endParaRPr lang="pt-BR" sz="2400" b="1" dirty="0" smtClean="0"/>
          </a:p>
          <a:p>
            <a:r>
              <a:rPr lang="pt-BR" sz="2400" u="sng" dirty="0" smtClean="0"/>
              <a:t>Meta alcançada para os </a:t>
            </a:r>
            <a:r>
              <a:rPr lang="pt-BR" sz="2400" u="sng" dirty="0" err="1" smtClean="0"/>
              <a:t>diabeticos</a:t>
            </a:r>
            <a:r>
              <a:rPr lang="pt-BR" sz="2400" dirty="0" smtClean="0"/>
              <a:t>:</a:t>
            </a:r>
          </a:p>
          <a:p>
            <a:r>
              <a:rPr lang="pt-BR" sz="2400" dirty="0" smtClean="0"/>
              <a:t>01º mês   54 pacientes </a:t>
            </a:r>
            <a:r>
              <a:rPr lang="pt-BR" sz="2400" b="1" dirty="0" smtClean="0">
                <a:solidFill>
                  <a:srgbClr val="00B050"/>
                </a:solidFill>
              </a:rPr>
              <a:t>(98,2%)</a:t>
            </a:r>
          </a:p>
          <a:p>
            <a:r>
              <a:rPr lang="pt-BR" sz="2400" dirty="0" smtClean="0"/>
              <a:t>02º mês 106 pacientes </a:t>
            </a:r>
            <a:r>
              <a:rPr lang="pt-BR" sz="2400" dirty="0" smtClean="0">
                <a:solidFill>
                  <a:srgbClr val="00B050"/>
                </a:solidFill>
              </a:rPr>
              <a:t>(95,5%)</a:t>
            </a:r>
          </a:p>
          <a:p>
            <a:r>
              <a:rPr lang="pt-BR" sz="2400" dirty="0" smtClean="0"/>
              <a:t>03º mês 137 pacientes </a:t>
            </a:r>
            <a:r>
              <a:rPr lang="pt-BR" sz="2400" dirty="0" smtClean="0">
                <a:solidFill>
                  <a:srgbClr val="00B050"/>
                </a:solidFill>
              </a:rPr>
              <a:t>(90,1%)</a:t>
            </a:r>
          </a:p>
          <a:p>
            <a:r>
              <a:rPr lang="pt-BR" sz="2400" dirty="0" smtClean="0"/>
              <a:t>04º mês 167 pacientes </a:t>
            </a:r>
            <a:r>
              <a:rPr lang="pt-BR" sz="2400" dirty="0" smtClean="0">
                <a:solidFill>
                  <a:srgbClr val="00B050"/>
                </a:solidFill>
              </a:rPr>
              <a:t>(89,8%)</a:t>
            </a:r>
          </a:p>
          <a:p>
            <a:endParaRPr lang="pt-BR" dirty="0" smtClean="0"/>
          </a:p>
          <a:p>
            <a:r>
              <a:rPr lang="pt-BR" sz="2400" u="sng" dirty="0" smtClean="0"/>
              <a:t>Meta alcançada para os hipertensos:</a:t>
            </a:r>
          </a:p>
          <a:p>
            <a:r>
              <a:rPr lang="pt-BR" sz="2400" dirty="0" smtClean="0"/>
              <a:t>01º mês  62 pacientes </a:t>
            </a:r>
            <a:r>
              <a:rPr lang="pt-BR" sz="2400" b="1" dirty="0" smtClean="0">
                <a:solidFill>
                  <a:srgbClr val="00B050"/>
                </a:solidFill>
              </a:rPr>
              <a:t>(91,2%)</a:t>
            </a:r>
          </a:p>
          <a:p>
            <a:r>
              <a:rPr lang="pt-BR" sz="2400" dirty="0" smtClean="0"/>
              <a:t>02º mês  62 pacientes (41,3%)</a:t>
            </a:r>
          </a:p>
          <a:p>
            <a:r>
              <a:rPr lang="pt-BR" sz="2400" dirty="0" smtClean="0"/>
              <a:t>03º mês  62 pacientes (30,0%)</a:t>
            </a:r>
          </a:p>
          <a:p>
            <a:r>
              <a:rPr lang="pt-BR" sz="2400" dirty="0" smtClean="0"/>
              <a:t>04º mês  62 pacientes (23,9%)</a:t>
            </a:r>
          </a:p>
          <a:p>
            <a:endParaRPr lang="pt-BR" dirty="0" smtClean="0"/>
          </a:p>
          <a:p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071670" y="3429000"/>
            <a:ext cx="47863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                                                                                                        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50824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57422" y="1509308"/>
            <a:ext cx="4899021" cy="5205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ângulo 2"/>
          <p:cNvSpPr/>
          <p:nvPr/>
        </p:nvSpPr>
        <p:spPr>
          <a:xfrm>
            <a:off x="1928794" y="214290"/>
            <a:ext cx="49292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smtClean="0"/>
              <a:t>Diabéticos e hipertensos que receberam orientações sobre a pratica de atividade física regular.</a:t>
            </a:r>
          </a:p>
        </p:txBody>
      </p:sp>
    </p:spTree>
    <p:extLst>
      <p:ext uri="{BB962C8B-B14F-4D97-AF65-F5344CB8AC3E}">
        <p14:creationId xmlns:p14="http://schemas.microsoft.com/office/powerpoint/2010/main" xmlns="" val="332257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500166" y="428604"/>
            <a:ext cx="6840760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/>
              <a:t>Meta proposta para Hipertensos e Diabéticos: 60%</a:t>
            </a:r>
          </a:p>
          <a:p>
            <a:endParaRPr lang="pt-BR" sz="2400" dirty="0" smtClean="0"/>
          </a:p>
          <a:p>
            <a:r>
              <a:rPr lang="pt-BR" sz="2400" u="sng" dirty="0" smtClean="0"/>
              <a:t>Meta alcançada para os </a:t>
            </a:r>
            <a:r>
              <a:rPr lang="pt-BR" sz="2400" u="sng" dirty="0" err="1" smtClean="0"/>
              <a:t>diabeticos</a:t>
            </a:r>
            <a:r>
              <a:rPr lang="pt-BR" sz="2400" u="sng" dirty="0" smtClean="0"/>
              <a:t>:</a:t>
            </a:r>
          </a:p>
          <a:p>
            <a:r>
              <a:rPr lang="pt-BR" sz="2400" dirty="0" smtClean="0"/>
              <a:t>01º mês  36  pacientes </a:t>
            </a:r>
            <a:r>
              <a:rPr lang="pt-BR" sz="2400" b="1" dirty="0" smtClean="0">
                <a:solidFill>
                  <a:srgbClr val="00B050"/>
                </a:solidFill>
              </a:rPr>
              <a:t>(65,5%)</a:t>
            </a:r>
          </a:p>
          <a:p>
            <a:r>
              <a:rPr lang="pt-BR" sz="2400" dirty="0" smtClean="0"/>
              <a:t>02º mês  70  pacientes </a:t>
            </a:r>
            <a:r>
              <a:rPr lang="pt-BR" sz="2400" b="1" dirty="0" smtClean="0">
                <a:solidFill>
                  <a:srgbClr val="00B050"/>
                </a:solidFill>
              </a:rPr>
              <a:t>(63,1%)</a:t>
            </a:r>
          </a:p>
          <a:p>
            <a:r>
              <a:rPr lang="pt-BR" sz="2400" dirty="0" smtClean="0"/>
              <a:t>03º mês 141 pacientes </a:t>
            </a:r>
            <a:r>
              <a:rPr lang="pt-BR" sz="2400" b="1" dirty="0" smtClean="0">
                <a:solidFill>
                  <a:srgbClr val="00B050"/>
                </a:solidFill>
              </a:rPr>
              <a:t>(92,8%)</a:t>
            </a:r>
          </a:p>
          <a:p>
            <a:r>
              <a:rPr lang="pt-BR" sz="2400" dirty="0" smtClean="0"/>
              <a:t>04º mês 172 pacientes </a:t>
            </a:r>
            <a:r>
              <a:rPr lang="pt-BR" sz="2400" b="1" dirty="0" smtClean="0">
                <a:solidFill>
                  <a:srgbClr val="00B050"/>
                </a:solidFill>
              </a:rPr>
              <a:t>(92,5%)</a:t>
            </a:r>
          </a:p>
          <a:p>
            <a:endParaRPr lang="pt-BR" dirty="0" smtClean="0"/>
          </a:p>
          <a:p>
            <a:r>
              <a:rPr lang="pt-BR" sz="2400" u="sng" dirty="0" smtClean="0"/>
              <a:t>Meta alcançada para os hipertensos:</a:t>
            </a:r>
          </a:p>
          <a:p>
            <a:r>
              <a:rPr lang="pt-BR" sz="2400" dirty="0" smtClean="0"/>
              <a:t>01º mês  45 pacientes </a:t>
            </a:r>
            <a:r>
              <a:rPr lang="pt-BR" sz="2400" dirty="0" smtClean="0">
                <a:solidFill>
                  <a:srgbClr val="00B050"/>
                </a:solidFill>
              </a:rPr>
              <a:t>(66,2%)</a:t>
            </a:r>
          </a:p>
          <a:p>
            <a:r>
              <a:rPr lang="pt-BR" sz="2400" dirty="0" smtClean="0"/>
              <a:t>02º mês   91 pacientes (</a:t>
            </a:r>
            <a:r>
              <a:rPr lang="pt-BR" sz="2400" dirty="0" smtClean="0">
                <a:solidFill>
                  <a:srgbClr val="00B050"/>
                </a:solidFill>
              </a:rPr>
              <a:t>60,7%)</a:t>
            </a:r>
          </a:p>
          <a:p>
            <a:r>
              <a:rPr lang="pt-BR" sz="2400" dirty="0" smtClean="0"/>
              <a:t>03º mês 104 pacientes (50,2%)</a:t>
            </a:r>
          </a:p>
          <a:p>
            <a:r>
              <a:rPr lang="pt-BR" sz="2400" dirty="0" smtClean="0"/>
              <a:t>04º mês 110 pacientes (42,5%)</a:t>
            </a:r>
          </a:p>
          <a:p>
            <a:r>
              <a:rPr lang="pt-BR" sz="2400" dirty="0" smtClean="0"/>
              <a:t> 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 </a:t>
            </a: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Dos 186 diabéticos cadastrados no programa Hiperdia, da área de abrangência da equipe que formam o grupo no 01º mês foram 36 pacientes (65,5%), no 02º mês 70 pacientes (63,1%), no 03 mês 141 pacientes (92,8%) e no 04 mês 172 paciente (92,5%). A estes não estão incluídos os diabéticos atendidos na UBS com o mesmo propósito, acompanhamento, no mesmo modelo de educação interativa. Nosso grupo teve um aumento no segundo mês e assim se manteve até o final e isso é bom porque não houve desistências, mas sim pedidos para a continuidade do grupo. </a:t>
            </a:r>
            <a:endParaRPr kumimoji="0" lang="pt-BR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406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Esteio-RS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35608" y="1447800"/>
            <a:ext cx="7096832" cy="4800600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1026" name="Picture 2" descr="C:\Users\Marcelo de J. Santos\Pictures\Esteio S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1219" y="1556792"/>
            <a:ext cx="6745197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5519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7356" y="1000108"/>
            <a:ext cx="5399087" cy="545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ângulo 2"/>
          <p:cNvSpPr/>
          <p:nvPr/>
        </p:nvSpPr>
        <p:spPr>
          <a:xfrm>
            <a:off x="2285984" y="214290"/>
            <a:ext cx="45720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Diabéticos e hipertensos que receberam orientações sobre os riscos do </a:t>
            </a:r>
            <a:r>
              <a:rPr lang="pt-BR" dirty="0" err="1" smtClean="0"/>
              <a:t>tambagismo</a:t>
            </a:r>
            <a:r>
              <a:rPr lang="pt-BR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24616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583050" y="142852"/>
            <a:ext cx="687738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Meta proposta para os diabéticos e hipertensos: 60%</a:t>
            </a:r>
          </a:p>
          <a:p>
            <a:endParaRPr lang="pt-BR" dirty="0" smtClean="0"/>
          </a:p>
          <a:p>
            <a:r>
              <a:rPr lang="pt-BR" sz="2400" u="sng" dirty="0" smtClean="0"/>
              <a:t>Meta alcançada pelos diabéticos</a:t>
            </a:r>
            <a:r>
              <a:rPr lang="pt-BR" sz="2400" dirty="0" smtClean="0"/>
              <a:t>:</a:t>
            </a:r>
          </a:p>
          <a:p>
            <a:r>
              <a:rPr lang="pt-BR" sz="2400" dirty="0" smtClean="0"/>
              <a:t>01º mês   55 pacientes </a:t>
            </a:r>
            <a:r>
              <a:rPr lang="pt-BR" sz="2400" dirty="0" smtClean="0">
                <a:solidFill>
                  <a:srgbClr val="00B050"/>
                </a:solidFill>
              </a:rPr>
              <a:t>(100%)</a:t>
            </a:r>
          </a:p>
          <a:p>
            <a:r>
              <a:rPr lang="pt-BR" sz="2400" dirty="0" smtClean="0"/>
              <a:t>02º mês 107 pacientes </a:t>
            </a:r>
            <a:r>
              <a:rPr lang="pt-BR" sz="2400" dirty="0" smtClean="0">
                <a:solidFill>
                  <a:srgbClr val="00B050"/>
                </a:solidFill>
              </a:rPr>
              <a:t>(96,4%)</a:t>
            </a:r>
          </a:p>
          <a:p>
            <a:r>
              <a:rPr lang="pt-BR" sz="2400" dirty="0" smtClean="0"/>
              <a:t>03º mês   79 pacientes  (52,0%)</a:t>
            </a:r>
          </a:p>
          <a:p>
            <a:r>
              <a:rPr lang="pt-BR" sz="2400" dirty="0" smtClean="0"/>
              <a:t>04º mês   84 pacientes  (45,2%)</a:t>
            </a:r>
          </a:p>
          <a:p>
            <a:endParaRPr lang="pt-BR" sz="2400" dirty="0" smtClean="0"/>
          </a:p>
          <a:p>
            <a:r>
              <a:rPr lang="pt-BR" sz="2400" u="sng" dirty="0" smtClean="0"/>
              <a:t>Meta alcançada pelos hipertensos</a:t>
            </a:r>
            <a:r>
              <a:rPr lang="pt-BR" sz="2400" dirty="0" smtClean="0"/>
              <a:t>:</a:t>
            </a:r>
          </a:p>
          <a:p>
            <a:r>
              <a:rPr lang="pt-BR" sz="2400" dirty="0" smtClean="0"/>
              <a:t>01º mês   68 pacientes </a:t>
            </a:r>
            <a:r>
              <a:rPr lang="pt-BR" sz="2400" dirty="0" smtClean="0">
                <a:solidFill>
                  <a:srgbClr val="00B050"/>
                </a:solidFill>
              </a:rPr>
              <a:t>(100%)</a:t>
            </a:r>
          </a:p>
          <a:p>
            <a:r>
              <a:rPr lang="pt-BR" sz="2400" dirty="0" smtClean="0"/>
              <a:t>02º mês 140 pacientes </a:t>
            </a:r>
            <a:r>
              <a:rPr lang="pt-BR" sz="2400" dirty="0" smtClean="0">
                <a:solidFill>
                  <a:srgbClr val="00B050"/>
                </a:solidFill>
              </a:rPr>
              <a:t>(93,3%)</a:t>
            </a:r>
          </a:p>
          <a:p>
            <a:r>
              <a:rPr lang="pt-BR" sz="2400" dirty="0" smtClean="0"/>
              <a:t>03º mês 179 pacientes </a:t>
            </a:r>
            <a:r>
              <a:rPr lang="pt-BR" sz="2400" dirty="0" smtClean="0">
                <a:solidFill>
                  <a:srgbClr val="00B050"/>
                </a:solidFill>
              </a:rPr>
              <a:t>(86,5%)</a:t>
            </a:r>
          </a:p>
          <a:p>
            <a:r>
              <a:rPr lang="pt-BR" sz="2400" dirty="0" smtClean="0"/>
              <a:t>04º mês 225 pacientes </a:t>
            </a:r>
            <a:r>
              <a:rPr lang="pt-BR" sz="2400" dirty="0" smtClean="0">
                <a:solidFill>
                  <a:srgbClr val="00B050"/>
                </a:solidFill>
              </a:rPr>
              <a:t>(86,9%)</a:t>
            </a:r>
          </a:p>
          <a:p>
            <a:r>
              <a:rPr lang="pt-BR" sz="2400" dirty="0"/>
              <a:t> </a:t>
            </a:r>
          </a:p>
          <a:p>
            <a:endParaRPr lang="pt-BR" dirty="0"/>
          </a:p>
          <a:p>
            <a:r>
              <a:rPr lang="pt-BR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166916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146710" y="116632"/>
            <a:ext cx="7962088" cy="576064"/>
          </a:xfrm>
        </p:spPr>
        <p:txBody>
          <a:bodyPr>
            <a:normAutofit/>
          </a:bodyPr>
          <a:lstStyle/>
          <a:p>
            <a:r>
              <a:rPr lang="pt-BR" sz="2000" b="1" dirty="0" smtClean="0">
                <a:effectLst/>
                <a:latin typeface="Times New Roman" pitchFamily="18" charset="0"/>
                <a:cs typeface="Times New Roman" pitchFamily="18" charset="0"/>
              </a:rPr>
              <a:t>DISCUSSÃO</a:t>
            </a:r>
            <a:endParaRPr lang="pt-BR" sz="20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15616" y="692696"/>
            <a:ext cx="7818072" cy="5976664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pt-BR" sz="2400" dirty="0" err="1" smtClean="0">
                <a:latin typeface="Times New Roman" pitchFamily="18" charset="0"/>
                <a:cs typeface="Times New Roman" pitchFamily="18" charset="0"/>
              </a:rPr>
              <a:t>intervençao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 na 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unidade básica de saúde propiciou a ampliação da cobertura da atenção aos hipertensos e diabéticos, a melhoria dos registros e a qualificação da atenção como para a ampliação do exame dos pés dos diabéticos e para a classificação de risco, de ambos os grupos. </a:t>
            </a:r>
          </a:p>
          <a:p>
            <a:pPr algn="just"/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importância da intervenção para a equipe foi o fortalecimento do vinculo entre hipertensos e diabéticos e a equipe da UBS </a:t>
            </a:r>
            <a:r>
              <a:rPr lang="pt-BR" sz="2400" dirty="0" err="1">
                <a:latin typeface="Times New Roman" pitchFamily="18" charset="0"/>
                <a:cs typeface="Times New Roman" pitchFamily="18" charset="0"/>
              </a:rPr>
              <a:t>Caic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, vale ressaltar que o sucesso dependeu de um conjunto de ações de caráter educativo, terapêutico e de controle de seguimento, 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desenvolvidos 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com a participação de equipe 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multiprofissional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pt-BR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t-BR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equipe foi 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sensibilizada quanto a 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importância da 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atenção aos hipertensos e diabéticos.</a:t>
            </a:r>
          </a:p>
          <a:p>
            <a:pPr algn="just"/>
            <a:endParaRPr lang="pt-BR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Só 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é possível um atendimento 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integral com abordagem multiprofissional.</a:t>
            </a:r>
          </a:p>
          <a:p>
            <a:pPr algn="just"/>
            <a:endParaRPr lang="pt-BR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 Resultados a 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médio e longo prazo, e não imediatamente como costuma-se almejar. </a:t>
            </a:r>
          </a:p>
          <a:p>
            <a:pPr algn="just"/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470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87624" y="260648"/>
            <a:ext cx="7746064" cy="6408712"/>
          </a:xfrm>
        </p:spPr>
        <p:txBody>
          <a:bodyPr>
            <a:normAutofit/>
          </a:bodyPr>
          <a:lstStyle/>
          <a:p>
            <a:pPr algn="just"/>
            <a:endParaRPr lang="pt-BR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A incorporação do projeto integralmente a rotina do serviço será possível desde que a equipe mantenha a atualização dos dados cadastrais e acompanhamento planejado e periódico dos hipertensos e diabéticos.</a:t>
            </a:r>
          </a:p>
          <a:p>
            <a:pPr algn="just"/>
            <a:endParaRPr lang="pt-BR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Conclui-se, portanto, que as atividades da ESF devem ser baseadas em trabalho em equipe, contando com o apoio dos gestores de saúde, todos os profissionais envolvidos, bem como com o conhecimento e participação dos usuários, pois pode-se perceber, que a partir do momento que envolvem-se todos esses pontos em um mesmo trabalho, os resultados são positivos. </a:t>
            </a:r>
          </a:p>
        </p:txBody>
      </p:sp>
    </p:spTree>
    <p:extLst>
      <p:ext uri="{BB962C8B-B14F-4D97-AF65-F5344CB8AC3E}">
        <p14:creationId xmlns:p14="http://schemas.microsoft.com/office/powerpoint/2010/main" xmlns="" val="391128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146710" y="116632"/>
            <a:ext cx="7962088" cy="576064"/>
          </a:xfrm>
        </p:spPr>
        <p:txBody>
          <a:bodyPr>
            <a:normAutofit/>
          </a:bodyPr>
          <a:lstStyle/>
          <a:p>
            <a:r>
              <a:rPr lang="pt-BR" sz="2000" b="1" dirty="0" smtClean="0">
                <a:effectLst/>
                <a:latin typeface="Times New Roman" pitchFamily="18" charset="0"/>
                <a:cs typeface="Times New Roman" pitchFamily="18" charset="0"/>
              </a:rPr>
              <a:t>REFLEXÃO CRÍTICA</a:t>
            </a:r>
            <a:endParaRPr lang="pt-BR" sz="20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43608" y="764704"/>
            <a:ext cx="7890080" cy="5904656"/>
          </a:xfrm>
        </p:spPr>
        <p:txBody>
          <a:bodyPr>
            <a:noAutofit/>
          </a:bodyPr>
          <a:lstStyle/>
          <a:p>
            <a:pPr marL="82296" indent="0">
              <a:buNone/>
            </a:pP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pt-BR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desenvolvimento da intervenção na Unidade Básica de Saúde </a:t>
            </a:r>
            <a:r>
              <a:rPr lang="pt-BR" sz="2000" dirty="0" err="1">
                <a:latin typeface="Times New Roman" pitchFamily="18" charset="0"/>
                <a:cs typeface="Times New Roman" pitchFamily="18" charset="0"/>
              </a:rPr>
              <a:t>Caic</a:t>
            </a: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 no município de Esteio-RS com os portadores hipertensão arterial diabetes propiciou um crescimento profissional muito amplo, não apenas pela intervenção, mas também em relação a APS, o convívio com a comunidade, com a equipe de saúde 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multidisciplinar</a:t>
            </a: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Como por exemplo, a ampliação da cobertura da atenção aos hipertensos e diabéticos, a melhoria dos registros, melhoria da adesão ao tratamento e a qualificação da assistência através da capacitação da equipe. O nosso trabalho foi além da intervenção de orientação sobre a doença, suas complicações e cuidados que devem ser tomados, um segmento regular, associado à atividade física, controle da diabetes e hipertensão. </a:t>
            </a:r>
            <a:endParaRPr lang="pt-B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t-B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Criou-se </a:t>
            </a: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um vinculo maior entre os profissionais de saúde e pacientes, não apenas na arte de cuidar da saúde e da doença, mas o de confiança, respeito e parceria com toda a equipe.</a:t>
            </a:r>
          </a:p>
          <a:p>
            <a:endParaRPr lang="pt-BR" sz="2000" dirty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endParaRPr lang="pt-BR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866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146710" y="116632"/>
            <a:ext cx="7962088" cy="576064"/>
          </a:xfrm>
        </p:spPr>
        <p:txBody>
          <a:bodyPr>
            <a:normAutofit/>
          </a:bodyPr>
          <a:lstStyle/>
          <a:p>
            <a:r>
              <a:rPr lang="pt-BR" sz="2000" b="1" dirty="0">
                <a:effectLst/>
                <a:latin typeface="Times New Roman" pitchFamily="18" charset="0"/>
                <a:cs typeface="Times New Roman" pitchFamily="18" charset="0"/>
              </a:rPr>
              <a:t>REFLEXÃO CRÍTICA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43608" y="620688"/>
            <a:ext cx="7890080" cy="5976664"/>
          </a:xfrm>
        </p:spPr>
        <p:txBody>
          <a:bodyPr>
            <a:noAutofit/>
          </a:bodyPr>
          <a:lstStyle/>
          <a:p>
            <a:pPr marL="82296" indent="0">
              <a:buNone/>
            </a:pPr>
            <a:endParaRPr lang="pt-BR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Vale ressaltar que o sucesso dependeu de um conjunto de ações de caráter educativo, terapêutico e de controle de seguimento, desenvolvidas com a participação de equipe multiprofissional. </a:t>
            </a:r>
            <a:r>
              <a:rPr lang="pt-BR" sz="2000" strike="sngStrike" dirty="0">
                <a:latin typeface="Times New Roman" pitchFamily="18" charset="0"/>
                <a:cs typeface="Times New Roman" pitchFamily="18" charset="0"/>
              </a:rPr>
              <a:t> </a:t>
            </a:r>
            <a:endParaRPr lang="pt-BR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      A intervenção organizou o processo de trabalho do serviço no período de 16 semanas de intervenção na Unidade Básica de Saúde, estreitando a relação entre os profissionais e os pacientes. Realizamos o mapeamento de risco cardiovascular; melhoramos a adesão ao tratamento; promovemos a saúde e informação sobre a doença; melhoramos a qualificação da atenção quanto ao acolhimento dos diabéticos 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 e hipertensos e </a:t>
            </a: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a melhoria dos registros das informações. </a:t>
            </a:r>
          </a:p>
          <a:p>
            <a:pPr algn="just"/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Esta atividade promoveu o trabalho integrado de toda a equipe, isto acabou tento impacto em outras atividades do serviço. Antes da intervenção as atividades de atenção à hipertensão e diabetes eram concentradas basicamente no medico. A intervenção reviu as atribuições da equipe viabilizando a atenção a um maior numero de pessoas.</a:t>
            </a:r>
          </a:p>
          <a:p>
            <a:pPr marL="82296" indent="0">
              <a:buNone/>
            </a:pPr>
            <a:endParaRPr lang="pt-BR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121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1325563" y="115888"/>
            <a:ext cx="7818437" cy="6408737"/>
          </a:xfrm>
        </p:spPr>
        <p:txBody>
          <a:bodyPr>
            <a:noAutofit/>
          </a:bodyPr>
          <a:lstStyle/>
          <a:p>
            <a:pPr algn="ctr"/>
            <a:r>
              <a:rPr lang="pt-BR" sz="2000" b="1" dirty="0" smtClean="0">
                <a:latin typeface="Times New Roman" pitchFamily="18" charset="0"/>
                <a:cs typeface="Times New Roman" pitchFamily="18" charset="0"/>
              </a:rPr>
              <a:t>Referencias</a:t>
            </a:r>
          </a:p>
          <a:p>
            <a:pPr marL="82296" indent="0" algn="ctr">
              <a:buNone/>
            </a:pPr>
            <a:endParaRPr lang="pt-BR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544398" y="1124744"/>
            <a:ext cx="7272808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BRASIL, Ministério da Saúde. </a:t>
            </a:r>
            <a:r>
              <a:rPr lang="pt-BR" sz="2000" b="1" dirty="0">
                <a:latin typeface="Times New Roman" pitchFamily="18" charset="0"/>
                <a:cs typeface="Times New Roman" pitchFamily="18" charset="0"/>
              </a:rPr>
              <a:t>Vigilância de Doenças Crônicas Não Transmissíveis (DCNT). </a:t>
            </a: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2012. </a:t>
            </a:r>
          </a:p>
          <a:p>
            <a:pPr lvl="0"/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______ Ministério da Saúde. </a:t>
            </a:r>
            <a:r>
              <a:rPr lang="pt-BR" sz="2000" b="1" dirty="0">
                <a:latin typeface="Times New Roman" pitchFamily="18" charset="0"/>
                <a:cs typeface="Times New Roman" pitchFamily="18" charset="0"/>
              </a:rPr>
              <a:t>Vigilância de Fatores de Risco e Proteção para Doenças Crônicas por Inquérito Telefônico (VIGITEL). </a:t>
            </a: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2011. </a:t>
            </a:r>
          </a:p>
          <a:p>
            <a:pPr lvl="0"/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______ Ministério da Saúde. </a:t>
            </a:r>
            <a:r>
              <a:rPr lang="pt-BR" sz="2000" b="1" dirty="0">
                <a:latin typeface="Times New Roman" pitchFamily="18" charset="0"/>
                <a:cs typeface="Times New Roman" pitchFamily="18" charset="0"/>
              </a:rPr>
              <a:t>Assistência Farmacêutica Básica. </a:t>
            </a: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Portaria nº 2. 982 de 26 de novembro de 2009. </a:t>
            </a:r>
          </a:p>
          <a:p>
            <a:pPr lvl="0"/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______ Ministério da Saúde</a:t>
            </a:r>
            <a:r>
              <a:rPr lang="pt-BR" sz="2000" b="1" dirty="0">
                <a:latin typeface="Times New Roman" pitchFamily="18" charset="0"/>
                <a:cs typeface="Times New Roman" pitchFamily="18" charset="0"/>
              </a:rPr>
              <a:t>. Cadernos de Atenção Básica nº 15: </a:t>
            </a: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Hipertensão Arterial Sistêmica. Brasília, 2006. </a:t>
            </a:r>
          </a:p>
          <a:p>
            <a:pPr lvl="0"/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______ </a:t>
            </a:r>
            <a:r>
              <a:rPr lang="pt-BR" sz="2000" b="1" dirty="0">
                <a:latin typeface="Times New Roman" pitchFamily="18" charset="0"/>
                <a:cs typeface="Times New Roman" pitchFamily="18" charset="0"/>
              </a:rPr>
              <a:t>Cadernos de Atenção Básica nº 16: </a:t>
            </a: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Diabetes Mellitus. Brasília, 2006. </a:t>
            </a:r>
          </a:p>
          <a:p>
            <a:pPr lvl="0"/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______ </a:t>
            </a:r>
            <a:r>
              <a:rPr lang="pt-BR" sz="2000" b="1" dirty="0">
                <a:latin typeface="Times New Roman" pitchFamily="18" charset="0"/>
                <a:cs typeface="Times New Roman" pitchFamily="18" charset="0"/>
              </a:rPr>
              <a:t>Plano de Reorganização da Atenção à Hipertensão Arterial e ao Diabetes mellitus: </a:t>
            </a: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programa de educação permanente em Hipertensão Arterial e Diabetes mellitus para os municípios com população acima de 100 mil habitantes. Brasília, 2002. </a:t>
            </a:r>
          </a:p>
          <a:p>
            <a:pPr lvl="0"/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BOING, A.C.; BOING, A.F. </a:t>
            </a:r>
            <a:r>
              <a:rPr lang="pt-BR" sz="2000" b="1" dirty="0">
                <a:latin typeface="Times New Roman" pitchFamily="18" charset="0"/>
                <a:cs typeface="Times New Roman" pitchFamily="18" charset="0"/>
              </a:rPr>
              <a:t>Hipertensão arterial sistêmica: </a:t>
            </a: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o que nos dizem os sistemas brasileiros de cadastramentos e informações em saúde. Revista Brasileira de Hipertensão vol.14(2): 84-88, 2007. </a:t>
            </a:r>
          </a:p>
          <a:p>
            <a:pPr lvl="0"/>
            <a:endParaRPr lang="pt-BR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915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040305" y="692696"/>
            <a:ext cx="741682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dirty="0">
                <a:latin typeface="Times New Roman" pitchFamily="18" charset="0"/>
                <a:cs typeface="Times New Roman" pitchFamily="18" charset="0"/>
              </a:rPr>
              <a:t>COELI, C.M.; CAMARGO, J.K.R.; SANCHES, K.R.B.; CASCAO, A.M. </a:t>
            </a:r>
            <a:r>
              <a:rPr lang="pt-BR" b="1" dirty="0">
                <a:latin typeface="Times New Roman" pitchFamily="18" charset="0"/>
                <a:cs typeface="Times New Roman" pitchFamily="18" charset="0"/>
              </a:rPr>
              <a:t>Sistemas de informação em saúde.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In: MEDRONHO, R.A.; BLOCH, K.V.; WERNECK, G.L.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Epidemiologia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2ª ed. São Paulo: Atheneu; 2009. p. 525-534. </a:t>
            </a:r>
          </a:p>
          <a:p>
            <a:pPr lvl="0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FILHA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, F.S.S.C.; NOGUEIRA, L.T.; VIANA, L.M.M.; </a:t>
            </a:r>
            <a:r>
              <a:rPr lang="pt-BR" b="1" dirty="0">
                <a:latin typeface="Times New Roman" pitchFamily="18" charset="0"/>
                <a:cs typeface="Times New Roman" pitchFamily="18" charset="0"/>
              </a:rPr>
              <a:t>HIPERDIA: adesão e percepção de usuários acompanhados pela Estratégia de Saúde da Família. 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Revista Rene, Fortaleza, 2011. </a:t>
            </a:r>
          </a:p>
          <a:p>
            <a:pPr lvl="0"/>
            <a:r>
              <a:rPr lang="pt-BR" dirty="0">
                <a:latin typeface="Times New Roman" pitchFamily="18" charset="0"/>
                <a:cs typeface="Times New Roman" pitchFamily="18" charset="0"/>
              </a:rPr>
              <a:t>GODOY, A.S. </a:t>
            </a:r>
            <a:r>
              <a:rPr lang="pt-BR" b="1" dirty="0">
                <a:latin typeface="Times New Roman" pitchFamily="18" charset="0"/>
                <a:cs typeface="Times New Roman" pitchFamily="18" charset="0"/>
              </a:rPr>
              <a:t>Introdução à pesquisa qualitativa e suas possibilidades. 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Revista de Administração de Empresas. São Paulo, v. 35, n. 2, p. 57-63, 1995. </a:t>
            </a:r>
          </a:p>
          <a:p>
            <a:pPr lvl="0"/>
            <a:r>
              <a:rPr lang="pt-BR" dirty="0">
                <a:latin typeface="Times New Roman" pitchFamily="18" charset="0"/>
                <a:cs typeface="Times New Roman" pitchFamily="18" charset="0"/>
              </a:rPr>
              <a:t>LIMA, M.T.; BUCHER, J.S.N.F.; LIMA, J.W.O. </a:t>
            </a:r>
            <a:r>
              <a:rPr lang="pt-BR" b="1" dirty="0">
                <a:latin typeface="Times New Roman" pitchFamily="18" charset="0"/>
                <a:cs typeface="Times New Roman" pitchFamily="18" charset="0"/>
              </a:rPr>
              <a:t>A hipertensão arterial sob o olhar de uma população carente: estudo exploratório a partir dos conhecimentos, atitudes e práticas. 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Cadernos de Saúde Publica. 2004. Disponível em: &lt;http://www.scielosp.org/scielo.php?script=sci_pdf&amp;pid=S0102-311X2004000400023&amp;lng=es&amp;nrm=iso&amp;tlng=pt&gt;. Acesso em: 15/11/2011. </a:t>
            </a:r>
          </a:p>
          <a:p>
            <a:pPr lvl="0"/>
            <a:r>
              <a:rPr lang="pt-BR" dirty="0">
                <a:latin typeface="Times New Roman" pitchFamily="18" charset="0"/>
                <a:cs typeface="Times New Roman" pitchFamily="18" charset="0"/>
              </a:rPr>
              <a:t>MACHADO, C.A. </a:t>
            </a:r>
            <a:r>
              <a:rPr lang="pt-BR" b="1" dirty="0">
                <a:latin typeface="Times New Roman" pitchFamily="18" charset="0"/>
                <a:cs typeface="Times New Roman" pitchFamily="18" charset="0"/>
              </a:rPr>
              <a:t>Palavra do presidente. 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Revista Brasileira de Hipertensão.2002. 35</a:t>
            </a:r>
          </a:p>
          <a:p>
            <a:pPr lvl="0"/>
            <a:r>
              <a:rPr lang="pt-BR" dirty="0">
                <a:latin typeface="Times New Roman" pitchFamily="18" charset="0"/>
                <a:cs typeface="Times New Roman" pitchFamily="18" charset="0"/>
              </a:rPr>
              <a:t> OLIVEIRA, C.J.; MOREIRA, T.M.M. </a:t>
            </a:r>
            <a:r>
              <a:rPr lang="pt-BR" b="1" dirty="0">
                <a:latin typeface="Times New Roman" pitchFamily="18" charset="0"/>
                <a:cs typeface="Times New Roman" pitchFamily="18" charset="0"/>
              </a:rPr>
              <a:t>Caracterização do tratamento não-farmacológico de idosos portadores de hipertensão arterial. 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Revista Rene. 2010. </a:t>
            </a:r>
          </a:p>
        </p:txBody>
      </p:sp>
    </p:spTree>
    <p:extLst>
      <p:ext uri="{BB962C8B-B14F-4D97-AF65-F5344CB8AC3E}">
        <p14:creationId xmlns:p14="http://schemas.microsoft.com/office/powerpoint/2010/main" xmlns="" val="274430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259632" y="751344"/>
            <a:ext cx="734481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dirty="0">
                <a:latin typeface="Times New Roman" pitchFamily="18" charset="0"/>
                <a:cs typeface="Times New Roman" pitchFamily="18" charset="0"/>
              </a:rPr>
              <a:t>ROCHA, J.C. Prefácio. In: NOBRE, F.; PIERUN, A.M.G.; MION, J.D. </a:t>
            </a:r>
            <a:r>
              <a:rPr lang="pt-BR" b="1" dirty="0">
                <a:latin typeface="Times New Roman" pitchFamily="18" charset="0"/>
                <a:cs typeface="Times New Roman" pitchFamily="18" charset="0"/>
              </a:rPr>
              <a:t>Adesão ao tratamento: o grande desafio da hipertensão. 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São Paulo: Lemos Editorial. 2001. </a:t>
            </a:r>
          </a:p>
          <a:p>
            <a:pPr lvl="0"/>
            <a:r>
              <a:rPr lang="pt-BR" dirty="0">
                <a:latin typeface="Times New Roman" pitchFamily="18" charset="0"/>
                <a:cs typeface="Times New Roman" pitchFamily="18" charset="0"/>
              </a:rPr>
              <a:t>SIMÃO, E.; ALBUQUERQUE, G.L.; ERDMANN, A. </a:t>
            </a:r>
            <a:r>
              <a:rPr lang="pt-BR" b="1" dirty="0">
                <a:latin typeface="Times New Roman" pitchFamily="18" charset="0"/>
                <a:cs typeface="Times New Roman" pitchFamily="18" charset="0"/>
              </a:rPr>
              <a:t>Atenção básica no Brasil 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(1980-2006): alguns destaques. Revista Rene. 2007. </a:t>
            </a:r>
          </a:p>
          <a:p>
            <a:pPr lvl="0"/>
            <a:r>
              <a:rPr lang="pt-BR" dirty="0">
                <a:latin typeface="Times New Roman" pitchFamily="18" charset="0"/>
                <a:cs typeface="Times New Roman" pitchFamily="18" charset="0"/>
              </a:rPr>
              <a:t>XIMENES, N.F.R.; MELO, J.R. </a:t>
            </a:r>
            <a:r>
              <a:rPr lang="pt-BR" b="1" dirty="0">
                <a:latin typeface="Times New Roman" pitchFamily="18" charset="0"/>
                <a:cs typeface="Times New Roman" pitchFamily="18" charset="0"/>
              </a:rPr>
              <a:t>Controle da hipertensão arterial na atenção primária em saúde – uma análise das práticas do enfermeiro. </a:t>
            </a:r>
            <a:r>
              <a:rPr lang="pt-BR" dirty="0" err="1">
                <a:latin typeface="Times New Roman" pitchFamily="18" charset="0"/>
                <a:cs typeface="Times New Roman" pitchFamily="18" charset="0"/>
              </a:rPr>
              <a:t>Enfermeria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 Global. 2005. Disponível em: &lt;http://revistas.um.es/index.php/eglobal/article/viewFile/506/552&gt;. Acesso em: 15/11/2011. </a:t>
            </a:r>
          </a:p>
          <a:p>
            <a:pPr lvl="0"/>
            <a:r>
              <a:rPr lang="pt-BR" dirty="0">
                <a:latin typeface="Times New Roman" pitchFamily="18" charset="0"/>
                <a:cs typeface="Times New Roman" pitchFamily="18" charset="0"/>
              </a:rPr>
              <a:t>WAG, R.; LABATE, R.C. </a:t>
            </a:r>
            <a:r>
              <a:rPr lang="pt-BR" b="1" dirty="0">
                <a:latin typeface="Times New Roman" pitchFamily="18" charset="0"/>
                <a:cs typeface="Times New Roman" pitchFamily="18" charset="0"/>
              </a:rPr>
              <a:t>Programa Saúde da Família: 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a construção de um novo modelo de assistência. Revista Latino-americana de Enfermagem. 2005.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52037785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1331640" y="260648"/>
            <a:ext cx="7406640" cy="144016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pt-BR" sz="1600" b="1" dirty="0" smtClean="0">
                <a:solidFill>
                  <a:schemeClr val="tx1"/>
                </a:solidFill>
                <a:effectLst/>
                <a:latin typeface="Times New Roman" pitchFamily="18" charset="0"/>
                <a:ea typeface="Tahoma" pitchFamily="34" charset="0"/>
                <a:cs typeface="Times New Roman" pitchFamily="18" charset="0"/>
              </a:rPr>
              <a:t>UNIVERSIDADE FEDERAL DE PELOTAS - UFPEL</a:t>
            </a:r>
            <a:br>
              <a:rPr lang="pt-BR" sz="1600" b="1" dirty="0" smtClean="0">
                <a:solidFill>
                  <a:schemeClr val="tx1"/>
                </a:solidFill>
                <a:effectLst/>
                <a:latin typeface="Times New Roman" pitchFamily="18" charset="0"/>
                <a:ea typeface="Tahoma" pitchFamily="34" charset="0"/>
                <a:cs typeface="Times New Roman" pitchFamily="18" charset="0"/>
              </a:rPr>
            </a:br>
            <a:r>
              <a:rPr lang="pt-BR" sz="1600" b="1" dirty="0" smtClean="0">
                <a:solidFill>
                  <a:schemeClr val="tx1"/>
                </a:solidFill>
                <a:effectLst/>
                <a:latin typeface="Times New Roman" pitchFamily="18" charset="0"/>
                <a:ea typeface="Tahoma" pitchFamily="34" charset="0"/>
                <a:cs typeface="Times New Roman" pitchFamily="18" charset="0"/>
              </a:rPr>
              <a:t>UNIVESIDADE ABERDA DO SUS – UNASUS</a:t>
            </a:r>
            <a:br>
              <a:rPr lang="pt-BR" sz="1600" b="1" dirty="0" smtClean="0">
                <a:solidFill>
                  <a:schemeClr val="tx1"/>
                </a:solidFill>
                <a:effectLst/>
                <a:latin typeface="Times New Roman" pitchFamily="18" charset="0"/>
                <a:ea typeface="Tahoma" pitchFamily="34" charset="0"/>
                <a:cs typeface="Times New Roman" pitchFamily="18" charset="0"/>
              </a:rPr>
            </a:br>
            <a:r>
              <a:rPr lang="pt-BR" sz="1600" b="1" dirty="0" smtClean="0">
                <a:solidFill>
                  <a:schemeClr val="tx1"/>
                </a:solidFill>
                <a:effectLst/>
                <a:latin typeface="Times New Roman" pitchFamily="18" charset="0"/>
                <a:ea typeface="Tahoma" pitchFamily="34" charset="0"/>
                <a:cs typeface="Times New Roman" pitchFamily="18" charset="0"/>
              </a:rPr>
              <a:t>ESPECIALIZAÇÃO EM SAÚDE PÚBLICA COM ÊNFASE EM ESTRATÉGIA DE SAÚDE DA FAMÍLIA</a:t>
            </a:r>
            <a:br>
              <a:rPr lang="pt-BR" sz="1600" b="1" dirty="0" smtClean="0">
                <a:solidFill>
                  <a:schemeClr val="tx1"/>
                </a:solidFill>
                <a:effectLst/>
                <a:latin typeface="Times New Roman" pitchFamily="18" charset="0"/>
                <a:ea typeface="Tahoma" pitchFamily="34" charset="0"/>
                <a:cs typeface="Times New Roman" pitchFamily="18" charset="0"/>
              </a:rPr>
            </a:br>
            <a:endParaRPr lang="pt-BR" sz="1600" b="1" dirty="0">
              <a:solidFill>
                <a:schemeClr val="tx1"/>
              </a:solidFill>
              <a:effectLst/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1331640" y="1916832"/>
            <a:ext cx="7411754" cy="1152128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 algn="ctr">
              <a:buNone/>
            </a:pPr>
            <a:endParaRPr lang="pt-BR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00800" y="5257800"/>
            <a:ext cx="2743200" cy="1600200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996151" y="5257800"/>
            <a:ext cx="4032448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latin typeface="Times New Roman" pitchFamily="18" charset="0"/>
                <a:cs typeface="Times New Roman" pitchFamily="18" charset="0"/>
              </a:rPr>
              <a:t>Aluna: Katia Simone Baptista Paim</a:t>
            </a:r>
          </a:p>
          <a:p>
            <a:pPr algn="ctr"/>
            <a:r>
              <a:rPr lang="pt-BR" sz="1600" b="1" dirty="0" smtClean="0">
                <a:latin typeface="Times New Roman" pitchFamily="18" charset="0"/>
                <a:cs typeface="Times New Roman" pitchFamily="18" charset="0"/>
              </a:rPr>
              <a:t>Orientadora: Marcelo de Jesus Santos</a:t>
            </a:r>
            <a:endParaRPr lang="pt-BR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563888" y="6057900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latin typeface="Times New Roman" pitchFamily="18" charset="0"/>
                <a:cs typeface="Times New Roman" pitchFamily="18" charset="0"/>
              </a:rPr>
              <a:t>Pelotas,  de 2013.</a:t>
            </a:r>
          </a:p>
          <a:p>
            <a:pPr algn="ctr"/>
            <a:endParaRPr lang="pt-BR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2361857" y="2780928"/>
            <a:ext cx="64087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OBRIGADA PELA ATENÇÃO!</a:t>
            </a:r>
            <a:endParaRPr lang="pt-BR" sz="5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286000" y="169832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/>
              <a:t>Qualificação do Programa HIPERDIA na UBS CAIC no município de Esteio</a:t>
            </a:r>
          </a:p>
          <a:p>
            <a:r>
              <a:rPr lang="pt-BR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50306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66824" y="571500"/>
            <a:ext cx="6833567" cy="571500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1266825" y="476672"/>
            <a:ext cx="7520017" cy="5632311"/>
          </a:xfrm>
          <a:prstGeom prst="rect">
            <a:avLst/>
          </a:prstGeom>
          <a:effectLst>
            <a:glow rad="177800">
              <a:schemeClr val="accent1">
                <a:alpha val="57000"/>
              </a:schemeClr>
            </a:glow>
          </a:effectLst>
        </p:spPr>
        <p:txBody>
          <a:bodyPr wrap="square">
            <a:spAutoFit/>
          </a:bodyPr>
          <a:lstStyle/>
          <a:p>
            <a:pPr marL="425196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2000" b="1" dirty="0" smtClean="0"/>
          </a:p>
          <a:p>
            <a:pPr marL="425196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Região </a:t>
            </a:r>
            <a:r>
              <a:rPr lang="pt-BR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Metropolitana de Porto Alegre</a:t>
            </a:r>
            <a:endParaRPr lang="pt-BR" sz="2400" b="1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425196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86 mil habitantes</a:t>
            </a:r>
          </a:p>
          <a:p>
            <a:pPr marL="425196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01 hospital municipal;</a:t>
            </a:r>
          </a:p>
          <a:p>
            <a:pPr marL="425196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09 UBS tradicionais, 02 com ESF e com NASF</a:t>
            </a:r>
            <a:r>
              <a:rPr lang="pt-BR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  <a:p>
            <a:pPr marL="425196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24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425196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25196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2000" dirty="0" smtClean="0"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a:blipFill>
              <a:latin typeface="Times New Roman" pitchFamily="18" charset="0"/>
              <a:cs typeface="Times New Roman" pitchFamily="18" charset="0"/>
            </a:endParaRPr>
          </a:p>
          <a:p>
            <a:pPr marL="82296" indent="0" algn="just">
              <a:lnSpc>
                <a:spcPct val="150000"/>
              </a:lnSpc>
              <a:buNone/>
            </a:pP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82296" indent="0" algn="just">
              <a:buNone/>
            </a:pP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</a:p>
          <a:p>
            <a:pPr marL="82296" indent="0" algn="just">
              <a:buNone/>
            </a:pPr>
            <a:endParaRPr lang="pt-BR" sz="2000" dirty="0" smtClean="0"/>
          </a:p>
          <a:p>
            <a:pPr marL="82296" indent="0" algn="just">
              <a:buNone/>
            </a:pPr>
            <a:endParaRPr lang="pt-BR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4000" b="1" dirty="0">
                <a:solidFill>
                  <a:srgbClr val="4F271C">
                    <a:satMod val="130000"/>
                  </a:srgbClr>
                </a:solidFill>
                <a:effectLst/>
                <a:latin typeface="Times New Roman" pitchFamily="18" charset="0"/>
                <a:cs typeface="Times New Roman" pitchFamily="18" charset="0"/>
              </a:rPr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82296" indent="0">
              <a:buNone/>
            </a:pPr>
            <a:r>
              <a:rPr lang="pt-BR" b="1" u="sng" dirty="0" smtClean="0"/>
              <a:t>UBS CAIC</a:t>
            </a:r>
            <a:r>
              <a:rPr lang="pt-BR" b="1" dirty="0" smtClean="0"/>
              <a:t>:</a:t>
            </a:r>
          </a:p>
          <a:p>
            <a:endParaRPr lang="pt-BR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Urbana e tradicional</a:t>
            </a:r>
          </a:p>
          <a:p>
            <a:pPr algn="just"/>
            <a:r>
              <a:rPr lang="pt-BR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 Equipes Saúde da família.</a:t>
            </a:r>
          </a:p>
          <a:p>
            <a:pPr algn="just"/>
            <a:r>
              <a:rPr lang="pt-BR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opulação adstrita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de 6670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pessoas</a:t>
            </a:r>
          </a:p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594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Hipertensos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e 264 Diabéticos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Não há Saúde Bucal</a:t>
            </a:r>
          </a:p>
          <a:p>
            <a:pPr algn="just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Apoio do NASF</a:t>
            </a:r>
          </a:p>
          <a:p>
            <a:pPr algn="just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Vinculo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com instituições de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ensino </a:t>
            </a:r>
          </a:p>
          <a:p>
            <a:pPr algn="just"/>
            <a:r>
              <a:rPr 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Infra-estrutura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precária</a:t>
            </a:r>
          </a:p>
          <a:p>
            <a:pPr algn="just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Área de risco social</a:t>
            </a:r>
          </a:p>
          <a:p>
            <a:endParaRPr lang="pt-BR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pt-BR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20457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4400" b="1" dirty="0">
                <a:solidFill>
                  <a:srgbClr val="4F271C">
                    <a:satMod val="130000"/>
                  </a:srgbClr>
                </a:solidFill>
                <a:effectLst/>
                <a:latin typeface="Times New Roman" pitchFamily="18" charset="0"/>
                <a:cs typeface="Times New Roman" pitchFamily="18" charset="0"/>
              </a:rPr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pt-BR" b="1" dirty="0" smtClean="0"/>
              <a:t>Antes da Intervenção:</a:t>
            </a:r>
          </a:p>
          <a:p>
            <a:endParaRPr lang="pt-BR" sz="2400" dirty="0" smtClean="0"/>
          </a:p>
          <a:p>
            <a:pPr algn="just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Não se conhecia indicador de cobertura do HIPERDIA, entre outros. </a:t>
            </a:r>
          </a:p>
          <a:p>
            <a:pPr algn="just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Deficiência nos registros</a:t>
            </a:r>
          </a:p>
          <a:p>
            <a:pPr algn="just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Baixa adesão </a:t>
            </a:r>
          </a:p>
          <a:p>
            <a:pPr algn="just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Falta de protocolo</a:t>
            </a:r>
          </a:p>
          <a:p>
            <a:pPr algn="just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Falta de identificação de faltosos e sem busca ativa.</a:t>
            </a:r>
          </a:p>
          <a:p>
            <a:pPr algn="just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Necessidade de aumentar promoção da saúde.</a:t>
            </a:r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/>
          </a:p>
          <a:p>
            <a:endParaRPr lang="pt-BR" b="1" dirty="0" smtClean="0"/>
          </a:p>
          <a:p>
            <a:pPr marL="82296" indent="0">
              <a:buNone/>
            </a:pP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xmlns="" val="33815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1252538" y="908050"/>
            <a:ext cx="7891462" cy="5761038"/>
          </a:xfrm>
        </p:spPr>
        <p:txBody>
          <a:bodyPr>
            <a:noAutofit/>
          </a:bodyPr>
          <a:lstStyle/>
          <a:p>
            <a:endParaRPr lang="pt-BR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objetivo geral do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trabalho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é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elhorar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 atenção aos portadores de Hipertensão Arterial Sistêmica e Diabetes Mellitus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na UBS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Caic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do município de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Esteio-RS</a:t>
            </a:r>
            <a:r>
              <a:rPr lang="pt-BR" sz="2400" dirty="0" smtClean="0"/>
              <a:t>.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 idx="4294967295"/>
          </p:nvPr>
        </p:nvSpPr>
        <p:spPr>
          <a:xfrm>
            <a:off x="1181100" y="115888"/>
            <a:ext cx="7962900" cy="576262"/>
          </a:xfrm>
        </p:spPr>
        <p:txBody>
          <a:bodyPr>
            <a:noAutofit/>
          </a:bodyPr>
          <a:lstStyle/>
          <a:p>
            <a:pPr algn="ctr"/>
            <a:r>
              <a:rPr lang="pt-BR" sz="4000" b="1" dirty="0" smtClean="0">
                <a:effectLst/>
                <a:latin typeface="Times New Roman" pitchFamily="18" charset="0"/>
                <a:cs typeface="Times New Roman" pitchFamily="18" charset="0"/>
              </a:rPr>
              <a:t>OBJETIVO GERAL</a:t>
            </a:r>
            <a:endParaRPr lang="pt-BR" sz="40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849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ício">
  <a:themeElements>
    <a:clrScheme name="Solstí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í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Ângulo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4022</TotalTime>
  <Words>2991</Words>
  <Application>Microsoft Office PowerPoint</Application>
  <PresentationFormat>Apresentação na tela (4:3)</PresentationFormat>
  <Paragraphs>458</Paragraphs>
  <Slides>59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59</vt:i4>
      </vt:variant>
    </vt:vector>
  </HeadingPairs>
  <TitlesOfParts>
    <vt:vector size="60" baseType="lpstr">
      <vt:lpstr>Solstício</vt:lpstr>
      <vt:lpstr>  UNIVERSIDADE FEDERAL DE PELOTAS - UFPEL DEPARTAMENTO DE MEDICINA SOCIAL  ESPECIALIZAÇÃO EM SAÚDE DA FAMILIA UNIVESIDADE ABERDA DO SUS – UNASUS </vt:lpstr>
      <vt:lpstr>Slide 2</vt:lpstr>
      <vt:lpstr>INTRODUÇÃO</vt:lpstr>
      <vt:lpstr>INTRODUÇÃO</vt:lpstr>
      <vt:lpstr>Esteio-RS</vt:lpstr>
      <vt:lpstr>Slide 6</vt:lpstr>
      <vt:lpstr>INTRODUÇÃO</vt:lpstr>
      <vt:lpstr>INTRODUÇÃO</vt:lpstr>
      <vt:lpstr>OBJETIVO GERAL</vt:lpstr>
      <vt:lpstr>METODOLOGIA/AÇÕES</vt:lpstr>
      <vt:lpstr>METODOLOGIA/AÇÕES</vt:lpstr>
      <vt:lpstr>OBJETIVOS ESPECÍFICOS</vt:lpstr>
      <vt:lpstr>METAS</vt:lpstr>
      <vt:lpstr>METAS</vt:lpstr>
      <vt:lpstr>METAS</vt:lpstr>
      <vt:lpstr>METAS</vt:lpstr>
      <vt:lpstr>METAS</vt:lpstr>
      <vt:lpstr>METAS</vt:lpstr>
      <vt:lpstr>METAS</vt:lpstr>
      <vt:lpstr>METAS</vt:lpstr>
      <vt:lpstr>RESULTADOS</vt:lpstr>
      <vt:lpstr>Cobertura do programa de atenção ao diabético e Hipertenso na UBS</vt:lpstr>
      <vt:lpstr>Slide 23</vt:lpstr>
      <vt:lpstr>Pacientes com cadastro no Programa HIPERDIA ou em planilha própria</vt:lpstr>
      <vt:lpstr> </vt:lpstr>
      <vt:lpstr>Hipertensos e diabéticos com a consulta em dia de acordo com o protocolo</vt:lpstr>
      <vt:lpstr>Slide 27</vt:lpstr>
      <vt:lpstr>Proporção de diabéticos com exame do pé diabético em dia</vt:lpstr>
      <vt:lpstr>Slide 29</vt:lpstr>
      <vt:lpstr>Hipertensos e diabéticos com os exames complementares do protocolo em dia</vt:lpstr>
      <vt:lpstr>Slide 31</vt:lpstr>
      <vt:lpstr>Hipertensos diabéticos com prescrição de medicamentos para controle da doença</vt:lpstr>
      <vt:lpstr>Slide 33</vt:lpstr>
      <vt:lpstr>Hipertensos e diabéticos com prescrição de medicamentos da lista do HIPERDIA ou da Farmácia Popular</vt:lpstr>
      <vt:lpstr>Slide 35</vt:lpstr>
      <vt:lpstr>Pacientes que conseguem todos os medicamentos da lista do HIPERDIA ou da Farmácia Popular</vt:lpstr>
      <vt:lpstr>Slide 37</vt:lpstr>
      <vt:lpstr>Slide 38</vt:lpstr>
      <vt:lpstr> Pacientes que tomam todos os medicamentos de acordo com a prescrição.  </vt:lpstr>
      <vt:lpstr>Glicemia e hipertensão compensadas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DISCUSSÃO</vt:lpstr>
      <vt:lpstr>Slide 53</vt:lpstr>
      <vt:lpstr>REFLEXÃO CRÍTICA</vt:lpstr>
      <vt:lpstr>REFLEXÃO CRÍTICA</vt:lpstr>
      <vt:lpstr>Slide 56</vt:lpstr>
      <vt:lpstr>Slide 57</vt:lpstr>
      <vt:lpstr>Slide 58</vt:lpstr>
      <vt:lpstr>Slide 59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UNIVERSIDADE FEDERAL DE PELOTAS - UFPEL UNIVESIDADE ABERDA DO SUS – UNASUS ESPECIALIZAÇÃO EM SAÚDE PÚBLICA COM ÊNFASE EM ESTRATÉGIA DE SAÚDE DA FAMÍLIA</dc:title>
  <dc:creator>Meus Documentos</dc:creator>
  <cp:lastModifiedBy>User</cp:lastModifiedBy>
  <cp:revision>194</cp:revision>
  <dcterms:created xsi:type="dcterms:W3CDTF">2012-10-03T18:39:49Z</dcterms:created>
  <dcterms:modified xsi:type="dcterms:W3CDTF">2013-12-08T13:51:19Z</dcterms:modified>
</cp:coreProperties>
</file>