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88" r:id="rId21"/>
    <p:sldId id="290" r:id="rId22"/>
    <p:sldId id="292" r:id="rId23"/>
    <p:sldId id="291" r:id="rId24"/>
    <p:sldId id="270" r:id="rId25"/>
    <p:sldId id="271" r:id="rId26"/>
    <p:sldId id="272" r:id="rId27"/>
    <p:sldId id="277" r:id="rId28"/>
    <p:sldId id="274" r:id="rId29"/>
    <p:sldId id="27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3793-3ECA-45FF-B519-54ECAEB9E49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B32E-F1F7-44BB-8514-52A17286C8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785795"/>
            <a:ext cx="7772400" cy="1643073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+mn-lt"/>
                <a:cs typeface="Arial" pitchFamily="34" charset="0"/>
              </a:rPr>
              <a:t>UNIVERSIDADE ABERTA DO SUS-UNASUS</a:t>
            </a:r>
            <a:br>
              <a:rPr lang="pt-BR" sz="2000" b="1" dirty="0" smtClean="0">
                <a:latin typeface="+mn-lt"/>
                <a:cs typeface="Arial" pitchFamily="34" charset="0"/>
              </a:rPr>
            </a:br>
            <a:r>
              <a:rPr lang="pt-BR" sz="2000" b="1" dirty="0" smtClean="0">
                <a:latin typeface="+mn-lt"/>
                <a:cs typeface="Arial" pitchFamily="34" charset="0"/>
              </a:rPr>
              <a:t>UNIVERSIDADE FEDERAL DE PELOTAS</a:t>
            </a:r>
            <a:br>
              <a:rPr lang="pt-BR" sz="2000" b="1" dirty="0" smtClean="0">
                <a:latin typeface="+mn-lt"/>
                <a:cs typeface="Arial" pitchFamily="34" charset="0"/>
              </a:rPr>
            </a:br>
            <a:r>
              <a:rPr lang="pt-BR" sz="2000" b="1" dirty="0" smtClean="0">
                <a:latin typeface="+mn-lt"/>
                <a:cs typeface="Arial" pitchFamily="34" charset="0"/>
              </a:rPr>
              <a:t>DEPARTAMENTO DE MEDICINA SOCIAL</a:t>
            </a:r>
            <a:br>
              <a:rPr lang="pt-BR" sz="2000" b="1" dirty="0" smtClean="0">
                <a:latin typeface="+mn-lt"/>
                <a:cs typeface="Arial" pitchFamily="34" charset="0"/>
              </a:rPr>
            </a:br>
            <a:r>
              <a:rPr lang="pt-BR" sz="2000" b="1" dirty="0" smtClean="0">
                <a:latin typeface="+mn-lt"/>
                <a:cs typeface="Arial" pitchFamily="34" charset="0"/>
              </a:rPr>
              <a:t>CURSO DE ESPECIALIZAÇÃO EM SAÚDE DA FAMÍLIA</a:t>
            </a:r>
            <a:br>
              <a:rPr lang="pt-BR" sz="2000" b="1" dirty="0" smtClean="0">
                <a:latin typeface="+mn-lt"/>
                <a:cs typeface="Arial" pitchFamily="34" charset="0"/>
              </a:rPr>
            </a:br>
            <a:r>
              <a:rPr lang="pt-BR" sz="2000" b="1" dirty="0" smtClean="0">
                <a:latin typeface="+mn-lt"/>
                <a:cs typeface="Arial" pitchFamily="34" charset="0"/>
              </a:rPr>
              <a:t>MODALIDADE A DISTÂNCIA</a:t>
            </a:r>
            <a:br>
              <a:rPr lang="pt-BR" sz="2000" b="1" dirty="0" smtClean="0">
                <a:latin typeface="+mn-lt"/>
                <a:cs typeface="Arial" pitchFamily="34" charset="0"/>
              </a:rPr>
            </a:br>
            <a:r>
              <a:rPr lang="pt-BR" sz="2000" b="1" dirty="0" smtClean="0">
                <a:latin typeface="+mn-lt"/>
                <a:cs typeface="Arial" pitchFamily="34" charset="0"/>
              </a:rPr>
              <a:t>TURMA VI</a:t>
            </a:r>
            <a:endParaRPr lang="pt-BR" sz="2000" b="1" dirty="0">
              <a:latin typeface="+mn-lt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2882224"/>
            <a:ext cx="7416824" cy="3067056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Melhoria da qualidade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de atendimento 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ao pré-natal e puerpério na UBS/ESF </a:t>
            </a:r>
          </a:p>
          <a:p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Santa Terezinha, </a:t>
            </a:r>
            <a:r>
              <a:rPr lang="pt-BR" b="1" dirty="0" err="1" smtClean="0">
                <a:solidFill>
                  <a:srgbClr val="FF0000"/>
                </a:solidFill>
                <a:cs typeface="Arial" pitchFamily="34" charset="0"/>
              </a:rPr>
              <a:t>Cocal</a:t>
            </a:r>
            <a:r>
              <a:rPr lang="pt-BR" b="1" dirty="0" smtClean="0">
                <a:solidFill>
                  <a:srgbClr val="FF0000"/>
                </a:solidFill>
                <a:cs typeface="Arial" pitchFamily="34" charset="0"/>
              </a:rPr>
              <a:t>, PI</a:t>
            </a:r>
          </a:p>
          <a:p>
            <a:endParaRPr lang="pt-BR" sz="2000" dirty="0" smtClean="0">
              <a:solidFill>
                <a:srgbClr val="FF0000"/>
              </a:solidFill>
              <a:cs typeface="Arial" pitchFamily="34" charset="0"/>
            </a:endParaRPr>
          </a:p>
          <a:p>
            <a:endParaRPr lang="pt-BR" sz="2000" dirty="0" smtClean="0">
              <a:solidFill>
                <a:srgbClr val="FF0000"/>
              </a:solidFill>
              <a:cs typeface="Arial" pitchFamily="34" charset="0"/>
            </a:endParaRPr>
          </a:p>
          <a:p>
            <a:r>
              <a:rPr lang="pt-BR" sz="2400" b="1" dirty="0" err="1" smtClean="0">
                <a:solidFill>
                  <a:schemeClr val="tx1"/>
                </a:solidFill>
                <a:cs typeface="Arial" pitchFamily="34" charset="0"/>
              </a:rPr>
              <a:t>Lanna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b="1" dirty="0" err="1" smtClean="0">
                <a:solidFill>
                  <a:schemeClr val="tx1"/>
                </a:solidFill>
                <a:cs typeface="Arial" pitchFamily="34" charset="0"/>
              </a:rPr>
              <a:t>Ágda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 Furtado 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Gomes</a:t>
            </a:r>
          </a:p>
          <a:p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Orientadora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: Seiko </a:t>
            </a:r>
            <a:r>
              <a:rPr lang="pt-BR" sz="2400" dirty="0" err="1" smtClean="0">
                <a:solidFill>
                  <a:schemeClr val="tx1"/>
                </a:solidFill>
                <a:cs typeface="Arial" pitchFamily="34" charset="0"/>
              </a:rPr>
              <a:t>Nomiyama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Objetivo 1</a:t>
            </a:r>
            <a:r>
              <a:rPr lang="pt-BR" sz="2800" dirty="0" smtClean="0"/>
              <a:t>: Ampliar a cobertura do programa.</a:t>
            </a:r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1</a:t>
            </a:r>
            <a:r>
              <a:rPr lang="pt-BR" sz="2800" dirty="0" smtClean="0"/>
              <a:t>: Alcançar 100% de cobertura das gestantes cadastradas no Programa de Pré-natal da unidade de saúde.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115616" y="2839576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Durante os três meses, 100% das gestantes receberam acompanhamento pela </a:t>
            </a:r>
            <a:r>
              <a:rPr lang="pt-BR" sz="2800" dirty="0" smtClean="0"/>
              <a:t>equipe.</a:t>
            </a:r>
          </a:p>
          <a:p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1 = 19 gestantes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2 = 14 gestantes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3 = 18 gestantes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Objetivo 2:</a:t>
            </a:r>
            <a:r>
              <a:rPr lang="pt-BR" sz="2800" dirty="0" smtClean="0"/>
              <a:t> Aumentar a adesão.</a:t>
            </a:r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2</a:t>
            </a:r>
            <a:r>
              <a:rPr lang="pt-BR" sz="2800" dirty="0" smtClean="0"/>
              <a:t>: Realizar busca ativa de 100% das gestantes faltosas às consultas de pré-natal.</a:t>
            </a:r>
            <a:endParaRPr lang="pt-BR" sz="2800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616624" cy="345638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555776" y="19168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100%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Objetivo 3: </a:t>
            </a:r>
            <a:r>
              <a:rPr lang="pt-BR" sz="2800" dirty="0" smtClean="0"/>
              <a:t>Melhorar a qualidade.</a:t>
            </a:r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3</a:t>
            </a:r>
            <a:r>
              <a:rPr lang="pt-BR" sz="2800" dirty="0" smtClean="0"/>
              <a:t>: Garantir a 100% das gestantes o ingresso no Programa de Pré-Natal  no primeiro trimestre de gestação.</a:t>
            </a:r>
            <a:endParaRPr lang="pt-BR" sz="2800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6048672" cy="36004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483768" y="35730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63,2%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39952" y="39957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50%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868144" y="38517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55,6%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4</a:t>
            </a:r>
            <a:r>
              <a:rPr lang="pt-BR" sz="2800" dirty="0" smtClean="0"/>
              <a:t>: Realizar pelo menos um exame ginecológico por trimestre em 100% das gestantes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pPr algn="ctr"/>
            <a:r>
              <a:rPr lang="pt-BR" sz="2800" b="1" dirty="0" smtClean="0"/>
              <a:t>Exame </a:t>
            </a:r>
            <a:r>
              <a:rPr lang="pt-BR" sz="2800" b="1" dirty="0" err="1" smtClean="0"/>
              <a:t>citopatológico</a:t>
            </a:r>
            <a:endParaRPr lang="pt-BR" sz="2800" b="1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6192688" cy="367240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483768" y="34197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63,2%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11960" y="27089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85,7%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12160" y="31316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72,2%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5</a:t>
            </a:r>
            <a:r>
              <a:rPr lang="pt-BR" sz="2800" dirty="0" smtClean="0"/>
              <a:t>: Realizar pelo menos um exame das mamas em 100% das gestantes.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539552" y="1737970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6</a:t>
            </a:r>
            <a:r>
              <a:rPr lang="pt-BR" sz="2800" dirty="0" smtClean="0"/>
              <a:t>: Garantir a 100% das gestantes a solicitação de exames laboratoriais de acordo com o protocolo.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539552" y="3322146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7</a:t>
            </a:r>
            <a:r>
              <a:rPr lang="pt-BR" sz="2800" dirty="0" smtClean="0"/>
              <a:t>: Garantir a 100% das gestantes a prescrição de sulfato ferroso e ácido fólico conforme o protocolo.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39552" y="4995173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8</a:t>
            </a:r>
            <a:r>
              <a:rPr lang="pt-BR" sz="2800" dirty="0" smtClean="0"/>
              <a:t>: Garantir 100% das gestantes com vacina antitetânica em dia.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9</a:t>
            </a:r>
            <a:r>
              <a:rPr lang="pt-BR" sz="2800" dirty="0" smtClean="0"/>
              <a:t>: Garantir 100% das gestantes com vacina contra Hepatite B em dia.</a:t>
            </a:r>
            <a:endParaRPr lang="pt-BR" sz="2800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5760640" cy="3600400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483768" y="23395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100%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67944" y="23395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100%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29876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77,8%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Meta 10</a:t>
            </a:r>
            <a:r>
              <a:rPr lang="pt-BR" sz="2800" dirty="0" smtClean="0"/>
              <a:t>: Realizar avaliação da necessidade de atendimento odontológico em 100% das gestantes durante o pré-natal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pPr algn="ctr"/>
            <a:r>
              <a:rPr lang="pt-BR" sz="2800" b="1" dirty="0" smtClean="0"/>
              <a:t>Primeira consulta odontológica programática</a:t>
            </a:r>
            <a:endParaRPr lang="pt-BR" sz="2800" b="1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5616624" cy="3528392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421196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21,4%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96136" y="50758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16,7%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82089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dirty="0" smtClean="0"/>
              <a:t>Objetivo 4:</a:t>
            </a:r>
            <a:r>
              <a:rPr lang="pt-BR" sz="2700" dirty="0" smtClean="0"/>
              <a:t> Melhorar os registros.</a:t>
            </a:r>
            <a:endParaRPr lang="pt-BR" sz="2700" b="1" dirty="0" smtClean="0"/>
          </a:p>
          <a:p>
            <a:r>
              <a:rPr lang="pt-BR" sz="2700" b="1" dirty="0" smtClean="0"/>
              <a:t>Meta </a:t>
            </a:r>
            <a:r>
              <a:rPr lang="pt-BR" sz="2700" b="1" dirty="0" smtClean="0"/>
              <a:t>11</a:t>
            </a:r>
            <a:r>
              <a:rPr lang="pt-BR" sz="2700" dirty="0" smtClean="0"/>
              <a:t>: Manter registro na ficha espelho de pré-natal/vacinação em 100% das gestantes.</a:t>
            </a:r>
            <a:endParaRPr lang="pt-BR" sz="2700" dirty="0"/>
          </a:p>
        </p:txBody>
      </p:sp>
      <p:sp>
        <p:nvSpPr>
          <p:cNvPr id="3" name="Retângulo 2"/>
          <p:cNvSpPr/>
          <p:nvPr/>
        </p:nvSpPr>
        <p:spPr>
          <a:xfrm>
            <a:off x="611560" y="1772816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dirty="0" smtClean="0"/>
              <a:t>Objetivo 5: </a:t>
            </a:r>
            <a:r>
              <a:rPr lang="pt-BR" sz="2700" dirty="0" smtClean="0"/>
              <a:t>Mapear gestantes de alto risco.</a:t>
            </a:r>
            <a:endParaRPr lang="pt-BR" sz="2700" b="1" dirty="0" smtClean="0"/>
          </a:p>
          <a:p>
            <a:r>
              <a:rPr lang="pt-BR" sz="2700" b="1" dirty="0" smtClean="0"/>
              <a:t>Meta </a:t>
            </a:r>
            <a:r>
              <a:rPr lang="pt-BR" sz="2700" b="1" dirty="0" smtClean="0"/>
              <a:t>12</a:t>
            </a:r>
            <a:r>
              <a:rPr lang="pt-BR" sz="2700" dirty="0" smtClean="0"/>
              <a:t>: Avaliar risco gestacional em 100% das gestantes.</a:t>
            </a:r>
            <a:endParaRPr lang="pt-BR" sz="2700" dirty="0"/>
          </a:p>
        </p:txBody>
      </p:sp>
      <p:sp>
        <p:nvSpPr>
          <p:cNvPr id="4" name="Retângulo 3"/>
          <p:cNvSpPr/>
          <p:nvPr/>
        </p:nvSpPr>
        <p:spPr>
          <a:xfrm>
            <a:off x="611560" y="325304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700" b="1" dirty="0" smtClean="0"/>
              <a:t>Objetivo 6: </a:t>
            </a:r>
            <a:r>
              <a:rPr lang="pt-BR" sz="2700" dirty="0" smtClean="0"/>
              <a:t>Promover a saúde.</a:t>
            </a:r>
            <a:endParaRPr lang="pt-BR" sz="2700" b="1" dirty="0" smtClean="0"/>
          </a:p>
          <a:p>
            <a:r>
              <a:rPr lang="pt-BR" sz="2700" b="1" dirty="0" smtClean="0"/>
              <a:t>Meta </a:t>
            </a:r>
            <a:r>
              <a:rPr lang="pt-BR" sz="2700" b="1" dirty="0" smtClean="0"/>
              <a:t>13</a:t>
            </a:r>
            <a:r>
              <a:rPr lang="pt-BR" sz="2700" dirty="0" smtClean="0"/>
              <a:t>: Garantir a 100% das gestantes, orientação nutricional durante a gestação</a:t>
            </a:r>
            <a:r>
              <a:rPr lang="pt-BR" sz="2700" dirty="0" smtClean="0"/>
              <a:t>.</a:t>
            </a:r>
          </a:p>
          <a:p>
            <a:r>
              <a:rPr lang="pt-BR" sz="2700" b="1" dirty="0" smtClean="0"/>
              <a:t>Meta 17</a:t>
            </a:r>
            <a:r>
              <a:rPr lang="pt-BR" sz="2700" dirty="0" smtClean="0"/>
              <a:t>: Orientar 100% das gestantes sobre os riscos do tabagismo e do uso de álcool e drogas durante a gestação.</a:t>
            </a:r>
          </a:p>
          <a:p>
            <a:r>
              <a:rPr lang="pt-BR" sz="2700" b="1" dirty="0" smtClean="0"/>
              <a:t>Meta 18</a:t>
            </a:r>
            <a:r>
              <a:rPr lang="pt-BR" sz="2700" dirty="0" smtClean="0"/>
              <a:t>: Orientar 100% das gestantes sobre higiene </a:t>
            </a:r>
            <a:r>
              <a:rPr lang="pt-BR" sz="2700" dirty="0" smtClean="0"/>
              <a:t>bucal.</a:t>
            </a:r>
            <a:endParaRPr lang="pt-B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0648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 smtClean="0"/>
              <a:t>Meta 14</a:t>
            </a:r>
            <a:r>
              <a:rPr lang="pt-BR" sz="2600" dirty="0" smtClean="0"/>
              <a:t>: Promover o aleitamento materno junto a 100% das gestantes</a:t>
            </a:r>
            <a:r>
              <a:rPr lang="pt-BR" sz="2600" dirty="0" smtClean="0"/>
              <a:t>.</a:t>
            </a:r>
          </a:p>
          <a:p>
            <a:r>
              <a:rPr lang="pt-BR" sz="2600" b="1" dirty="0" smtClean="0"/>
              <a:t>Meta 15</a:t>
            </a:r>
            <a:r>
              <a:rPr lang="pt-BR" sz="2600" dirty="0" smtClean="0"/>
              <a:t>: Orientar 100% das gestantes sobre os cuidados com o recém-nascido.</a:t>
            </a:r>
          </a:p>
          <a:p>
            <a:r>
              <a:rPr lang="pt-BR" sz="2600" b="1" dirty="0" smtClean="0"/>
              <a:t>Meta 16</a:t>
            </a:r>
            <a:r>
              <a:rPr lang="pt-BR" sz="2600" dirty="0" smtClean="0"/>
              <a:t>: Orientar 100% das gestantes sobre anticoncepção após o parto.</a:t>
            </a:r>
            <a:endParaRPr lang="pt-BR" sz="2600" dirty="0"/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328592" cy="331236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2555776" y="30596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100%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39952" y="30596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100%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24128" y="35730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77,8%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9552" y="2276872"/>
            <a:ext cx="8229600" cy="15121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PUERPÉRIO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672208"/>
            <a:ext cx="7848872" cy="4277072"/>
          </a:xfrm>
        </p:spPr>
        <p:txBody>
          <a:bodyPr>
            <a:normAutofit/>
          </a:bodyPr>
          <a:lstStyle/>
          <a:p>
            <a:r>
              <a:rPr lang="pt-BR" dirty="0" smtClean="0"/>
              <a:t>Cocal-PI: 27.163 habitantes (IBGE;2014), extensão territorial de 1.269km².</a:t>
            </a:r>
          </a:p>
          <a:p>
            <a:r>
              <a:rPr lang="pt-BR" dirty="0" smtClean="0"/>
              <a:t>Rede assistencial: </a:t>
            </a:r>
            <a:r>
              <a:rPr lang="pt-BR" dirty="0" smtClean="0"/>
              <a:t>11 equipes </a:t>
            </a:r>
            <a:r>
              <a:rPr lang="pt-BR" dirty="0" smtClean="0"/>
              <a:t>ESF</a:t>
            </a:r>
            <a:r>
              <a:rPr lang="pt-BR" dirty="0" smtClean="0"/>
              <a:t>, hospital, NASF</a:t>
            </a:r>
          </a:p>
          <a:p>
            <a:r>
              <a:rPr lang="pt-BR" dirty="0" smtClean="0"/>
              <a:t>UBS </a:t>
            </a:r>
            <a:r>
              <a:rPr lang="pt-BR" dirty="0" smtClean="0"/>
              <a:t>Santa Teresinha </a:t>
            </a:r>
          </a:p>
          <a:p>
            <a:r>
              <a:rPr lang="pt-BR" dirty="0" smtClean="0"/>
              <a:t>Estrutura da UBS</a:t>
            </a:r>
          </a:p>
          <a:p>
            <a:r>
              <a:rPr lang="pt-BR" dirty="0" smtClean="0"/>
              <a:t>Equipe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758309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Objetivo 1: </a:t>
            </a:r>
            <a:r>
              <a:rPr lang="pt-BR" sz="2800" dirty="0" smtClean="0"/>
              <a:t>Ampliar a cobertura.</a:t>
            </a:r>
            <a:endParaRPr lang="pt-BR" sz="2800" b="1" dirty="0" smtClean="0"/>
          </a:p>
          <a:p>
            <a:r>
              <a:rPr lang="pt-BR" sz="2800" b="1" dirty="0" smtClean="0"/>
              <a:t>Meta </a:t>
            </a:r>
            <a:r>
              <a:rPr lang="pt-BR" sz="2800" b="1" dirty="0" smtClean="0"/>
              <a:t>1</a:t>
            </a:r>
            <a:r>
              <a:rPr lang="pt-BR" sz="2800" dirty="0" smtClean="0"/>
              <a:t>: Garantir a 100% das puérperas cadastradas no programa de Pré-Natal e Puerpério da Unidade de Saúde consulta puerperal antes dos 42 dias após o parto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r>
              <a:rPr lang="pt-BR" sz="2800" dirty="0" smtClean="0"/>
              <a:t>Durante os três meses, 100% das </a:t>
            </a:r>
            <a:r>
              <a:rPr lang="pt-BR" sz="2800" dirty="0" smtClean="0"/>
              <a:t>puérperas receberam </a:t>
            </a:r>
            <a:r>
              <a:rPr lang="pt-BR" sz="2800" dirty="0" smtClean="0"/>
              <a:t>acompanhamento pela equipe.</a:t>
            </a:r>
          </a:p>
          <a:p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1 = </a:t>
            </a:r>
            <a:r>
              <a:rPr lang="pt-BR" sz="2800" dirty="0" smtClean="0"/>
              <a:t>03 puérperas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2 = </a:t>
            </a:r>
            <a:r>
              <a:rPr lang="pt-BR" sz="2800" dirty="0" smtClean="0"/>
              <a:t>10 puérperas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Mês 3 = </a:t>
            </a:r>
            <a:r>
              <a:rPr lang="pt-BR" sz="2800" dirty="0" smtClean="0"/>
              <a:t>10 puérperas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27584" y="1116995"/>
            <a:ext cx="7704856" cy="449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 smtClean="0"/>
              <a:t>Objetivo 2</a:t>
            </a:r>
            <a:r>
              <a:rPr lang="pt-BR" sz="2800" dirty="0" smtClean="0"/>
              <a:t>: Aumentar a adesão.</a:t>
            </a:r>
          </a:p>
          <a:p>
            <a:r>
              <a:rPr lang="pt-BR" sz="2800" b="1" dirty="0" smtClean="0"/>
              <a:t>Meta 2</a:t>
            </a:r>
            <a:r>
              <a:rPr lang="pt-BR" sz="2800" dirty="0" smtClean="0"/>
              <a:t>: Realizar busca ativa em 100% das puérperas que não realizaram a consulta de puerpério até 30 dias após o parto</a:t>
            </a:r>
            <a:r>
              <a:rPr lang="pt-BR" sz="2800" dirty="0" smtClean="0"/>
              <a:t>.</a:t>
            </a:r>
          </a:p>
          <a:p>
            <a:endParaRPr lang="pt-BR" sz="2800" dirty="0" smtClean="0"/>
          </a:p>
          <a:p>
            <a:pPr marR="0" lvl="0" algn="l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Objetivo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3: </a:t>
            </a:r>
            <a:r>
              <a:rPr kumimoji="0" lang="pt-BR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Melhorar a qualidade.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Meta 3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Examinar as mamas em 100% das puérperas.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Meta 4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: Examinar o abdome em 100% das puérperas.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ea typeface="Calibri" pitchFamily="34" charset="0"/>
                <a:cs typeface="Arial" pitchFamily="34" charset="0"/>
              </a:rPr>
              <a:t>Meta 5</a:t>
            </a:r>
            <a:r>
              <a:rPr lang="pt-BR" sz="2800" dirty="0" smtClean="0">
                <a:ea typeface="Calibri" pitchFamily="34" charset="0"/>
                <a:cs typeface="Arial" pitchFamily="34" charset="0"/>
              </a:rPr>
              <a:t>:  Realizar o exame ginecológico em 100% das puérperas.</a:t>
            </a:r>
            <a:endParaRPr lang="pt-BR" sz="2800" b="1" dirty="0" smtClean="0"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ea typeface="Calibri" pitchFamily="34" charset="0"/>
                <a:cs typeface="Arial" pitchFamily="34" charset="0"/>
              </a:rPr>
              <a:t>Meta 6</a:t>
            </a:r>
            <a:r>
              <a:rPr lang="pt-BR" sz="2800" dirty="0" smtClean="0">
                <a:ea typeface="Calibri" pitchFamily="34" charset="0"/>
                <a:cs typeface="Arial" pitchFamily="34" charset="0"/>
              </a:rPr>
              <a:t>: Avaliar </a:t>
            </a:r>
            <a:r>
              <a:rPr lang="pt-BR" sz="2800" dirty="0" err="1" smtClean="0">
                <a:ea typeface="Calibri" pitchFamily="34" charset="0"/>
                <a:cs typeface="Arial" pitchFamily="34" charset="0"/>
              </a:rPr>
              <a:t>intercorrências</a:t>
            </a:r>
            <a:r>
              <a:rPr lang="pt-BR" sz="2800" dirty="0" smtClean="0">
                <a:ea typeface="Calibri" pitchFamily="34" charset="0"/>
                <a:cs typeface="Arial" pitchFamily="34" charset="0"/>
              </a:rPr>
              <a:t> em 100% das puérperas.</a:t>
            </a:r>
            <a:endParaRPr lang="pt-BR" sz="28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/>
              <a:t>Meta 7</a:t>
            </a:r>
            <a:r>
              <a:rPr lang="pt-BR" sz="2800" dirty="0" smtClean="0"/>
              <a:t>: Prescrever a 100% das puérperas um dos métodos de anticoncepção</a:t>
            </a:r>
            <a:r>
              <a:rPr lang="pt-BR" sz="2800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cs typeface="Arial" pitchFamily="34" charset="0"/>
            </a:endParaRPr>
          </a:p>
          <a:p>
            <a:r>
              <a:rPr lang="pt-BR" sz="2800" b="1" dirty="0" smtClean="0"/>
              <a:t>Objetivo 4: </a:t>
            </a:r>
            <a:r>
              <a:rPr lang="pt-BR" sz="2800" dirty="0" smtClean="0"/>
              <a:t>Melhorar os registros.</a:t>
            </a:r>
            <a:endParaRPr lang="pt-BR" sz="2800" b="1" dirty="0" smtClean="0"/>
          </a:p>
          <a:p>
            <a:r>
              <a:rPr lang="pt-BR" sz="2800" b="1" dirty="0" smtClean="0"/>
              <a:t>Meta 8</a:t>
            </a:r>
            <a:r>
              <a:rPr lang="pt-BR" sz="2800" dirty="0" smtClean="0"/>
              <a:t>: Manter registro na ficha de acompanhamento do programa 100% das puérperas</a:t>
            </a:r>
            <a:r>
              <a:rPr lang="pt-BR" sz="2800" dirty="0" smtClean="0"/>
              <a:t>.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400577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Objetivo 5</a:t>
            </a:r>
            <a:r>
              <a:rPr lang="pt-BR" sz="2800" dirty="0" smtClean="0"/>
              <a:t>: Promover a saúde.</a:t>
            </a:r>
            <a:endParaRPr lang="pt-BR" sz="2800" dirty="0" smtClean="0"/>
          </a:p>
          <a:p>
            <a:r>
              <a:rPr lang="pt-BR" sz="2800" b="1" dirty="0" smtClean="0"/>
              <a:t>Meta 9</a:t>
            </a:r>
            <a:r>
              <a:rPr lang="pt-BR" sz="2800" dirty="0" smtClean="0"/>
              <a:t>: Orientar 100% das puérperas cadastradas no programa sobre os cuidados do recém-nascido.</a:t>
            </a:r>
          </a:p>
          <a:p>
            <a:r>
              <a:rPr lang="pt-BR" sz="2800" b="1" dirty="0" smtClean="0"/>
              <a:t>Meta 10</a:t>
            </a:r>
            <a:r>
              <a:rPr lang="pt-BR" sz="2800" dirty="0" smtClean="0"/>
              <a:t>: Orientar 100% das puérperas cadastradas no programa sobre aleitamento materno exclusivo.</a:t>
            </a:r>
          </a:p>
          <a:p>
            <a:r>
              <a:rPr lang="pt-BR" sz="2800" b="1" dirty="0" smtClean="0"/>
              <a:t>Meta 11</a:t>
            </a:r>
            <a:r>
              <a:rPr lang="pt-BR" sz="2800" dirty="0" smtClean="0"/>
              <a:t>: Orientar 100% das puérperas cadastradas no programa sobre planejamento familiar.</a:t>
            </a:r>
            <a:endParaRPr lang="pt-B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intervenção em  minha unidade básica de saúde caracterizou-se como um modelo  bastante  significativo  na  ESF,  propiciou  a  ampliação  da  cobertura  da atenção  às  gestantes  e  </a:t>
            </a:r>
            <a:r>
              <a:rPr lang="pt-BR" dirty="0" err="1" smtClean="0"/>
              <a:t>puérperas</a:t>
            </a:r>
            <a:r>
              <a:rPr lang="pt-BR" dirty="0" smtClean="0"/>
              <a:t>  a  melhoria  dos  registros  e  a  qualificação  da atenção  com  destaque  ao  cuidado  e  atenção  maior  às  orientações  no  período  do pré-natal  para  as  gestantes  se  sentirem  mais  seguras  frente  aos  problemas  e </a:t>
            </a:r>
            <a:r>
              <a:rPr lang="pt-BR" dirty="0" err="1" smtClean="0"/>
              <a:t>intercorrências</a:t>
            </a:r>
            <a:r>
              <a:rPr lang="pt-BR" dirty="0" smtClean="0"/>
              <a:t> com os recém-nascidos. O maior interesse das </a:t>
            </a:r>
            <a:r>
              <a:rPr lang="pt-BR" dirty="0" err="1" smtClean="0"/>
              <a:t>puérperas</a:t>
            </a:r>
            <a:r>
              <a:rPr lang="pt-BR" dirty="0" smtClean="0"/>
              <a:t> quanto à sua condição e de seus filhos e o maior número de questionamentos dessas durante as consultas também configuram como pontos positivos advindos após intervenção.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600" dirty="0" smtClean="0"/>
              <a:t>Trabalho </a:t>
            </a:r>
            <a:r>
              <a:rPr lang="pt-BR" sz="2600" dirty="0" smtClean="0"/>
              <a:t>articulado </a:t>
            </a:r>
            <a:r>
              <a:rPr lang="pt-BR" sz="2600" dirty="0" smtClean="0"/>
              <a:t>da equipe proporcionou  impacto  positivo  em  outras ações programáticas;</a:t>
            </a:r>
          </a:p>
          <a:p>
            <a:pPr>
              <a:lnSpc>
                <a:spcPct val="90000"/>
              </a:lnSpc>
            </a:pPr>
            <a:r>
              <a:rPr lang="pt-BR" sz="2600" dirty="0" smtClean="0"/>
              <a:t>Melhoria no registro e agendamento das consultas;</a:t>
            </a:r>
          </a:p>
          <a:p>
            <a:pPr>
              <a:lnSpc>
                <a:spcPct val="90000"/>
              </a:lnSpc>
            </a:pPr>
            <a:r>
              <a:rPr lang="pt-BR" sz="2600" dirty="0" smtClean="0"/>
              <a:t>Organização no cadastro e registros: busca por gestantes faltosas e melhor acompanhamento do pré-natal;</a:t>
            </a:r>
          </a:p>
          <a:p>
            <a:pPr>
              <a:lnSpc>
                <a:spcPct val="90000"/>
              </a:lnSpc>
            </a:pPr>
            <a:r>
              <a:rPr lang="pt-BR" sz="2600" dirty="0" smtClean="0"/>
              <a:t>Impacto da intervenção na comunidade;</a:t>
            </a:r>
          </a:p>
          <a:p>
            <a:pPr>
              <a:lnSpc>
                <a:spcPct val="90000"/>
              </a:lnSpc>
            </a:pPr>
            <a:r>
              <a:rPr lang="pt-BR" sz="2600" dirty="0" smtClean="0"/>
              <a:t>Por  fim, é interessante considerar que no início da intervenção, estive focada especialmente no problema de acesso aos exames laboratoriais e com o passar dos meses,  outros  impasses  se  tornaram  mais  evidentes  e  tão  urgentes  quanto  a facilitação de acesso aos exames.</a:t>
            </a:r>
            <a:endParaRPr lang="pt-BR" sz="2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Relatório para a comunidade;</a:t>
            </a:r>
          </a:p>
          <a:p>
            <a:r>
              <a:rPr lang="pt-BR" dirty="0" smtClean="0"/>
              <a:t>Relatório aos gestores;</a:t>
            </a:r>
          </a:p>
          <a:p>
            <a:r>
              <a:rPr lang="pt-BR" dirty="0" smtClean="0"/>
              <a:t>Viabilidade </a:t>
            </a:r>
            <a:r>
              <a:rPr lang="pt-BR" dirty="0" smtClean="0"/>
              <a:t>da incorporação das ações à rotina do serviço: ações incorporadas sem dificuldades; ficha espelho ; </a:t>
            </a:r>
            <a:r>
              <a:rPr lang="pt-BR" dirty="0" smtClean="0"/>
              <a:t>importância </a:t>
            </a:r>
            <a:r>
              <a:rPr lang="pt-BR" dirty="0" smtClean="0"/>
              <a:t>da intervenção para a comunidade facilitando e melhorando o atendimento.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1916832"/>
            <a:ext cx="6624736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600" dirty="0" smtClean="0"/>
              <a:t> Expectativas iniciais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600" dirty="0" smtClean="0"/>
              <a:t> Prática profissional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600" dirty="0" smtClean="0"/>
              <a:t> Atuação em equipe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600" dirty="0" smtClean="0"/>
              <a:t> Experiência em atenção primária</a:t>
            </a:r>
            <a:endParaRPr lang="pt-BR" sz="3600" dirty="0" smtClean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62981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REFLEXÃO CRÍTICA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BRASIL.  Ministério  da  Saúde.  Secretaria  de  Atenção  à  Saúde.  Departamento  de Atenção  Básica.  </a:t>
            </a:r>
            <a:r>
              <a:rPr lang="pt-BR" b="1" dirty="0" smtClean="0"/>
              <a:t>Atenção  ao  pré-natal  de  baixo  risco</a:t>
            </a:r>
            <a:r>
              <a:rPr lang="pt-BR" dirty="0" smtClean="0"/>
              <a:t>.  Cadernos  de  Atenção Básica, n.32. Brasília: Ministério da Saúde, 2012. 318p.</a:t>
            </a:r>
          </a:p>
          <a:p>
            <a:r>
              <a:rPr lang="pt-BR" dirty="0" smtClean="0"/>
              <a:t>RIBEIRÃO PRETO. Prefeitura Municipal de Ribeirão Preto. Secretaria Municipal de Saúde.  </a:t>
            </a:r>
            <a:r>
              <a:rPr lang="pt-BR" b="1" dirty="0" smtClean="0"/>
              <a:t>Programa  de  atenção  integral  à  saúde  da  mulher</a:t>
            </a:r>
            <a:r>
              <a:rPr lang="pt-BR" dirty="0" smtClean="0"/>
              <a:t>.  Protocolo  para assistência ao pré-natal e </a:t>
            </a:r>
            <a:r>
              <a:rPr lang="pt-BR" dirty="0" err="1" smtClean="0"/>
              <a:t>puerpério</a:t>
            </a:r>
            <a:r>
              <a:rPr lang="pt-BR" dirty="0" smtClean="0"/>
              <a:t>. Ribeirão Preto, São Paulo, 2008-2009. 63p.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Obrigada</a:t>
            </a:r>
            <a:r>
              <a:rPr lang="pt-BR" sz="5400" dirty="0" smtClean="0"/>
              <a:t>!</a:t>
            </a:r>
            <a:endParaRPr lang="pt-BR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882567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 Cobertura</a:t>
            </a:r>
            <a:r>
              <a:rPr lang="pt-BR" sz="3200" dirty="0" smtClean="0"/>
              <a:t>: 365 famílias (1211 pessoas) – 12 pessoas com diabetes, 55 pessoas com hipertensão, 11 gestantes, 46 crianças menores de 2 anos, 94 idosos.</a:t>
            </a:r>
          </a:p>
          <a:p>
            <a:pPr>
              <a:buFont typeface="Arial" pitchFamily="34" charset="0"/>
              <a:buChar char="•"/>
            </a:pPr>
            <a:r>
              <a:rPr lang="pt-BR" sz="3200" dirty="0" smtClean="0"/>
              <a:t> Funcionamento </a:t>
            </a:r>
            <a:r>
              <a:rPr lang="pt-BR" sz="3200" dirty="0" smtClean="0"/>
              <a:t>da UBS.</a:t>
            </a:r>
            <a:endParaRPr lang="pt-BR" sz="3200" dirty="0" smtClean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ANÁLISE SITUACIONAL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Crescimento na cobertura pré-natal nas ultimas décadas- sua qualidade ainda permanece sendo um grande desafio. </a:t>
            </a:r>
          </a:p>
          <a:p>
            <a:r>
              <a:rPr lang="pt-BR" dirty="0" smtClean="0"/>
              <a:t>Melhoria: objetivo principal uma intervenção eficaz nos índices de </a:t>
            </a:r>
            <a:r>
              <a:rPr lang="pt-BR" dirty="0" err="1" smtClean="0"/>
              <a:t>morbimortalidade</a:t>
            </a:r>
            <a:r>
              <a:rPr lang="pt-BR" dirty="0" smtClean="0"/>
              <a:t> materna e </a:t>
            </a:r>
            <a:r>
              <a:rPr lang="pt-BR" dirty="0" err="1" smtClean="0"/>
              <a:t>perinatal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Intervenção</a:t>
            </a:r>
            <a:r>
              <a:rPr lang="pt-BR" dirty="0" smtClean="0"/>
              <a:t>: melhoria na qualidade de atendimento; menores índices de complicações e mortalidade materno-infantil.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80320"/>
            <a:ext cx="8229600" cy="14687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dirty="0" smtClean="0"/>
              <a:t>Melhorar </a:t>
            </a:r>
            <a:r>
              <a:rPr lang="pt-BR" sz="3600" dirty="0" smtClean="0"/>
              <a:t>a atenção ao programa de pré-natal e </a:t>
            </a:r>
            <a:r>
              <a:rPr lang="pt-BR" sz="3600" dirty="0" smtClean="0"/>
              <a:t>puerpério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Monitoramento e avaliação: ficha espelho; planilha eletrônica para registro de dados.</a:t>
            </a:r>
          </a:p>
          <a:p>
            <a:r>
              <a:rPr lang="pt-BR" dirty="0" smtClean="0"/>
              <a:t>Registro eletrônico: SISPRENATAL</a:t>
            </a:r>
          </a:p>
          <a:p>
            <a:r>
              <a:rPr lang="pt-BR" dirty="0" smtClean="0"/>
              <a:t>Organização e gestão do serviço: </a:t>
            </a:r>
          </a:p>
          <a:p>
            <a:pPr>
              <a:buFontTx/>
              <a:buChar char="-"/>
            </a:pPr>
            <a:r>
              <a:rPr lang="pt-BR" dirty="0" smtClean="0"/>
              <a:t>Ampliar cobertura </a:t>
            </a:r>
            <a:r>
              <a:rPr lang="pt-BR" dirty="0" smtClean="0"/>
              <a:t>(pré-natal </a:t>
            </a:r>
            <a:r>
              <a:rPr lang="pt-BR" dirty="0" smtClean="0"/>
              <a:t>e </a:t>
            </a:r>
            <a:r>
              <a:rPr lang="pt-BR" dirty="0" smtClean="0"/>
              <a:t>puerpério): </a:t>
            </a:r>
            <a:r>
              <a:rPr lang="pt-BR" dirty="0" smtClean="0"/>
              <a:t>ACS – busca ativa</a:t>
            </a:r>
          </a:p>
          <a:p>
            <a:pPr>
              <a:buFontTx/>
              <a:buChar char="-"/>
            </a:pPr>
            <a:r>
              <a:rPr lang="pt-BR" dirty="0" smtClean="0"/>
              <a:t>Visita puerperal: médica: exame </a:t>
            </a:r>
            <a:r>
              <a:rPr lang="pt-BR" dirty="0" smtClean="0"/>
              <a:t>físico </a:t>
            </a:r>
            <a:r>
              <a:rPr lang="pt-BR" dirty="0" smtClean="0"/>
              <a:t>+ solicitação ex. ginecológico + </a:t>
            </a:r>
            <a:r>
              <a:rPr lang="pt-BR" dirty="0" smtClean="0"/>
              <a:t>prescrição </a:t>
            </a:r>
            <a:r>
              <a:rPr lang="pt-BR" dirty="0" smtClean="0"/>
              <a:t>método anticoncepcional.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Acolhimento: toda a equipe</a:t>
            </a:r>
          </a:p>
          <a:p>
            <a:pPr>
              <a:buFontTx/>
              <a:buChar char="-"/>
            </a:pPr>
            <a:r>
              <a:rPr lang="pt-BR" dirty="0" smtClean="0"/>
              <a:t>Controle de consultas (atraso): caderno de registro : enfermeira.</a:t>
            </a:r>
          </a:p>
          <a:p>
            <a:pPr>
              <a:buFontTx/>
              <a:buChar char="-"/>
            </a:pPr>
            <a:r>
              <a:rPr lang="pt-BR" dirty="0" smtClean="0"/>
              <a:t>Vacinas: monitoradas pela médica e enfermeira – prontuário, cartão da gestante e ficha espelho.</a:t>
            </a:r>
          </a:p>
          <a:p>
            <a:pPr>
              <a:buNone/>
            </a:pPr>
            <a:r>
              <a:rPr lang="pt-BR" dirty="0" smtClean="0"/>
              <a:t>Engajamento público: reunião com grupo de gestantes e </a:t>
            </a:r>
            <a:r>
              <a:rPr lang="pt-BR" dirty="0" err="1" smtClean="0"/>
              <a:t>puérperas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Qualificação da prática clínica: capacitação das ACS; reuniões com a equipe (seis).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Manual Técnico  de </a:t>
            </a:r>
            <a:r>
              <a:rPr lang="pt-BR" dirty="0" err="1" smtClean="0"/>
              <a:t>Pré-natal</a:t>
            </a:r>
            <a:r>
              <a:rPr lang="pt-BR" dirty="0" smtClean="0"/>
              <a:t> e </a:t>
            </a:r>
            <a:r>
              <a:rPr lang="pt-BR" dirty="0" err="1" smtClean="0"/>
              <a:t>Puerpério</a:t>
            </a:r>
            <a:r>
              <a:rPr lang="pt-BR" dirty="0" smtClean="0"/>
              <a:t> do Ministério da Saúde  –  Cadernos de Atenção  Básica nº  32  (2012).</a:t>
            </a:r>
          </a:p>
          <a:p>
            <a:r>
              <a:rPr lang="pt-BR" dirty="0" smtClean="0"/>
              <a:t>Ficha-espelho direcionada para intervenção;</a:t>
            </a:r>
          </a:p>
          <a:p>
            <a:r>
              <a:rPr lang="pt-BR" dirty="0" smtClean="0"/>
              <a:t>Registro: caderno e livro de registros (enfermeira)</a:t>
            </a:r>
          </a:p>
          <a:p>
            <a:r>
              <a:rPr lang="pt-BR" dirty="0"/>
              <a:t>A</a:t>
            </a:r>
            <a:r>
              <a:rPr lang="pt-BR" dirty="0" smtClean="0"/>
              <a:t>mpliar  a  cobertura  do  programa  de  pré-natal  e  puerpério,  a  equipe </a:t>
            </a:r>
            <a:r>
              <a:rPr lang="pt-BR" dirty="0" smtClean="0"/>
              <a:t>realizou </a:t>
            </a:r>
            <a:r>
              <a:rPr lang="pt-BR" dirty="0" smtClean="0"/>
              <a:t>o rastreamento das mulheres já cadastradas e acompanhadas no serviço, buscando  identificar  gestantes  ainda  não  </a:t>
            </a:r>
            <a:r>
              <a:rPr lang="pt-BR" dirty="0" smtClean="0"/>
              <a:t>inseridas  </a:t>
            </a:r>
            <a:r>
              <a:rPr lang="pt-BR" dirty="0" smtClean="0"/>
              <a:t>na  ação  programática.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9552" y="2276872"/>
            <a:ext cx="8229600" cy="151216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PRÉ-NATAL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1345</Words>
  <Application>Microsoft Office PowerPoint</Application>
  <PresentationFormat>Apresentação na tela (4:3)</PresentationFormat>
  <Paragraphs>136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UNIVERSIDADE ABERTA DO SUS-UNASUS UNIVERSIDADE FEDERAL DE PELOTAS DEPARTAMENTO DE MEDICINA SOCIAL CURSO DE ESPECIALIZAÇÃO EM SAÚDE DA FAMÍLIA MODALIDADE A DISTÂNCIA TURMA VI</vt:lpstr>
      <vt:lpstr>ANÁLISE SITUACIONAL</vt:lpstr>
      <vt:lpstr>Slide 3</vt:lpstr>
      <vt:lpstr>JUSTIFICATIVA</vt:lpstr>
      <vt:lpstr>OBJETIVO GERAL</vt:lpstr>
      <vt:lpstr>METODOLOGIA</vt:lpstr>
      <vt:lpstr>METODOLOGIA</vt:lpstr>
      <vt:lpstr>LOGÍSTICA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DISCUSSÃO</vt:lpstr>
      <vt:lpstr>DISCUSSÃO</vt:lpstr>
      <vt:lpstr>DISCUSSÃO</vt:lpstr>
      <vt:lpstr>Slide 27</vt:lpstr>
      <vt:lpstr>REFERÊNCIAS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Luz</dc:creator>
  <cp:lastModifiedBy>Seiko</cp:lastModifiedBy>
  <cp:revision>20</cp:revision>
  <dcterms:created xsi:type="dcterms:W3CDTF">2015-02-02T19:08:54Z</dcterms:created>
  <dcterms:modified xsi:type="dcterms:W3CDTF">2015-02-05T02:37:05Z</dcterms:modified>
</cp:coreProperties>
</file>