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9" r:id="rId7"/>
    <p:sldId id="260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61" r:id="rId23"/>
    <p:sldId id="285" r:id="rId24"/>
    <p:sldId id="262" r:id="rId25"/>
    <p:sldId id="287" r:id="rId26"/>
    <p:sldId id="288" r:id="rId27"/>
    <p:sldId id="286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ILTON\Desktop\LARA%20FIN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ILTON\Desktop\LARA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ownloads\LARA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ILTON\Desktop\LARA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ILTON\Desktop\LARA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ocuments\Lara\PLANILHA%20LARA%20FINALLL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ILTON\Desktop\LARA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ocuments\Lara\PLANILHA%20LARA%20FINALLL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ocuments\Lara\PLANILHA%20LARA%20FINALLL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Porcentagem</a:t>
            </a:r>
            <a:endParaRPr lang="en-US" dirty="0" smtClean="0"/>
          </a:p>
          <a:p>
            <a:pPr>
              <a:defRPr/>
            </a:pP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Plan1!$C$1</c:f>
              <c:strCache>
                <c:ptCount val="1"/>
                <c:pt idx="0">
                  <c:v>Densidade Demográfica</c:v>
                </c:pt>
              </c:strCache>
            </c:strRef>
          </c:tx>
          <c:cat>
            <c:strRef>
              <c:f>Plan1!$B$2:$B$3</c:f>
              <c:strCache>
                <c:ptCount val="2"/>
                <c:pt idx="0">
                  <c:v>Mulheres</c:v>
                </c:pt>
                <c:pt idx="1">
                  <c:v>Homens</c:v>
                </c:pt>
              </c:strCache>
            </c:strRef>
          </c:cat>
          <c:val>
            <c:numRef>
              <c:f>Plan1!$C$2:$C$3</c:f>
              <c:numCache>
                <c:formatCode>0%</c:formatCode>
                <c:ptCount val="2"/>
                <c:pt idx="0">
                  <c:v>0.53</c:v>
                </c:pt>
                <c:pt idx="1">
                  <c:v>0.47000000000000003</c:v>
                </c:pt>
              </c:numCache>
            </c:numRef>
          </c:val>
        </c:ser>
        <c:dLbls/>
        <c:overlap val="100"/>
        <c:axId val="53512832"/>
        <c:axId val="53526912"/>
      </c:barChart>
      <c:catAx>
        <c:axId val="53512832"/>
        <c:scaling>
          <c:orientation val="minMax"/>
        </c:scaling>
        <c:axPos val="b"/>
        <c:tickLblPos val="nextTo"/>
        <c:crossAx val="53526912"/>
        <c:crosses val="autoZero"/>
        <c:auto val="1"/>
        <c:lblAlgn val="ctr"/>
        <c:lblOffset val="100"/>
      </c:catAx>
      <c:valAx>
        <c:axId val="53526912"/>
        <c:scaling>
          <c:orientation val="minMax"/>
        </c:scaling>
        <c:axPos val="l"/>
        <c:majorGridlines/>
        <c:numFmt formatCode="0%" sourceLinked="1"/>
        <c:tickLblPos val="nextTo"/>
        <c:crossAx val="535128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219"/>
        <c:overlap val="-27"/>
        <c:axId val="52496256"/>
        <c:axId val="52497792"/>
      </c:barChart>
      <c:catAx>
        <c:axId val="524962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497792"/>
        <c:crosses val="autoZero"/>
        <c:auto val="1"/>
        <c:lblAlgn val="ctr"/>
        <c:lblOffset val="100"/>
      </c:catAx>
      <c:valAx>
        <c:axId val="52497792"/>
        <c:scaling>
          <c:orientation val="minMax"/>
          <c:max val="1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4962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0.9375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219"/>
        <c:overlap val="-27"/>
        <c:axId val="52575232"/>
        <c:axId val="52585216"/>
      </c:barChart>
      <c:catAx>
        <c:axId val="525752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585216"/>
        <c:crosses val="autoZero"/>
        <c:auto val="1"/>
        <c:lblAlgn val="ctr"/>
        <c:lblOffset val="100"/>
      </c:catAx>
      <c:valAx>
        <c:axId val="52585216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575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do útero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1.0588235294117685E-2</c:v>
                </c:pt>
                <c:pt idx="1">
                  <c:v>2.0000000000000014E-2</c:v>
                </c:pt>
                <c:pt idx="2">
                  <c:v>7.5294117647058831E-2</c:v>
                </c:pt>
              </c:numCache>
            </c:numRef>
          </c:val>
        </c:ser>
        <c:dLbls>
          <c:showVal val="1"/>
        </c:dLbls>
        <c:gapWidth val="219"/>
        <c:overlap val="-27"/>
        <c:axId val="38716544"/>
        <c:axId val="38718080"/>
      </c:barChart>
      <c:catAx>
        <c:axId val="387165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718080"/>
        <c:crosses val="autoZero"/>
        <c:auto val="1"/>
        <c:lblAlgn val="ctr"/>
        <c:lblOffset val="100"/>
      </c:catAx>
      <c:valAx>
        <c:axId val="38718080"/>
        <c:scaling>
          <c:orientation val="minMax"/>
          <c:max val="1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7165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1,7%</a:t>
                    </a:r>
                  </a:p>
                </c:rich>
              </c:tx>
              <c:dLblPos val="in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3,7%</a:t>
                    </a:r>
                  </a:p>
                </c:rich>
              </c:tx>
              <c:dLblPos val="in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5,3%</a:t>
                    </a:r>
                  </a:p>
                </c:rich>
              </c:tx>
              <c:dLblPos val="inEnd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1.3333333333333341E-2</c:v>
                </c:pt>
                <c:pt idx="1">
                  <c:v>3.0000000000000002E-2</c:v>
                </c:pt>
                <c:pt idx="2">
                  <c:v>4.6666666666666683E-2</c:v>
                </c:pt>
              </c:numCache>
            </c:numRef>
          </c:val>
        </c:ser>
        <c:dLbls>
          <c:showVal val="1"/>
        </c:dLbls>
        <c:gapWidth val="219"/>
        <c:overlap val="-27"/>
        <c:axId val="51091712"/>
        <c:axId val="51093504"/>
      </c:barChart>
      <c:catAx>
        <c:axId val="510917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1093504"/>
        <c:crosses val="autoZero"/>
        <c:auto val="1"/>
        <c:lblAlgn val="ctr"/>
        <c:lblOffset val="100"/>
      </c:catAx>
      <c:valAx>
        <c:axId val="51093504"/>
        <c:scaling>
          <c:orientation val="minMax"/>
          <c:max val="1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109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Indicadores!$C$35</c:f>
              <c:strCache>
                <c:ptCount val="1"/>
                <c:pt idx="0">
                  <c:v>Proporção de mulheres que não retornaram para resultado de exame citopatológico e e foi feita busca ativa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Indicadores!$D$34:$F$34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Indicadores!$D$35:$F$35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219"/>
        <c:overlap val="-27"/>
        <c:axId val="51108864"/>
        <c:axId val="52196096"/>
      </c:barChart>
      <c:catAx>
        <c:axId val="511088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196096"/>
        <c:crosses val="autoZero"/>
        <c:auto val="1"/>
        <c:lblAlgn val="ctr"/>
        <c:lblOffset val="100"/>
      </c:catAx>
      <c:valAx>
        <c:axId val="52196096"/>
        <c:scaling>
          <c:orientation val="minMax"/>
          <c:max val="1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110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Proporção de mulheres que não retornaram para resultado de mamografia e foi feita busca ativa</a:t>
            </a:r>
          </a:p>
        </c:rich>
      </c:tx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mulheres que não retornaram para resultado de mamografia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axId val="52253440"/>
        <c:axId val="52254976"/>
      </c:barChart>
      <c:catAx>
        <c:axId val="52253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254976"/>
        <c:crosses val="autoZero"/>
        <c:auto val="1"/>
        <c:lblAlgn val="ctr"/>
        <c:lblOffset val="100"/>
      </c:catAx>
      <c:valAx>
        <c:axId val="5225497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2534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mulheres com amostras satisfatórias do exame citopatológico do colo do útero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219"/>
        <c:overlap val="-27"/>
        <c:axId val="52304128"/>
        <c:axId val="52322304"/>
      </c:barChart>
      <c:catAx>
        <c:axId val="523041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322304"/>
        <c:crosses val="autoZero"/>
        <c:auto val="1"/>
        <c:lblAlgn val="ctr"/>
        <c:lblOffset val="100"/>
      </c:catAx>
      <c:valAx>
        <c:axId val="52322304"/>
        <c:scaling>
          <c:orientation val="minMax"/>
          <c:max val="1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30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Indicadores!$C$50</c:f>
              <c:strCache>
                <c:ptCount val="1"/>
                <c:pt idx="0">
                  <c:v>Proporção de mulheres com registro adequado do exame citopatológico de colo do útero.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0.750000000000001</c:v>
                </c:pt>
                <c:pt idx="1">
                  <c:v>0.78571428571428559</c:v>
                </c:pt>
                <c:pt idx="2">
                  <c:v>0.9</c:v>
                </c:pt>
              </c:numCache>
            </c:numRef>
          </c:val>
        </c:ser>
        <c:dLbls>
          <c:showVal val="1"/>
        </c:dLbls>
        <c:gapWidth val="219"/>
        <c:overlap val="-27"/>
        <c:axId val="52346240"/>
        <c:axId val="52368512"/>
      </c:barChart>
      <c:catAx>
        <c:axId val="523462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368512"/>
        <c:crosses val="autoZero"/>
        <c:auto val="1"/>
        <c:lblAlgn val="ctr"/>
        <c:lblOffset val="100"/>
      </c:catAx>
      <c:valAx>
        <c:axId val="52368512"/>
        <c:scaling>
          <c:orientation val="minMax"/>
          <c:max val="1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346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Colunas3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Plan1!$B$2:$B$4</c:f>
              <c:numCache>
                <c:formatCode>0.00%</c:formatCode>
                <c:ptCount val="3"/>
                <c:pt idx="0" formatCode="0%">
                  <c:v>0.75000000000000056</c:v>
                </c:pt>
                <c:pt idx="1">
                  <c:v>0.78600000000000003</c:v>
                </c:pt>
                <c:pt idx="2">
                  <c:v>0.60000000000000053</c:v>
                </c:pt>
              </c:numCache>
            </c:numRef>
          </c:val>
        </c:ser>
        <c:dLbls>
          <c:showVal val="1"/>
        </c:dLbls>
        <c:gapWidth val="219"/>
        <c:overlap val="-27"/>
        <c:axId val="59218944"/>
        <c:axId val="61764352"/>
      </c:barChart>
      <c:catAx>
        <c:axId val="592189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1764352"/>
        <c:crosses val="autoZero"/>
        <c:auto val="1"/>
        <c:lblAlgn val="ctr"/>
        <c:lblOffset val="100"/>
      </c:catAx>
      <c:valAx>
        <c:axId val="61764352"/>
        <c:scaling>
          <c:orientation val="minMax"/>
          <c:max val="1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921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Indicadores!$C$60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Indicadores!$D$59:$F$59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Indicadores!$D$60:$F$60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219"/>
        <c:overlap val="-27"/>
        <c:axId val="52392704"/>
        <c:axId val="52394240"/>
      </c:barChart>
      <c:catAx>
        <c:axId val="523927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394240"/>
        <c:crosses val="autoZero"/>
        <c:auto val="1"/>
        <c:lblAlgn val="ctr"/>
        <c:lblOffset val="100"/>
      </c:catAx>
      <c:valAx>
        <c:axId val="52394240"/>
        <c:scaling>
          <c:orientation val="minMax"/>
          <c:max val="1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39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8ED4-B1D0-4D9A-9424-CB0A32C0EFA0}" type="datetimeFigureOut">
              <a:rPr lang="pt-BR" smtClean="0"/>
              <a:pPr/>
              <a:t>07/03/2014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8839-6E71-421C-9A78-DD253F04A4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977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8ED4-B1D0-4D9A-9424-CB0A32C0EFA0}" type="datetimeFigureOut">
              <a:rPr lang="pt-BR" smtClean="0"/>
              <a:pPr/>
              <a:t>07/03/2014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8839-6E71-421C-9A78-DD253F04A4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3142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8ED4-B1D0-4D9A-9424-CB0A32C0EFA0}" type="datetimeFigureOut">
              <a:rPr lang="pt-BR" smtClean="0"/>
              <a:pPr/>
              <a:t>07/03/2014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8839-6E71-421C-9A78-DD253F04A4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5173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8ED4-B1D0-4D9A-9424-CB0A32C0EFA0}" type="datetimeFigureOut">
              <a:rPr lang="pt-BR" smtClean="0"/>
              <a:pPr/>
              <a:t>07/03/2014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8839-6E71-421C-9A78-DD253F04A4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0151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8ED4-B1D0-4D9A-9424-CB0A32C0EFA0}" type="datetimeFigureOut">
              <a:rPr lang="pt-BR" smtClean="0"/>
              <a:pPr/>
              <a:t>07/03/2014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8839-6E71-421C-9A78-DD253F04A4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0807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8ED4-B1D0-4D9A-9424-CB0A32C0EFA0}" type="datetimeFigureOut">
              <a:rPr lang="pt-BR" smtClean="0"/>
              <a:pPr/>
              <a:t>07/03/2014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8839-6E71-421C-9A78-DD253F04A4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3626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8ED4-B1D0-4D9A-9424-CB0A32C0EFA0}" type="datetimeFigureOut">
              <a:rPr lang="pt-BR" smtClean="0"/>
              <a:pPr/>
              <a:t>07/03/2014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8839-6E71-421C-9A78-DD253F04A4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0872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8ED4-B1D0-4D9A-9424-CB0A32C0EFA0}" type="datetimeFigureOut">
              <a:rPr lang="pt-BR" smtClean="0"/>
              <a:pPr/>
              <a:t>07/03/2014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8839-6E71-421C-9A78-DD253F04A4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8822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8ED4-B1D0-4D9A-9424-CB0A32C0EFA0}" type="datetimeFigureOut">
              <a:rPr lang="pt-BR" smtClean="0"/>
              <a:pPr/>
              <a:t>07/03/2014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8839-6E71-421C-9A78-DD253F04A4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2935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8ED4-B1D0-4D9A-9424-CB0A32C0EFA0}" type="datetimeFigureOut">
              <a:rPr lang="pt-BR" smtClean="0"/>
              <a:pPr/>
              <a:t>07/03/2014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8839-6E71-421C-9A78-DD253F04A4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4472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8ED4-B1D0-4D9A-9424-CB0A32C0EFA0}" type="datetimeFigureOut">
              <a:rPr lang="pt-BR" smtClean="0"/>
              <a:pPr/>
              <a:t>07/03/2014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8839-6E71-421C-9A78-DD253F04A4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3061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58ED4-B1D0-4D9A-9424-CB0A32C0EFA0}" type="datetimeFigureOut">
              <a:rPr lang="pt-BR" smtClean="0"/>
              <a:pPr/>
              <a:t>07/03/2014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A8839-6E71-421C-9A78-DD253F04A4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5579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160239"/>
          </a:xfrm>
        </p:spPr>
        <p:txBody>
          <a:bodyPr>
            <a:normAutofit fontScale="90000"/>
          </a:bodyPr>
          <a:lstStyle/>
          <a:p>
            <a:r>
              <a:rPr lang="pt-BR" sz="2000" b="1" dirty="0"/>
              <a:t>UNIVERSIDADE ABERTA DO SUS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UNIVERSIDADE FEDERAL DE PELOTAS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DEPARTAMENTO DE MEDICINA SOCIAL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CURSO DE ESPECIALIZAÇÃO EM SAÚDE DA FAMÍLIA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MODALIDADE A DISTÂNCIA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TURMA 4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PREVENÇÃO DO CÂNCER DE COLO DE ÚTERO E CONTROLE DO CÂNCER DE MAMA DA UNIDADE DE SAÚDE SOLEDADE II, NATAL/RN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04664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360" y="404664"/>
            <a:ext cx="1304032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3154079" y="605264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Lara </a:t>
            </a:r>
            <a:r>
              <a:rPr lang="pt-BR" dirty="0" err="1" smtClean="0"/>
              <a:t>Marianny</a:t>
            </a:r>
            <a:r>
              <a:rPr lang="pt-BR" dirty="0" smtClean="0"/>
              <a:t> Rocha Rebouças</a:t>
            </a:r>
          </a:p>
          <a:p>
            <a:pPr algn="ctr"/>
            <a:r>
              <a:rPr lang="pt-BR" dirty="0" smtClean="0"/>
              <a:t>Março/2014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913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 2: </a:t>
            </a:r>
            <a:r>
              <a:rPr lang="pt-BR" sz="2400" dirty="0"/>
              <a:t>Melhorar a adesão das mulheres à realização de exame </a:t>
            </a:r>
            <a:r>
              <a:rPr lang="pt-BR" sz="2400" dirty="0" err="1"/>
              <a:t>citopatológico</a:t>
            </a:r>
            <a:r>
              <a:rPr lang="pt-BR" sz="2400" dirty="0"/>
              <a:t> de colo uterino e </a:t>
            </a:r>
            <a:r>
              <a:rPr lang="pt-BR" sz="2400" dirty="0" smtClean="0"/>
              <a:t>mamografia</a:t>
            </a:r>
          </a:p>
          <a:p>
            <a:pPr lvl="1"/>
            <a:r>
              <a:rPr lang="pt-BR" dirty="0" smtClean="0"/>
              <a:t>Metas 2: </a:t>
            </a:r>
          </a:p>
          <a:p>
            <a:pPr lvl="2"/>
            <a:r>
              <a:rPr lang="pt-BR" dirty="0"/>
              <a:t>Buscar 100% das mulheres que tiveram exame alterado e que não retornaram a unidade de saúde.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274231893"/>
              </p:ext>
            </p:extLst>
          </p:nvPr>
        </p:nvGraphicFramePr>
        <p:xfrm>
          <a:off x="2051720" y="4005064"/>
          <a:ext cx="5400600" cy="227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979712" y="6334780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Proporção de mulheres que não retornaram para resultado de exame </a:t>
            </a:r>
            <a:r>
              <a:rPr lang="pt-BR" sz="1400" dirty="0" err="1"/>
              <a:t>citopatológico</a:t>
            </a:r>
            <a:r>
              <a:rPr lang="pt-BR" sz="1400" dirty="0"/>
              <a:t> e foi feita busca ativa</a:t>
            </a:r>
          </a:p>
        </p:txBody>
      </p:sp>
    </p:spTree>
    <p:extLst>
      <p:ext uri="{BB962C8B-B14F-4D97-AF65-F5344CB8AC3E}">
        <p14:creationId xmlns:p14="http://schemas.microsoft.com/office/powerpoint/2010/main" xmlns="" val="9853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382835" y="515719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Proporção de mulheres que não retornaram para resultado de mamografia e foi feita busca ativa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Resultados para Metas 2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713506551"/>
              </p:ext>
            </p:extLst>
          </p:nvPr>
        </p:nvGraphicFramePr>
        <p:xfrm>
          <a:off x="1475656" y="2348880"/>
          <a:ext cx="583264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057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Objetivo 3: </a:t>
            </a:r>
            <a:r>
              <a:rPr lang="pt-BR" sz="2800" dirty="0"/>
              <a:t>Melhorar a qualidade do atendimento das mulheres que realizam detecção precoce de câncer de colo de útero e de mama na unidade de </a:t>
            </a:r>
            <a:r>
              <a:rPr lang="pt-BR" sz="2800" dirty="0" smtClean="0"/>
              <a:t>saúde</a:t>
            </a:r>
          </a:p>
          <a:p>
            <a:pPr algn="just"/>
            <a:endParaRPr lang="pt-BR" sz="2800" dirty="0" smtClean="0"/>
          </a:p>
          <a:p>
            <a:pPr lvl="1" algn="just"/>
            <a:r>
              <a:rPr lang="pt-BR" sz="2400" dirty="0" smtClean="0"/>
              <a:t>Meta 3: </a:t>
            </a:r>
            <a:r>
              <a:rPr lang="pt-BR" sz="2400" dirty="0"/>
              <a:t>Obter 90% de coleta de amostras satisfatórias do exame </a:t>
            </a:r>
            <a:r>
              <a:rPr lang="pt-BR" sz="2400" dirty="0" err="1"/>
              <a:t>citopatológico</a:t>
            </a:r>
            <a:r>
              <a:rPr lang="pt-BR" sz="2400" dirty="0"/>
              <a:t> de colo uterino.</a:t>
            </a:r>
          </a:p>
          <a:p>
            <a:pPr lvl="1"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6556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Resultado para meta 3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035942337"/>
              </p:ext>
            </p:extLst>
          </p:nvPr>
        </p:nvGraphicFramePr>
        <p:xfrm>
          <a:off x="1115616" y="2476500"/>
          <a:ext cx="6408712" cy="2968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096469" y="5445224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Proporção de mulheres com amostras satisfatórias do exame </a:t>
            </a:r>
            <a:r>
              <a:rPr lang="pt-BR" dirty="0" err="1"/>
              <a:t>citopatológico</a:t>
            </a:r>
            <a:r>
              <a:rPr lang="pt-BR" dirty="0"/>
              <a:t> do colo do útero</a:t>
            </a:r>
          </a:p>
        </p:txBody>
      </p:sp>
    </p:spTree>
    <p:extLst>
      <p:ext uri="{BB962C8B-B14F-4D97-AF65-F5344CB8AC3E}">
        <p14:creationId xmlns:p14="http://schemas.microsoft.com/office/powerpoint/2010/main" xmlns="" val="42709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Objetivo 4: </a:t>
            </a:r>
            <a:r>
              <a:rPr lang="pt-BR" dirty="0"/>
              <a:t>Melhorar o registro das informações</a:t>
            </a:r>
            <a:r>
              <a:rPr lang="pt-BR" dirty="0" smtClean="0"/>
              <a:t>.</a:t>
            </a:r>
          </a:p>
          <a:p>
            <a:pPr marL="0" lvl="0" indent="0">
              <a:buNone/>
            </a:pPr>
            <a:endParaRPr lang="pt-BR" dirty="0"/>
          </a:p>
          <a:p>
            <a:pPr lvl="1"/>
            <a:r>
              <a:rPr lang="pt-BR" dirty="0" smtClean="0"/>
              <a:t>Metas 4: </a:t>
            </a:r>
            <a:r>
              <a:rPr lang="pt-BR" sz="2400" dirty="0"/>
              <a:t>Manter registro da coleta de exame </a:t>
            </a:r>
            <a:r>
              <a:rPr lang="pt-BR" sz="2400" dirty="0" err="1"/>
              <a:t>citopatológico</a:t>
            </a:r>
            <a:r>
              <a:rPr lang="pt-BR" sz="2400" dirty="0"/>
              <a:t> de colo uterino e realização da mamografia em registro específico em 80% das mulheres cadastradas nos programas da unidade de saúde.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5512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Resultados para meta 4: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2918342297"/>
              </p:ext>
            </p:extLst>
          </p:nvPr>
        </p:nvGraphicFramePr>
        <p:xfrm>
          <a:off x="1115616" y="2500312"/>
          <a:ext cx="5832648" cy="2800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115616" y="5445224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Proporção de mulheres com registro adequado do exame </a:t>
            </a:r>
            <a:r>
              <a:rPr lang="pt-BR" dirty="0" err="1"/>
              <a:t>citopatológico</a:t>
            </a:r>
            <a:r>
              <a:rPr lang="pt-BR" dirty="0"/>
              <a:t> de colo do útero</a:t>
            </a:r>
          </a:p>
        </p:txBody>
      </p:sp>
    </p:spTree>
    <p:extLst>
      <p:ext uri="{BB962C8B-B14F-4D97-AF65-F5344CB8AC3E}">
        <p14:creationId xmlns:p14="http://schemas.microsoft.com/office/powerpoint/2010/main" xmlns="" val="293078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Resultados para meta 4: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2629770965"/>
              </p:ext>
            </p:extLst>
          </p:nvPr>
        </p:nvGraphicFramePr>
        <p:xfrm>
          <a:off x="1259632" y="2492896"/>
          <a:ext cx="5688632" cy="2882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259632" y="5449128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Proporção de mulheres com registro adequado da mamografia.</a:t>
            </a:r>
          </a:p>
        </p:txBody>
      </p:sp>
    </p:spTree>
    <p:extLst>
      <p:ext uri="{BB962C8B-B14F-4D97-AF65-F5344CB8AC3E}">
        <p14:creationId xmlns:p14="http://schemas.microsoft.com/office/powerpoint/2010/main" xmlns="" val="33467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 5: </a:t>
            </a:r>
            <a:r>
              <a:rPr lang="pt-BR" dirty="0"/>
              <a:t>Mapear as mulheres de risco para câncer de colo de útero e de mama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Metas 5: </a:t>
            </a:r>
            <a:r>
              <a:rPr lang="pt-BR" sz="2400" dirty="0"/>
              <a:t>Realizar avaliação de risco (ou pesquisar sinais de alerta para identificação de câncer de colo de útero e de mama) em 80% das mulheres nas faixas etárias-alvo.</a:t>
            </a:r>
          </a:p>
        </p:txBody>
      </p:sp>
    </p:spTree>
    <p:extLst>
      <p:ext uri="{BB962C8B-B14F-4D97-AF65-F5344CB8AC3E}">
        <p14:creationId xmlns:p14="http://schemas.microsoft.com/office/powerpoint/2010/main" xmlns="" val="119983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Resultados para meta 5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2274872659"/>
              </p:ext>
            </p:extLst>
          </p:nvPr>
        </p:nvGraphicFramePr>
        <p:xfrm>
          <a:off x="1331640" y="2420888"/>
          <a:ext cx="540786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259632" y="5589240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Proporção de mulheres entre 25 e 64 anos com pesquisa de sinais de alerta para câncer de colo de útero</a:t>
            </a:r>
          </a:p>
        </p:txBody>
      </p:sp>
    </p:spTree>
    <p:extLst>
      <p:ext uri="{BB962C8B-B14F-4D97-AF65-F5344CB8AC3E}">
        <p14:creationId xmlns:p14="http://schemas.microsoft.com/office/powerpoint/2010/main" xmlns="" val="148648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Resultados para meta 5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366300272"/>
              </p:ext>
            </p:extLst>
          </p:nvPr>
        </p:nvGraphicFramePr>
        <p:xfrm>
          <a:off x="1331641" y="2476500"/>
          <a:ext cx="5359672" cy="3040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331640" y="5589240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Proporção </a:t>
            </a:r>
            <a:r>
              <a:rPr lang="pt-BR" dirty="0"/>
              <a:t>de mulheres entre 50 e 69 anos com avaliação de risco para câncer de mama</a:t>
            </a:r>
          </a:p>
        </p:txBody>
      </p:sp>
    </p:spTree>
    <p:extLst>
      <p:ext uri="{BB962C8B-B14F-4D97-AF65-F5344CB8AC3E}">
        <p14:creationId xmlns:p14="http://schemas.microsoft.com/office/powerpoint/2010/main" xmlns="" val="38252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Epidemiologia</a:t>
            </a:r>
          </a:p>
          <a:p>
            <a:r>
              <a:rPr lang="pt-BR" dirty="0" smtClean="0"/>
              <a:t>Natal: 803.811 habitantes (IBGE, 2010)</a:t>
            </a:r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4076455395"/>
              </p:ext>
            </p:extLst>
          </p:nvPr>
        </p:nvGraphicFramePr>
        <p:xfrm>
          <a:off x="133164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328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Objetivo 6: </a:t>
            </a:r>
            <a:r>
              <a:rPr lang="pt-BR" sz="2800" dirty="0"/>
              <a:t>Promover a saúde das mulheres que realizam detecção precoce de câncer de colo de útero e de mama na unidade de saúde</a:t>
            </a:r>
            <a:r>
              <a:rPr lang="pt-BR" sz="2800" dirty="0" smtClean="0"/>
              <a:t>.</a:t>
            </a:r>
          </a:p>
          <a:p>
            <a:pPr marL="0" lvl="0" indent="0">
              <a:buNone/>
            </a:pPr>
            <a:endParaRPr lang="pt-BR" sz="2800" dirty="0"/>
          </a:p>
          <a:p>
            <a:pPr lvl="1"/>
            <a:r>
              <a:rPr lang="pt-BR" dirty="0" smtClean="0"/>
              <a:t>Metas 6: </a:t>
            </a:r>
            <a:r>
              <a:rPr lang="pt-BR" sz="2400" dirty="0"/>
              <a:t>Orientar 80% das mulheres cadastradas sobre doenças sexualmente transmissíveis (DST) e fatores de risco para câncer de colo de útero e de mama na unidade de saúde.</a:t>
            </a:r>
          </a:p>
          <a:p>
            <a:pPr lvl="1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40992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Resultados para meta 6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031199298"/>
              </p:ext>
            </p:extLst>
          </p:nvPr>
        </p:nvGraphicFramePr>
        <p:xfrm>
          <a:off x="1331640" y="2395537"/>
          <a:ext cx="5616624" cy="3121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331640" y="5661248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Proporção de mulheres entre 25 e 64 anos que receberam orientação sobre </a:t>
            </a:r>
            <a:r>
              <a:rPr lang="pt-BR" dirty="0" err="1"/>
              <a:t>DSTs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2292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Melhoria da prevenção </a:t>
            </a:r>
          </a:p>
          <a:p>
            <a:r>
              <a:rPr lang="pt-BR" dirty="0" smtClean="0"/>
              <a:t>Ampliação do </a:t>
            </a:r>
            <a:r>
              <a:rPr lang="pt-BR" dirty="0"/>
              <a:t>número de mulheres cadastradas com exames em </a:t>
            </a:r>
            <a:r>
              <a:rPr lang="pt-BR" dirty="0" smtClean="0"/>
              <a:t>dia</a:t>
            </a:r>
          </a:p>
          <a:p>
            <a:r>
              <a:rPr lang="pt-BR" dirty="0" smtClean="0"/>
              <a:t>Pacientes retornaram ao serviço</a:t>
            </a:r>
          </a:p>
          <a:p>
            <a:r>
              <a:rPr lang="pt-BR" dirty="0" smtClean="0"/>
              <a:t>Enriquecimento dos registros</a:t>
            </a:r>
          </a:p>
          <a:p>
            <a:r>
              <a:rPr lang="pt-BR" dirty="0" smtClean="0"/>
              <a:t>Qualificação da equipe de saúde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423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Qualificação do serviço prestado</a:t>
            </a:r>
          </a:p>
          <a:p>
            <a:r>
              <a:rPr lang="pt-BR" dirty="0" smtClean="0"/>
              <a:t>Valorização do usuário</a:t>
            </a:r>
          </a:p>
          <a:p>
            <a:r>
              <a:rPr lang="pt-BR" dirty="0" smtClean="0"/>
              <a:t>Organização do serviço</a:t>
            </a:r>
          </a:p>
          <a:p>
            <a:r>
              <a:rPr lang="pt-BR" dirty="0" smtClean="0"/>
              <a:t>Seguimento do programa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33426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Reflexão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Expectativas</a:t>
            </a:r>
          </a:p>
          <a:p>
            <a:endParaRPr lang="pt-BR" dirty="0" smtClean="0"/>
          </a:p>
          <a:p>
            <a:r>
              <a:rPr lang="pt-BR" dirty="0" smtClean="0"/>
              <a:t>Evolução</a:t>
            </a:r>
          </a:p>
          <a:p>
            <a:endParaRPr lang="pt-BR" dirty="0" smtClean="0"/>
          </a:p>
          <a:p>
            <a:r>
              <a:rPr lang="pt-BR" dirty="0" smtClean="0"/>
              <a:t>Qualificação</a:t>
            </a:r>
          </a:p>
          <a:p>
            <a:endParaRPr lang="pt-BR" dirty="0" smtClean="0"/>
          </a:p>
          <a:p>
            <a:r>
              <a:rPr lang="pt-BR" dirty="0" smtClean="0"/>
              <a:t>Aprendizado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423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windows\AppData\Local\Temp\fot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34977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600" dirty="0"/>
              <a:t>BRASIL. Ministério da Saúde. Secretaria de Atenção à Saúde. Departamento de Atenção </a:t>
            </a:r>
            <a:r>
              <a:rPr lang="pt-BR" sz="2600" dirty="0" err="1"/>
              <a:t>Básica.</a:t>
            </a:r>
            <a:r>
              <a:rPr lang="pt-BR" sz="2600" b="1" dirty="0" err="1"/>
              <a:t>Controle</a:t>
            </a:r>
            <a:r>
              <a:rPr lang="pt-BR" sz="2600" b="1" dirty="0"/>
              <a:t> dos cânceres do colo do útero e da mama</a:t>
            </a:r>
            <a:r>
              <a:rPr lang="pt-BR" sz="2600" dirty="0"/>
              <a:t> / Ministério da Saúde, Secretaria de Atenção à Saúde, Departamento de Atenção Básica. – 2. ed. – Brasília : Editora do Ministério da Saúde, 2013</a:t>
            </a:r>
            <a:r>
              <a:rPr lang="pt-BR" sz="2600" dirty="0" smtClean="0"/>
              <a:t>.</a:t>
            </a:r>
            <a:endParaRPr lang="pt-BR" sz="2600" dirty="0"/>
          </a:p>
          <a:p>
            <a:r>
              <a:rPr lang="pt-BR" sz="2600" dirty="0"/>
              <a:t>INCA, INSTITUTO NACIONAL DE CÂNCER (Brasil). </a:t>
            </a:r>
            <a:r>
              <a:rPr lang="pt-BR" sz="2600" b="1" dirty="0"/>
              <a:t>Estimativa 2014</a:t>
            </a:r>
            <a:r>
              <a:rPr lang="pt-BR" sz="2600" dirty="0"/>
              <a:t>. Incidência do Câncer no Brasil. Rio de Janeiro: INCA, 2013</a:t>
            </a:r>
            <a:r>
              <a:rPr lang="pt-BR" sz="2600" dirty="0" smtClean="0"/>
              <a:t>.</a:t>
            </a:r>
          </a:p>
          <a:p>
            <a:r>
              <a:rPr lang="pt-BR" sz="2800" dirty="0"/>
              <a:t>INCA. INSTITUTO NACIONAL DE CÂNCER (Brasil). </a:t>
            </a:r>
            <a:r>
              <a:rPr lang="pt-BR" sz="2800" b="1" dirty="0"/>
              <a:t>Consenso, periodicidade e faixa etária no exame de prevenção do câncer </a:t>
            </a:r>
            <a:r>
              <a:rPr lang="pt-BR" sz="2800" b="1" dirty="0" err="1"/>
              <a:t>cérvico</a:t>
            </a:r>
            <a:r>
              <a:rPr lang="pt-BR" sz="2800" b="1" dirty="0"/>
              <a:t>-uterino</a:t>
            </a:r>
            <a:r>
              <a:rPr lang="pt-BR" sz="2800" dirty="0"/>
              <a:t>. Rio de Janeiro: </a:t>
            </a:r>
            <a:r>
              <a:rPr lang="pt-BR" sz="2800" dirty="0" err="1"/>
              <a:t>ProOnco</a:t>
            </a:r>
            <a:r>
              <a:rPr lang="pt-BR" sz="2800" dirty="0"/>
              <a:t>/Inca, 1988.</a:t>
            </a:r>
          </a:p>
          <a:p>
            <a:r>
              <a:rPr lang="pt-BR" sz="2600"/>
              <a:t>http://www.ibge.gov.br/estadosat/perfil.php?sigla=rn</a:t>
            </a:r>
            <a:endParaRPr lang="pt-BR" sz="2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90303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799" y="1484784"/>
            <a:ext cx="7772400" cy="1470025"/>
          </a:xfrm>
        </p:spPr>
        <p:txBody>
          <a:bodyPr/>
          <a:lstStyle/>
          <a:p>
            <a:r>
              <a:rPr lang="pt-BR" smtClean="0"/>
              <a:t> Obrigada</a:t>
            </a:r>
            <a:r>
              <a:rPr lang="pt-BR" dirty="0" smtClean="0"/>
              <a:t>!</a:t>
            </a:r>
            <a:endParaRPr lang="pt-BR" dirty="0"/>
          </a:p>
        </p:txBody>
      </p:sp>
      <p:sp>
        <p:nvSpPr>
          <p:cNvPr id="6" name="AutoShape 2" descr="data:image/jpeg;base64,/9j/4AAQSkZJRgABAQAAAQABAAD/2wCEAAkGBxQRDxUUEBMTFBASFBYUFBAWEhMUGhwUFREWGBQbGBgZHSggGhwlGxYWIjEtJSsrLi4uFx82ODMwNygtLiwBCgoKDg0OGxAQGywkICYsLC4tNCwsLCwsLCssNCwsNCw1LCwsLCwsLC0uLSwsLCwtLCwsNC8sLC8sLCwsLCwsLP/AABEIAI4BYgMBIgACEQEDEQH/xAAcAAEAAQUBAQAAAAAAAAAAAAAABgECAwUHBAj/xABSEAACAgADBAQGCwwHBwUAAAABAgADBBESBQYhMQcTQVEUIlJhkdIXMkJxc4GSk6GysyMzNDVTVHJ0lLHB0RZDVWJjgtMkJYPC4fDxFUWEoqP/xAAZAQEAAwEBAAAAAAAAAAAAAAAAAgMEAQX/xAArEQEAAgECBAMIAwAAAAAAAAAAAQIDERIEITFRQWHhEyIyM3HB0fBSkaH/2gAMAwEAAhEDEQA/AO4xEQEREBI50iXtXsrEtWzI6oMnVipHjryI4iSORjpL/FGK+DH2iwODpvBi/wA6xP7Rb60zJt/FfnWJ+ft9aadJnSXUVWbhNu4r86xHz9vrTMm3MT+c4j5+3+c1CTOk00iGa0y2ybbxP5ziPnrP5yb9Fu0LbcXYLbbXUUkgPYzDPrF45EznKSe9En4ZZ8AftElmWI9nKGOZ9pDrERE8x6JERAREQEREBERAREQEREBERAREQEREBERAREQEREBERAREQEREBERAREQEREBIx0mfijFfBj7RZJ5GOkv8UYr4MfaLA+dUmdJ50mdJbRVd6EmdJ50mdJrozXehJPeiT8Ms+AP2iSApJ70R/hlnwB+0SWZflyhj+ZDrMRE8t6JERAREQEREBERAREQEREBERAREQEREBERAREQEREBERAREQEREBERARKAy17AOZA98gQL4mHwpPLT5QlfCU8tflCBlkY6S/wAUYr4MfaLJF4Snlr8oTRb80HE7NxFNJVrbEAVdaLmdanmSAOUD5vSZ0kgXo/x/5Bf2jD+vMq7g4/8AIr+0Yf15ZSVdoaFJnSb1dxMd+RX9ow/rzKu4+N/Ir8/h/Xmqlq92e1Z7NIknvRH+GWfAH7RJo13Jxv5Jfn6PXku6Oth3YXEu+IVURqioPW1Nx1qcvFY9gMsyXrOOY1Qx0tF4nR0eJi8ITyl+UI8ITyl+UJ5reyxMXhCeUvyhK+EJ5S/KEDJEx+EJ5S/KEqtqngGBPcCIF8REBEoTLOvXyl+UIGSJQHPlKwEREBERAREQESjMAMzwA7ZrLt48IhybFYcEcx1yZ/GM52ImejkzEdW0iaYb1YL86o+cWenC7cw1rBasRQ7nki3VsT8QOc7st2c3V7thESjMAMzwA5mRSViY68QrLqVlKjmwYEcOfGXowIzBBB5EHMQKxEQEREBERAREQPmXbmMsrx+K6uyxP9pv9o7L/XN3GejCb4Y6v2uLuI7mbrPrgzwbyfh+K/Wb/tmniWTqhZJ/6ZXv9/qwl/wuEqP0qBKjbGEf77svDe/S9tH0AkSOLMqy6tYVTaUg07Kfnh8ZSf8ADuqtH/6AGUv3YptqZ9nWvc9Y1PhrK1SzR2smkkPl2gcZpVnrwWKeqxbKmKWIc1YcwZbGKJ6K/aT4tSFHcPRLgg7h6JMNobPTaCNfhVCYxRqxGEXk4HO2kd/ev/ZiIkOccpS684VCDuHolwUdw9EoJcJOEZVCjuHolwUdw9EoJeJOEJAo7hLwo7hKCXCThCVQo7hLgo7hKCXCWQhKoUdwks6Mh/vJP0LPqSKCSzoy/GSfoWfUnMvy5+juP44+rs85lvhv+/WNVgmCqp0tiMgSxHPRnwC+ft7O8zHfbFNVs6904No0gjs1sEJHnAYzhcycLii3vS1cTkmvuwz4rF2XH7q9ljE8NTM5zPdmZ7qt1cWwzGFty89ek+g5GY93dojDYuq5l1rWxJQZZkFGXMZ9o1Zjzidk2VvZhMTkK7lDn+rfxGz7gG5/FnNGbJbH8MclGLHW/wAU83IF3dxqe1w+IU96o4/dO44DV1FesEP1a6geerSM8/jnplDMOXNOTTWGzHijH0fOAY959MqGOfM+mWrylRznqvMfR4lZQSs8R7D542o5663ifvlnafLM7hZtOvCYBLbT4iVJw7SdICqPOTOG7T+/W/CWfXMn3Se7DCYNR7Qgk/pLWgX6GaejmpumlWDFbbFpRHeLeK7GuTaxFefi0AnQo7OHuj5z9HKeTZWyrsS+jD1mxgMyBkAB3kkgCeOSLczefwCxya+srtChwDkw0FtJXsPtjwPm4iXzE1r7kKYmLW96XoPR7jss9Ffvdauf8p7d3dy8ZTjKbHqARLFZm6ys5Ac+AOcnGy99cHfkBaK3PuLfuZ97M+KT7xMkAMxX4jJHK0NlcGOecSrI1v1gHvprStqyRcjnD2PoFyrnnXn28SPR70ks1u3Ni14tFWzWprYPXYjaXRxyKmZ6TpaJX3jWswiOAeiuzFL4K+FxBwbs2DbQaHRQfGGjLM55js4E+eZG3hupw2F6tKqKHwq2dcaL7ahZlwqyRs61y45nPh702ewtiVP17t4W7ur4fwjEsNZq4hurGQ0pnyzUZ856n3UryrFduIqNVIw+pHUFqh2MGUj4wAfPLpvTXmoiltOTUbT2jinxOz+qupVcQtjZJresutObFiGBdOPijhkeJz7G1d7L1uvWhUIwzBRUaL7GtbIFwHr8WrnkMwc8pur916SmHWtrKThM+petl1AMMmB1qwOfbLdobq1W2WN1l9a36TdVXYFSwqAAW8UkcAAdJGc5F8fLX95/hKa356fvL8vHftvE2YqynDilAuGS8NbW7Nm3uSAw/wCnnnkwO9GJavB3utHU4u5aDUqvrBJZdYctllmpOWXAZDM85JK9i1riHuGoO9S0lcxpCKeGQy5/HPLVuxStGHpBs0YS0XVnUMyysxGo5cR4x7pyLU06O7b69Wgxu991drEGl6kxApNaU4hgELhcziTlWLOPtcj78nUjb7mUkMvW4gVG3rhSLF0LZq1Er4uffwYkce/jJJIZJrOm1KkWjXcREStY+Xt5Pw/FfrN/2zTxLPbvL+H4r9Zv+2aeJZOqFmVZlWYlmVZoqpsyrMqzEsyrL6qLPThMQ1bq9bFXQ5qwORBm82hgE2ijXYdQmOUFr8MoyFoHOyoeV2le398fWejD3NWyujFXU5qwORBHdJ2xxaPNCt9stRLhJhjsEu0lNtChNoKNVtA4C4Dm9Y7H717ZEMsufMdko0mJ0lf15wqJeJYJeJOEJXCXCWiXCThGVwlwlolwk4QlcJLOjL8ZJ+hZ9SRMSWdGX4yT9Cz6k5l+XP0Mfxx9XXtpYJb6Xqs9pYpU5c+I5jzjnOIbw7tX4JyLVJrz8W9QShHZmfcnzH4s+c7xKEZ8DyPZPPxZpx/Rvy4YyPnCDO3bU3Jwd5zNQrY+6qPV/QPFJ98SBb5bkeBVddVYXq1BWVgAy6uRzHBhnw5DmOfZupxNLTp4sd+HtWNWm2LvPicIR1VpKD+qfN0y7sj7X/LlOvbrbwLjsP1ijS6nTZXnnk2WfA9oI5f9JwmdE6Hs9WK7tNPpztkOJx12TbxS4fJbdt8HOl5So5y6ysqSp5qSpHnByMtzympmfR4lZRTwhmABJ4AcSfNPEew+d9p/frfhLPrmdr2zsFMbgUqc6WCoyWZZ6XCZA5doyJBHcZxDG2h3sYcmZ2HvFiR++fQ+EGVaDuVfqib+Kma7Zhi4aItuiXDNtbtYnCE9dUdA/rkBZMu/UPa/5spqJ9ITSbR3Twd5JsoTUebpnWc+8lMs/jnKcZ/KHbcL/GXCpuNg7y4jBsOqcmvtoYkoR25D3J84y+OezfndxcDegrYtXapZQ2WoFTkQSOY4jKRuaomt6+TLMWpbzfQmyNoLicPXcntbFDZdoPJgfOCCPimh35P3TAfr9P8AGX9GykbLpz7TaR7xvebbbux0xdQSwspVhYliHJkdfasp7+J9M8zlTJ5ay9HnfG0u8R/3ts3/AOT9gJ5hvdiPBxiTTV4OL+pca315dbo1LwyGR7Dz802+z93NF4vvvtxFyKVrLhFCBvbaVQAZkcM5Yd1K/Ajhess0G3rdfi6s+t6zLlllnwkt1OUTz09Udt+cx+9Gps21Xhb9o2LQOtR8MpIsf7q9iEJmGzCAavcjlNpdtnEYZLnxdKdXVV1i21OSrNnl1ZDeMDnlx5ZGX4rdWq04ouz/AO2GotkQNDUjJChy59vHOXJu2GFvhN1t5uq6k6tKAJ/dVAAGz458+AibUn/Pt6uxW8f79/R58Jt29b8PXiq6lXFqxrat2OllQPpfUOPA8x2ySzRYDdzRbVZbfbecOhSgOKwFDLpJOlRqbSMszN7K77fBOmviRESCZERA+Xt5fw/FfrN/2zTxLJ7t/o0x74m+2tKnSy6yxQLQDpexmGYbLjkZor9ydoV+2wlv+ULZ9QmTqhZpFmVZns2Vent6L1/SpsX94mA8OfD3+E0VU2ZVmVZhQzMsvqosyrMgmNZkEvqpsyU2sjBkJV1OasDkQRyIM3uLwq7TU2VBU2iozsqGQW8AcXQdlmXMdsj8uqsKsGUlWUghgciCORBnL0i31dpfa1xGRyPAjgQeHHtzlwkyODTapGk11bRHttXipeB7rgPFsHbw4/u82G3Gusfq68Rgms4/c1xGbcOfALnwmfXTlK/TXojAlwkzHRhje/D/ADj+pK+xjje/D/OP6k7GWndycduyGiXCTIdGWN76PnG9SV9jPGd9HzjepJRlp3RnHfshwks6Mvxkn6Fn1JnHRpjO+j5xvUm83M3LxOExi22mrQquDpdic2XIcCojJlpNJiJ8HaY7xeJ0dBvs0IzHMhQWyHPgM+Eg3so4fsovy/4XrydWJqUg8iCPSJAPYsq7MRb8aoZixez572vL7TlsZh0oYftpxHoq9eRvfLffw2oU1VslWoMzMQWOXIZDgBnx5nkPj346Lau3EW/JSZaei/Dg+Pdcw7h1a/TpMvrbBWdYU2rntGkuXYehrHCVqWdjkqKMyT5hO1bj7vnBYbS+RusOuzLiAcsgoPaAPpJmw2PsHD4QZYepUJ4F+LMffY8SPNymylebiN/KOieHBs5z1cX6Q9iNhsY1gH3HEMXVuwO3F1PnzzPvHzGRefRWLwqWoUtRXRuasAR6DIljejXCOc62tq/uq4Yf/cE/TLcXFREaWVZOGnXWqO7D6SbKq1rvqFoQBRYraWyAyGoEEE+fhLN4+kNsRS1VNXVLYNLWF9TaT7YAAZDPlnmeB+Obf2La8/wizL9BM/TNjgOjjCVnN+tuPc75D0IB9Oc5N+Hid2jsVzzGmrnm5+7r43EKMj1CMDbZ2ZDjpB8o8vNnnOtb17aOCwxuFYsyZV0atHtjlzyM2mGw6VoErVUReARQFA94CebbGyq8VUarwShIOQYqc1OY4iU3zRkvE26LaYppWYjq5/7Kdn5qnzzepK+ym/5qufw59Sb9ujnBd1o/4p/jHsc4LybfnWlu/h+37/aG3P3/AH+nMd4tu2427rLtIyGlUXPJVzz7eZ7z/wCJ6N2N2Lsc40ArQD495HADtC+U3mHLtnUMFuLgajn1Ac/4jNYPkk6fokiRAoAUAAcAAMgB5hO24qIjSkI14aZnW8seDwq1VpXWMkrUKo8yjITX7f2wcOKlrr626+wV116tAzyJJZsjkoA7jNtNVt7Y/hHVMlnVXUWCyuzSHGeRBDLmM1IPeJkrpu95qtrp7qNYHbjYfE7UuxKsOqGE+4LYXAY1soCEgDJjpOeQ58Rwm42FvN1+INFi1LZ1QuU1XrepXVpYFgBkwJHCYm3QDjF9fc1jY1atbBAmlqQdJUZnhmRwPYvM857tkbHsqtNl1/WHQK1RKhSgGeZYqCc3Pf8ARLrTjmJ78u/aPVVWLxPl6y8m/Fd7U19QLWrFoOISltNjVZHMKefPu48vPPDupiqle/we3EMFr1f+n3BxYjKOata3by55ZkZmbzb+xjiOrau5qbqWLJYoDDiMiGQ8GByHomvTdQub3xOIa2/EUNh+sVFrCVNzCqM+OfHiZytq7NJl21bb9Yhg2Vvl1t6VOlIaxHZeqxS3lWRdRS3SoCnIHkSOExVbcDV4bHlbCcVZXhlw/X/c6w9jqXACjU3DtHmBE9eA3UZLcM9l4cYVHrVFoFYKPXo45MfG7SeRyHAcScFG5rrVTScSTRhr1uqTqQD4rltLtq8bmeIA58jwylri8Pv5+iOmTx+3l6se8O37bKcatFWdWHV6nxHXaGFmjxiiheOnMZ+MD3S1d7DTXVUi1vYmEqtsa3ECnPOsZKpIJdzln2DiOPGe3F7qsxxK1Yg10YwlrK+qDEOy5MVbMZA9oIPmIlLd02DBqLxW/g6YewtSLMxWuSuo1DQ+XnI5cJyJx6afl3TJrr+Huwe9GHsrR9RXWitpI4jUoORy7eMT04bZCoiqXsYqoUuXOZyGWZy7TziVTsWRubGIiQTJZZSre2VT74Bl8QNfdsPDP7fD0N79SH+EhvSHVhdnYdLkwGGt12isgjRlmjtn4o/u/TOhSDdMlOrZTHyLam9Laf8AmkomfCXJiHNTvrhz/wC1Yb4rrB+5ZT+mWH/suj9ou/lIloldEluv3lDbTsln9MsN/ZVH7Td/KXf0zw39lUftFvqyI6JXRO7r95c207Qlyb64dSCuy6QwIIYYq4EEciCF4GTvdfHLjMVg8aKlqsuGKS1VYsC1QAUkkDM6T3funFtE630RnVh6v8LF3D4rMIG/eDOxNvGfCSYr4R2dUiIlK0iIgIiICIiAiIgIiICIiAiIgIiICIiAiIgIiICIiAiIgIiICIiAiIgIiICIiAkY6S6deycSO5Vb5Fit/CSeaneynXs/Er30W/RWTOx1cno+bNEaJnCxomvYzb2DRK6Jn0Rondjm9h0TqPQo2YvTyHrsH+au1D/Cc10ToPQzbli7l8ukH5Fg9eQvTSspUt70OvxETK0kREBERAREQEREBERAREQEREBERAREQEREBERAREQEREBERAREQEREBERAREQEw42vVU6+UjL6VImaIHzIEldEm+I6PMSXbS9GnU2Wb2ctRy9xLPY7xPl4f5dn+nPS307vP237IXoldEmfsd4ny8P8uz/TlfY8xPl4f5dn+nO76d3Nt+yF6JLui2zTtNB5ddi/QG/5Zm9jzE+Xh/l2f6c2u625mIw+NptZ6SqMdQVnJyKMvDNB3yN7Ums80qVvFo5OoRETzm8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4" descr="data:image/jpeg;base64,/9j/4AAQSkZJRgABAQAAAQABAAD/2wCEAAkGBxQRDxUUEBMTFBASFBYUFBAWEhMUGhwUFREWGBQbGBgZHSggGhwlGxYWIjEtJSsrLi4uFx82ODMwNygtLiwBCgoKDg0OGxAQGywkICYsLC4tNCwsLCwsLCssNCwsNCw1LCwsLCwsLC0uLSwsLCwtLCwsNC8sLC8sLCwsLCwsLP/AABEIAI4BYgMBIgACEQEDEQH/xAAcAAEAAQUBAQAAAAAAAAAAAAAABgECAwUHBAj/xABSEAACAgADBAQGCwwHBwUAAAABAgADBBESBQYhMQcTQVEUIlJhkdIXMkJxc4GSk6GysyMzNDVTVHJ0lLHB0RZDVWJjgtMkJYPC4fDxFUWEoqP/xAAZAQEAAwEBAAAAAAAAAAAAAAAAAgMEAQX/xAArEQEAAgECBAMIAwAAAAAAAAAAAQIDERIEITFRQWHhEyIyM3HB0fBSkaH/2gAMAwEAAhEDEQA/AO4xEQEREBI50iXtXsrEtWzI6oMnVipHjryI4iSORjpL/FGK+DH2iwODpvBi/wA6xP7Rb60zJt/FfnWJ+ft9aadJnSXUVWbhNu4r86xHz9vrTMm3MT+c4j5+3+c1CTOk00iGa0y2ybbxP5ziPnrP5yb9Fu0LbcXYLbbXUUkgPYzDPrF45EznKSe9En4ZZ8AftElmWI9nKGOZ9pDrERE8x6JERAREQEREBERAREQEREBERAREQEREBERAREQEREBERAREQEREBERAREQEREBIx0mfijFfBj7RZJ5GOkv8UYr4MfaLA+dUmdJ50mdJbRVd6EmdJ50mdJrozXehJPeiT8Ms+AP2iSApJ70R/hlnwB+0SWZflyhj+ZDrMRE8t6JERAREQEREBERAREQEREBERAREQEREBERAREQEREBERAREQEREBERARKAy17AOZA98gQL4mHwpPLT5QlfCU8tflCBlkY6S/wAUYr4MfaLJF4Snlr8oTRb80HE7NxFNJVrbEAVdaLmdanmSAOUD5vSZ0kgXo/x/5Bf2jD+vMq7g4/8AIr+0Yf15ZSVdoaFJnSb1dxMd+RX9ow/rzKu4+N/Ir8/h/Xmqlq92e1Z7NIknvRH+GWfAH7RJo13Jxv5Jfn6PXku6Oth3YXEu+IVURqioPW1Nx1qcvFY9gMsyXrOOY1Qx0tF4nR0eJi8ITyl+UI8ITyl+UJ5reyxMXhCeUvyhK+EJ5S/KEDJEx+EJ5S/KEqtqngGBPcCIF8REBEoTLOvXyl+UIGSJQHPlKwEREBERAREQESjMAMzwA7ZrLt48IhybFYcEcx1yZ/GM52ImejkzEdW0iaYb1YL86o+cWenC7cw1rBasRQ7nki3VsT8QOc7st2c3V7thESjMAMzwA5mRSViY68QrLqVlKjmwYEcOfGXowIzBBB5EHMQKxEQEREBERAREQPmXbmMsrx+K6uyxP9pv9o7L/XN3GejCb4Y6v2uLuI7mbrPrgzwbyfh+K/Wb/tmniWTqhZJ/6ZXv9/qwl/wuEqP0qBKjbGEf77svDe/S9tH0AkSOLMqy6tYVTaUg07Kfnh8ZSf8ADuqtH/6AGUv3YptqZ9nWvc9Y1PhrK1SzR2smkkPl2gcZpVnrwWKeqxbKmKWIc1YcwZbGKJ6K/aT4tSFHcPRLgg7h6JMNobPTaCNfhVCYxRqxGEXk4HO2kd/ev/ZiIkOccpS684VCDuHolwUdw9EoJcJOEZVCjuHolwUdw9EoJeJOEJAo7hLwo7hKCXCThCVQo7hLgo7hKCXCWQhKoUdwks6Mh/vJP0LPqSKCSzoy/GSfoWfUnMvy5+juP44+rs85lvhv+/WNVgmCqp0tiMgSxHPRnwC+ft7O8zHfbFNVs6904No0gjs1sEJHnAYzhcycLii3vS1cTkmvuwz4rF2XH7q9ljE8NTM5zPdmZ7qt1cWwzGFty89ek+g5GY93dojDYuq5l1rWxJQZZkFGXMZ9o1Zjzidk2VvZhMTkK7lDn+rfxGz7gG5/FnNGbJbH8MclGLHW/wAU83IF3dxqe1w+IU96o4/dO44DV1FesEP1a6geerSM8/jnplDMOXNOTTWGzHijH0fOAY959MqGOfM+mWrylRznqvMfR4lZQSs8R7D542o5663ifvlnafLM7hZtOvCYBLbT4iVJw7SdICqPOTOG7T+/W/CWfXMn3Se7DCYNR7Qgk/pLWgX6GaejmpumlWDFbbFpRHeLeK7GuTaxFefi0AnQo7OHuj5z9HKeTZWyrsS+jD1mxgMyBkAB3kkgCeOSLczefwCxya+srtChwDkw0FtJXsPtjwPm4iXzE1r7kKYmLW96XoPR7jss9Ffvdauf8p7d3dy8ZTjKbHqARLFZm6ys5Ac+AOcnGy99cHfkBaK3PuLfuZ97M+KT7xMkAMxX4jJHK0NlcGOecSrI1v1gHvprStqyRcjnD2PoFyrnnXn28SPR70ks1u3Ni14tFWzWprYPXYjaXRxyKmZ6TpaJX3jWswiOAeiuzFL4K+FxBwbs2DbQaHRQfGGjLM55js4E+eZG3hupw2F6tKqKHwq2dcaL7ahZlwqyRs61y45nPh702ewtiVP17t4W7ur4fwjEsNZq4hurGQ0pnyzUZ856n3UryrFduIqNVIw+pHUFqh2MGUj4wAfPLpvTXmoiltOTUbT2jinxOz+qupVcQtjZJresutObFiGBdOPijhkeJz7G1d7L1uvWhUIwzBRUaL7GtbIFwHr8WrnkMwc8pur916SmHWtrKThM+petl1AMMmB1qwOfbLdobq1W2WN1l9a36TdVXYFSwqAAW8UkcAAdJGc5F8fLX95/hKa356fvL8vHftvE2YqynDilAuGS8NbW7Nm3uSAw/wCnnnkwO9GJavB3utHU4u5aDUqvrBJZdYctllmpOWXAZDM85JK9i1riHuGoO9S0lcxpCKeGQy5/HPLVuxStGHpBs0YS0XVnUMyysxGo5cR4x7pyLU06O7b69Wgxu991drEGl6kxApNaU4hgELhcziTlWLOPtcj78nUjb7mUkMvW4gVG3rhSLF0LZq1Er4uffwYkce/jJJIZJrOm1KkWjXcREStY+Xt5Pw/FfrN/2zTxLPbvL+H4r9Zv+2aeJZOqFmVZlWYlmVZoqpsyrMqzEsyrL6qLPThMQ1bq9bFXQ5qwORBm82hgE2ijXYdQmOUFr8MoyFoHOyoeV2le398fWejD3NWyujFXU5qwORBHdJ2xxaPNCt9stRLhJhjsEu0lNtChNoKNVtA4C4Dm9Y7H717ZEMsufMdko0mJ0lf15wqJeJYJeJOEJXCXCWiXCThGVwlwlolwk4QlcJLOjL8ZJ+hZ9SRMSWdGX4yT9Cz6k5l+XP0Mfxx9XXtpYJb6Xqs9pYpU5c+I5jzjnOIbw7tX4JyLVJrz8W9QShHZmfcnzH4s+c7xKEZ8DyPZPPxZpx/Rvy4YyPnCDO3bU3Jwd5zNQrY+6qPV/QPFJ98SBb5bkeBVddVYXq1BWVgAy6uRzHBhnw5DmOfZupxNLTp4sd+HtWNWm2LvPicIR1VpKD+qfN0y7sj7X/LlOvbrbwLjsP1ijS6nTZXnnk2WfA9oI5f9JwmdE6Hs9WK7tNPpztkOJx12TbxS4fJbdt8HOl5So5y6ysqSp5qSpHnByMtzympmfR4lZRTwhmABJ4AcSfNPEew+d9p/frfhLPrmdr2zsFMbgUqc6WCoyWZZ6XCZA5doyJBHcZxDG2h3sYcmZ2HvFiR++fQ+EGVaDuVfqib+Kma7Zhi4aItuiXDNtbtYnCE9dUdA/rkBZMu/UPa/5spqJ9ITSbR3Twd5JsoTUebpnWc+8lMs/jnKcZ/KHbcL/GXCpuNg7y4jBsOqcmvtoYkoR25D3J84y+OezfndxcDegrYtXapZQ2WoFTkQSOY4jKRuaomt6+TLMWpbzfQmyNoLicPXcntbFDZdoPJgfOCCPimh35P3TAfr9P8AGX9GykbLpz7TaR7xvebbbux0xdQSwspVhYliHJkdfasp7+J9M8zlTJ5ay9HnfG0u8R/3ts3/AOT9gJ5hvdiPBxiTTV4OL+pca315dbo1LwyGR7Dz802+z93NF4vvvtxFyKVrLhFCBvbaVQAZkcM5Yd1K/Ajhess0G3rdfi6s+t6zLlllnwkt1OUTz09Udt+cx+9Gps21Xhb9o2LQOtR8MpIsf7q9iEJmGzCAavcjlNpdtnEYZLnxdKdXVV1i21OSrNnl1ZDeMDnlx5ZGX4rdWq04ouz/AO2GotkQNDUjJChy59vHOXJu2GFvhN1t5uq6k6tKAJ/dVAAGz458+AibUn/Pt6uxW8f79/R58Jt29b8PXiq6lXFqxrat2OllQPpfUOPA8x2ySzRYDdzRbVZbfbecOhSgOKwFDLpJOlRqbSMszN7K77fBOmviRESCZERA+Xt5fw/FfrN/2zTxLJ7t/o0x74m+2tKnSy6yxQLQDpexmGYbLjkZor9ydoV+2wlv+ULZ9QmTqhZpFmVZns2Vent6L1/SpsX94mA8OfD3+E0VU2ZVmVZhQzMsvqosyrMgmNZkEvqpsyU2sjBkJV1OasDkQRyIM3uLwq7TU2VBU2iozsqGQW8AcXQdlmXMdsj8uqsKsGUlWUghgciCORBnL0i31dpfa1xGRyPAjgQeHHtzlwkyODTapGk11bRHttXipeB7rgPFsHbw4/u82G3Gusfq68Rgms4/c1xGbcOfALnwmfXTlK/TXojAlwkzHRhje/D/ADj+pK+xjje/D/OP6k7GWndycduyGiXCTIdGWN76PnG9SV9jPGd9HzjepJRlp3RnHfshwks6Mvxkn6Fn1JnHRpjO+j5xvUm83M3LxOExi22mrQquDpdic2XIcCojJlpNJiJ8HaY7xeJ0dBvs0IzHMhQWyHPgM+Eg3so4fsovy/4XrydWJqUg8iCPSJAPYsq7MRb8aoZixez572vL7TlsZh0oYftpxHoq9eRvfLffw2oU1VslWoMzMQWOXIZDgBnx5nkPj346Lau3EW/JSZaei/Dg+Pdcw7h1a/TpMvrbBWdYU2rntGkuXYehrHCVqWdjkqKMyT5hO1bj7vnBYbS+RusOuzLiAcsgoPaAPpJmw2PsHD4QZYepUJ4F+LMffY8SPNymylebiN/KOieHBs5z1cX6Q9iNhsY1gH3HEMXVuwO3F1PnzzPvHzGRefRWLwqWoUtRXRuasAR6DIljejXCOc62tq/uq4Yf/cE/TLcXFREaWVZOGnXWqO7D6SbKq1rvqFoQBRYraWyAyGoEEE+fhLN4+kNsRS1VNXVLYNLWF9TaT7YAAZDPlnmeB+Obf2La8/wizL9BM/TNjgOjjCVnN+tuPc75D0IB9Oc5N+Hid2jsVzzGmrnm5+7r43EKMj1CMDbZ2ZDjpB8o8vNnnOtb17aOCwxuFYsyZV0atHtjlzyM2mGw6VoErVUReARQFA94CebbGyq8VUarwShIOQYqc1OY4iU3zRkvE26LaYppWYjq5/7Kdn5qnzzepK+ym/5qufw59Sb9ujnBd1o/4p/jHsc4LybfnWlu/h+37/aG3P3/AH+nMd4tu2427rLtIyGlUXPJVzz7eZ7z/wCJ6N2N2Lsc40ArQD495HADtC+U3mHLtnUMFuLgajn1Ac/4jNYPkk6fokiRAoAUAAcAAMgB5hO24qIjSkI14aZnW8seDwq1VpXWMkrUKo8yjITX7f2wcOKlrr626+wV116tAzyJJZsjkoA7jNtNVt7Y/hHVMlnVXUWCyuzSHGeRBDLmM1IPeJkrpu95qtrp7qNYHbjYfE7UuxKsOqGE+4LYXAY1soCEgDJjpOeQ58Rwm42FvN1+INFi1LZ1QuU1XrepXVpYFgBkwJHCYm3QDjF9fc1jY1atbBAmlqQdJUZnhmRwPYvM857tkbHsqtNl1/WHQK1RKhSgGeZYqCc3Pf8ARLrTjmJ78u/aPVVWLxPl6y8m/Fd7U19QLWrFoOISltNjVZHMKefPu48vPPDupiqle/we3EMFr1f+n3BxYjKOata3by55ZkZmbzb+xjiOrau5qbqWLJYoDDiMiGQ8GByHomvTdQub3xOIa2/EUNh+sVFrCVNzCqM+OfHiZytq7NJl21bb9Yhg2Vvl1t6VOlIaxHZeqxS3lWRdRS3SoCnIHkSOExVbcDV4bHlbCcVZXhlw/X/c6w9jqXACjU3DtHmBE9eA3UZLcM9l4cYVHrVFoFYKPXo45MfG7SeRyHAcScFG5rrVTScSTRhr1uqTqQD4rltLtq8bmeIA58jwylri8Pv5+iOmTx+3l6se8O37bKcatFWdWHV6nxHXaGFmjxiiheOnMZ+MD3S1d7DTXVUi1vYmEqtsa3ECnPOsZKpIJdzln2DiOPGe3F7qsxxK1Yg10YwlrK+qDEOy5MVbMZA9oIPmIlLd02DBqLxW/g6YewtSLMxWuSuo1DQ+XnI5cJyJx6afl3TJrr+Huwe9GHsrR9RXWitpI4jUoORy7eMT04bZCoiqXsYqoUuXOZyGWZy7TziVTsWRubGIiQTJZZSre2VT74Bl8QNfdsPDP7fD0N79SH+EhvSHVhdnYdLkwGGt12isgjRlmjtn4o/u/TOhSDdMlOrZTHyLam9Laf8AmkomfCXJiHNTvrhz/wC1Yb4rrB+5ZT+mWH/suj9ou/lIloldEluv3lDbTsln9MsN/ZVH7Td/KXf0zw39lUftFvqyI6JXRO7r95c207Qlyb64dSCuy6QwIIYYq4EEciCF4GTvdfHLjMVg8aKlqsuGKS1VYsC1QAUkkDM6T3funFtE630RnVh6v8LF3D4rMIG/eDOxNvGfCSYr4R2dUiIlK0iIgIiICIiAiIgIiICIiAiIgIiICIiAiIgIiICIiAiIgIiICIiAiIgIiICIiAkY6S6deycSO5Vb5Fit/CSeaneynXs/Er30W/RWTOx1cno+bNEaJnCxomvYzb2DRK6Jn0Rondjm9h0TqPQo2YvTyHrsH+au1D/Cc10ToPQzbli7l8ukH5Fg9eQvTSspUt70OvxETK0kREBERAREQEREBERAREQEREBERAREQEREBERAREQEREBERAREQEREBERAREQEw42vVU6+UjL6VImaIHzIEldEm+I6PMSXbS9GnU2Wb2ctRy9xLPY7xPl4f5dn+nPS307vP237IXoldEmfsd4ny8P8uz/TlfY8xPl4f5dn+nO76d3Nt+yF6JLui2zTtNB5ddi/QG/5Zm9jzE+Xh/l2f6c2u625mIw+NptZ6SqMdQVnJyKMvDNB3yN7Ums80qVvFo5OoRETzm8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2687" y="3356992"/>
            <a:ext cx="4567585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81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UBS Soledade II</a:t>
            </a:r>
          </a:p>
          <a:p>
            <a:pPr lvl="1"/>
            <a:r>
              <a:rPr lang="pt-BR" dirty="0" smtClean="0"/>
              <a:t>4 equipes</a:t>
            </a:r>
          </a:p>
          <a:p>
            <a:pPr lvl="1"/>
            <a:r>
              <a:rPr lang="pt-BR" dirty="0" smtClean="0"/>
              <a:t>Área 33: 3125 pacientes</a:t>
            </a:r>
          </a:p>
          <a:p>
            <a:pPr lvl="1"/>
            <a:r>
              <a:rPr lang="pt-BR" dirty="0" smtClean="0"/>
              <a:t>10% apresentam plano de saúde</a:t>
            </a:r>
          </a:p>
          <a:p>
            <a:pPr lvl="1"/>
            <a:r>
              <a:rPr lang="pt-BR" dirty="0" smtClean="0"/>
              <a:t>Histórico: 5 anos sem médico</a:t>
            </a:r>
          </a:p>
          <a:p>
            <a:pPr lvl="1"/>
            <a:r>
              <a:rPr lang="pt-BR" dirty="0" smtClean="0"/>
              <a:t>Estrutura física</a:t>
            </a:r>
          </a:p>
          <a:p>
            <a:pPr lvl="1"/>
            <a:r>
              <a:rPr lang="pt-BR" dirty="0" smtClean="0"/>
              <a:t>Principal problema: Precariedade da Farmácia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7658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Melhorar a detecção de câncer do colo do útero e de mama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6293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Escolha do objetivo</a:t>
            </a:r>
          </a:p>
          <a:p>
            <a:r>
              <a:rPr lang="pt-BR" dirty="0" smtClean="0"/>
              <a:t>Capacitação e mobilização da equipe</a:t>
            </a:r>
          </a:p>
          <a:p>
            <a:r>
              <a:rPr lang="pt-BR" dirty="0"/>
              <a:t>Reorganização do </a:t>
            </a:r>
            <a:r>
              <a:rPr lang="pt-BR" dirty="0" smtClean="0"/>
              <a:t>atendimento</a:t>
            </a:r>
          </a:p>
          <a:p>
            <a:r>
              <a:rPr lang="pt-BR" dirty="0" smtClean="0"/>
              <a:t>Recadastramento</a:t>
            </a:r>
          </a:p>
          <a:p>
            <a:r>
              <a:rPr lang="pt-BR" dirty="0" smtClean="0"/>
              <a:t>Instrumentos utilizados: ficha-espelho e planilha de coleta de dados</a:t>
            </a:r>
          </a:p>
          <a:p>
            <a:r>
              <a:rPr lang="pt-BR" dirty="0" smtClean="0"/>
              <a:t>Período: 3 meses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6293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Monitoramento </a:t>
            </a:r>
            <a:r>
              <a:rPr lang="pt-BR" dirty="0"/>
              <a:t>e </a:t>
            </a:r>
            <a:r>
              <a:rPr lang="pt-BR" dirty="0" smtClean="0"/>
              <a:t>avaliação da </a:t>
            </a:r>
            <a:r>
              <a:rPr lang="pt-BR" dirty="0"/>
              <a:t>cobertura de detecção precoce </a:t>
            </a:r>
            <a:endParaRPr lang="pt-BR" dirty="0" smtClean="0"/>
          </a:p>
          <a:p>
            <a:r>
              <a:rPr lang="pt-BR" dirty="0" smtClean="0"/>
              <a:t>Avaliação dos resultados e acompanhamento</a:t>
            </a:r>
          </a:p>
          <a:p>
            <a:r>
              <a:rPr lang="pt-BR" dirty="0" smtClean="0"/>
              <a:t>Busca ativa</a:t>
            </a:r>
          </a:p>
          <a:p>
            <a:r>
              <a:rPr lang="pt-BR" dirty="0" smtClean="0"/>
              <a:t>Acolhimento</a:t>
            </a:r>
          </a:p>
          <a:p>
            <a:r>
              <a:rPr lang="pt-BR" dirty="0" smtClean="0"/>
              <a:t>Esclarecimento </a:t>
            </a:r>
            <a:r>
              <a:rPr lang="pt-BR" dirty="0"/>
              <a:t>a população</a:t>
            </a:r>
            <a:r>
              <a:rPr lang="pt-BR" dirty="0" smtClean="0"/>
              <a:t> sobre a importância de prevenir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555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Objetivo 1: Ampliar </a:t>
            </a:r>
            <a:r>
              <a:rPr lang="pt-BR" dirty="0"/>
              <a:t>a cobertura de detecção precoce do câncer de colo uterino e de mama.</a:t>
            </a:r>
          </a:p>
          <a:p>
            <a:pPr lvl="1"/>
            <a:r>
              <a:rPr lang="pt-BR" dirty="0" smtClean="0"/>
              <a:t>Metas: </a:t>
            </a:r>
          </a:p>
          <a:p>
            <a:pPr lvl="2"/>
            <a:r>
              <a:rPr lang="pt-BR" dirty="0" smtClean="0"/>
              <a:t>1-a) Ampliar </a:t>
            </a:r>
            <a:r>
              <a:rPr lang="pt-BR" dirty="0"/>
              <a:t>a cobertura de detecção precoce do câncer de colo uterino das mulheres na faixa etária entre 25 e 64 anos de idade para 40</a:t>
            </a:r>
            <a:r>
              <a:rPr lang="pt-BR" dirty="0" smtClean="0"/>
              <a:t>%.</a:t>
            </a:r>
          </a:p>
          <a:p>
            <a:pPr marL="914400" lvl="2" indent="0">
              <a:buNone/>
            </a:pPr>
            <a:endParaRPr lang="pt-BR" dirty="0"/>
          </a:p>
          <a:p>
            <a:pPr lvl="2"/>
            <a:r>
              <a:rPr lang="pt-BR" dirty="0" smtClean="0"/>
              <a:t>1-b) Ampliar </a:t>
            </a:r>
            <a:r>
              <a:rPr lang="pt-BR" dirty="0"/>
              <a:t>a cobertura de detecção precoce do câncer de mama das mulheres na faixa etária entre 50 e 69 anos de idade para 40</a:t>
            </a:r>
            <a:r>
              <a:rPr lang="pt-BR" dirty="0" smtClean="0"/>
              <a:t>%.</a:t>
            </a:r>
          </a:p>
        </p:txBody>
      </p:sp>
    </p:spTree>
    <p:extLst>
      <p:ext uri="{BB962C8B-B14F-4D97-AF65-F5344CB8AC3E}">
        <p14:creationId xmlns:p14="http://schemas.microsoft.com/office/powerpoint/2010/main" xmlns="" val="36423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Resultado para meta 1-a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759536185"/>
              </p:ext>
            </p:extLst>
          </p:nvPr>
        </p:nvGraphicFramePr>
        <p:xfrm>
          <a:off x="1619672" y="2420888"/>
          <a:ext cx="574126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619672" y="5992550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Proporção de mulheres entre 25 e 64 anos com exame em dia para detecção precoce do câncer de colo do útero</a:t>
            </a:r>
          </a:p>
        </p:txBody>
      </p:sp>
    </p:spTree>
    <p:extLst>
      <p:ext uri="{BB962C8B-B14F-4D97-AF65-F5344CB8AC3E}">
        <p14:creationId xmlns:p14="http://schemas.microsoft.com/office/powerpoint/2010/main" xmlns="" val="14461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Resultado para meta 1-b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616883358"/>
              </p:ext>
            </p:extLst>
          </p:nvPr>
        </p:nvGraphicFramePr>
        <p:xfrm>
          <a:off x="1331640" y="2276872"/>
          <a:ext cx="5976664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331640" y="5934670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Proporção de mulheres entre 50 e 69 anos com exame em dia para detecção precoce de câncer de mama.</a:t>
            </a:r>
          </a:p>
        </p:txBody>
      </p:sp>
    </p:spTree>
    <p:extLst>
      <p:ext uri="{BB962C8B-B14F-4D97-AF65-F5344CB8AC3E}">
        <p14:creationId xmlns:p14="http://schemas.microsoft.com/office/powerpoint/2010/main" xmlns="" val="271958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909</Words>
  <Application>Microsoft Office PowerPoint</Application>
  <PresentationFormat>Apresentação na tela (4:3)</PresentationFormat>
  <Paragraphs>115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UNIVERSIDADE ABERTA DO SUS UNIVERSIDADE FEDERAL DE PELOTAS DEPARTAMENTO DE MEDICINA SOCIAL CURSO DE ESPECIALIZAÇÃO EM SAÚDE DA FAMÍLIA MODALIDADE A DISTÂNCIA TURMA 4 </vt:lpstr>
      <vt:lpstr>Introdução</vt:lpstr>
      <vt:lpstr>Introdução</vt:lpstr>
      <vt:lpstr>Objetivo Geral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Discussão</vt:lpstr>
      <vt:lpstr>Reflexão crítica</vt:lpstr>
      <vt:lpstr>Slide 25</vt:lpstr>
      <vt:lpstr>Bibliografia</vt:lpstr>
      <vt:lpstr> Obrigada!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DEPARTAMENTO DE MEDICINA SOCIAL CURSO DE ESPECIALIZAÇÃO EM SAÚDE DA FAMÍLIA MODALIDADE A DISTÂNCIA TURMA 4</dc:title>
  <dc:creator>Lara Rocha</dc:creator>
  <cp:lastModifiedBy>Lori</cp:lastModifiedBy>
  <cp:revision>22</cp:revision>
  <dcterms:created xsi:type="dcterms:W3CDTF">2014-02-25T13:26:25Z</dcterms:created>
  <dcterms:modified xsi:type="dcterms:W3CDTF">2014-03-07T05:11:41Z</dcterms:modified>
</cp:coreProperties>
</file>