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7" r:id="rId3"/>
    <p:sldId id="268" r:id="rId4"/>
    <p:sldId id="270" r:id="rId5"/>
    <p:sldId id="272" r:id="rId6"/>
    <p:sldId id="296" r:id="rId7"/>
    <p:sldId id="274" r:id="rId8"/>
    <p:sldId id="260" r:id="rId9"/>
    <p:sldId id="303" r:id="rId10"/>
    <p:sldId id="304" r:id="rId11"/>
    <p:sldId id="258" r:id="rId12"/>
    <p:sldId id="302" r:id="rId13"/>
    <p:sldId id="259" r:id="rId14"/>
    <p:sldId id="261" r:id="rId15"/>
    <p:sldId id="264" r:id="rId16"/>
    <p:sldId id="282" r:id="rId17"/>
    <p:sldId id="283" r:id="rId18"/>
    <p:sldId id="284" r:id="rId19"/>
    <p:sldId id="265" r:id="rId20"/>
    <p:sldId id="262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4" r:id="rId32"/>
    <p:sldId id="263" r:id="rId33"/>
    <p:sldId id="275" r:id="rId34"/>
    <p:sldId id="276" r:id="rId35"/>
    <p:sldId id="277" r:id="rId36"/>
    <p:sldId id="266" r:id="rId37"/>
    <p:sldId id="278" r:id="rId38"/>
    <p:sldId id="279" r:id="rId39"/>
    <p:sldId id="297" r:id="rId40"/>
    <p:sldId id="281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i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768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187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623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5738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69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90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050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694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38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90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1879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FCCB-5671-43CE-8350-2187BB70C4F7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DBE1B-FF21-4943-A160-B5CD0CCFCE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34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285984" y="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lang="pt-BR" alt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lang="pt-BR" alt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Departamento de Medicina Social</a:t>
            </a:r>
            <a:endParaRPr lang="pt-BR" alt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Curso de Especialização em Saúde da Família</a:t>
            </a:r>
            <a:endParaRPr lang="pt-BR" altLang="pt-BR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 smtClean="0">
                <a:latin typeface="Arial" pitchFamily="34" charset="0"/>
                <a:cs typeface="Arial" pitchFamily="34" charset="0"/>
              </a:rPr>
              <a:t>Turma 4</a:t>
            </a:r>
          </a:p>
        </p:txBody>
      </p:sp>
      <p:sp>
        <p:nvSpPr>
          <p:cNvPr id="7" name="Retângulo 6"/>
          <p:cNvSpPr/>
          <p:nvPr/>
        </p:nvSpPr>
        <p:spPr>
          <a:xfrm>
            <a:off x="928662" y="2357430"/>
            <a:ext cx="64294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Melhora da Atenção ao pré-natal e Puerpério na ESF  Zacchia, do município de Passo Fundo, Rio Grande do Sul</a:t>
            </a:r>
            <a:endParaRPr lang="pt-BR" sz="2400" dirty="0" smtClean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r>
              <a:rPr lang="pt-BR" sz="2400" dirty="0" smtClean="0"/>
              <a:t>Larissa </a:t>
            </a:r>
            <a:r>
              <a:rPr lang="pt-BR" sz="2400" dirty="0" err="1" smtClean="0"/>
              <a:t>Bruch</a:t>
            </a:r>
            <a:r>
              <a:rPr lang="pt-BR" sz="2400" dirty="0" smtClean="0"/>
              <a:t> Caetano</a:t>
            </a:r>
          </a:p>
          <a:p>
            <a:pPr algn="ctr"/>
            <a:endParaRPr lang="pt-BR" sz="2400" dirty="0" smtClean="0"/>
          </a:p>
        </p:txBody>
      </p:sp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946434" cy="934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realizadas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G</a:t>
            </a:r>
            <a:r>
              <a:rPr lang="pt-BR" dirty="0" smtClean="0"/>
              <a:t>rupo de gestantes com encontro semanal;</a:t>
            </a:r>
          </a:p>
          <a:p>
            <a:r>
              <a:rPr lang="pt-BR" dirty="0" smtClean="0"/>
              <a:t>Discussão sobre cuidados à saúde materno-fetal, saúde bucal, prevenção de agravos, exercícios físicos, alimentação saudável, preparo para amamentação;</a:t>
            </a:r>
          </a:p>
          <a:p>
            <a:r>
              <a:rPr lang="pt-BR" dirty="0" smtClean="0"/>
              <a:t>Amparo psicológico e vínculo entre participantes;</a:t>
            </a:r>
          </a:p>
          <a:p>
            <a:r>
              <a:rPr lang="pt-BR" dirty="0" smtClean="0"/>
              <a:t>Palestras ministradas pelos profissionais de saúde da ESF;</a:t>
            </a:r>
          </a:p>
          <a:p>
            <a:r>
              <a:rPr lang="pt-BR" dirty="0" smtClean="0"/>
              <a:t>Questionamentos realizados pelas participantes.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254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consulta no 1° trimestre / 2 consultas no 2° trimestre / 3 consultas no último trimestre</a:t>
            </a:r>
          </a:p>
          <a:p>
            <a:r>
              <a:rPr lang="pt-BR" dirty="0" smtClean="0"/>
              <a:t>Atendimentos registrados na ficha espelho</a:t>
            </a:r>
          </a:p>
          <a:p>
            <a:r>
              <a:rPr lang="pt-BR" dirty="0" smtClean="0"/>
              <a:t>ACS responsáveis por busca ativa e agendamento das gestantes e </a:t>
            </a:r>
            <a:r>
              <a:rPr lang="pt-BR" dirty="0" err="1" smtClean="0"/>
              <a:t>puérperas</a:t>
            </a:r>
            <a:endParaRPr lang="pt-BR" dirty="0" smtClean="0"/>
          </a:p>
          <a:p>
            <a:r>
              <a:rPr lang="pt-BR" dirty="0" smtClean="0"/>
              <a:t>Instrumentos no consultório como estetoscópio, maca, </a:t>
            </a:r>
            <a:r>
              <a:rPr lang="pt-BR" dirty="0" err="1" smtClean="0"/>
              <a:t>esfiguinomanômetro</a:t>
            </a:r>
            <a:r>
              <a:rPr lang="pt-BR" dirty="0" smtClean="0"/>
              <a:t>, fita métrica, luvas, sonar e mesa ginecológica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              Objetivo </a:t>
            </a:r>
            <a:r>
              <a:rPr lang="pt-BR" dirty="0"/>
              <a:t>1: Ampliar a cobertura do </a:t>
            </a:r>
            <a:r>
              <a:rPr lang="pt-BR" dirty="0" smtClean="0"/>
              <a:t>pré-natal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- Ampliar a cobertura das gestantes residentes na área de abrangência da unidade de saúde que frequentam o programa de pré-natal na unidade de saúde para 80</a:t>
            </a:r>
            <a:r>
              <a:rPr lang="pt-BR" dirty="0" smtClean="0"/>
              <a:t>%;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captação de 80% das gestantes residentes na área de abrangência da unidade de saúde no primeiro trimestre de </a:t>
            </a:r>
            <a:r>
              <a:rPr lang="pt-BR" dirty="0" smtClean="0"/>
              <a:t>gestação;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Ampliar a cobertura de primeira consulta odontológica, com plano de tratamento, para 80% das gestantes </a:t>
            </a:r>
            <a:r>
              <a:rPr lang="pt-BR" dirty="0" smtClean="0"/>
              <a:t>cadastradas;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Realizar primeira consulta odontológica em 80% das gestantes classificadas como alto risco para doenças bucais. </a:t>
            </a:r>
          </a:p>
        </p:txBody>
      </p:sp>
    </p:spTree>
    <p:extLst>
      <p:ext uri="{BB962C8B-B14F-4D97-AF65-F5344CB8AC3E}">
        <p14:creationId xmlns="" xmlns:p14="http://schemas.microsoft.com/office/powerpoint/2010/main" val="11735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     Objetivo </a:t>
            </a:r>
            <a:r>
              <a:rPr lang="pt-BR" dirty="0"/>
              <a:t>2: Melhorar a adesão ao </a:t>
            </a:r>
            <a:r>
              <a:rPr lang="pt-BR" dirty="0" smtClean="0"/>
              <a:t>pré-natal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Realizar busca ativa de 90% das gestantes faltosas às consultas de </a:t>
            </a:r>
            <a:r>
              <a:rPr lang="pt-BR" dirty="0" smtClean="0"/>
              <a:t>pré-natal;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Fazer busca ativa de 80% das gestantes, com primeira consulta odontológica programática, faltosas às consultas.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15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/>
              <a:t>Objetivo 3: Melhorar a qualidade da atenção ao pré-natal  e puerpério realizado na </a:t>
            </a:r>
            <a:r>
              <a:rPr lang="pt-BR" dirty="0" smtClean="0"/>
              <a:t>Unidade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Realizar pelo menos um exame ginecológico por trimestre em 100% das gestantes durante o </a:t>
            </a:r>
            <a:r>
              <a:rPr lang="pt-BR" dirty="0" smtClean="0"/>
              <a:t>pré-natal;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Realizar pelo menos um exame de mamas em 90% das gestantes durante o </a:t>
            </a:r>
            <a:r>
              <a:rPr lang="pt-BR" dirty="0" smtClean="0"/>
              <a:t>pré-natal;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a solicitação de  ABO-Rh, na primeira </a:t>
            </a:r>
            <a:r>
              <a:rPr lang="pt-BR" dirty="0" smtClean="0"/>
              <a:t>consulta;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Garantir a 100% das gestantes a solicitação de hemoglobina/hematócrito em dia (um na primeira consulta e outro próximo à 30ª semana de gestação</a:t>
            </a:r>
            <a:r>
              <a:rPr lang="pt-BR" dirty="0" smtClean="0"/>
              <a:t>);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328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/>
              <a:t>Objetivo 3: Melhorar a qualidade da atenção ao pré-natal  e puerpério realizado na </a:t>
            </a:r>
            <a:r>
              <a:rPr lang="pt-BR" dirty="0" smtClean="0"/>
              <a:t>Unidade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a solicitação de VDRL em dia (um na primeira consulta e outro próximo à 30ª semana de gestação</a:t>
            </a:r>
            <a:r>
              <a:rPr lang="pt-BR" dirty="0" smtClean="0"/>
              <a:t>);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a solicitação de exame de Urina tipo 1 com urocultura e antibiograma em dia (um na primeira consulta e outro próximo à 30ª semana de gestação</a:t>
            </a:r>
            <a:r>
              <a:rPr lang="pt-BR" dirty="0" smtClean="0"/>
              <a:t>);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solicitação de testagem </a:t>
            </a:r>
            <a:r>
              <a:rPr lang="pt-BR" dirty="0" err="1"/>
              <a:t>anti-HIV</a:t>
            </a:r>
            <a:r>
              <a:rPr lang="pt-BR" dirty="0"/>
              <a:t> em dia (um na primeira consulta e outro próximo à 30ª semana de gestação</a:t>
            </a:r>
            <a:r>
              <a:rPr lang="pt-BR" dirty="0" smtClean="0"/>
              <a:t>);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390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/>
              <a:t>Objetivo 3: Melhorar a qualidade da atenção ao pré-natal  e puerpério realizado na </a:t>
            </a:r>
            <a:r>
              <a:rPr lang="pt-BR" dirty="0" smtClean="0"/>
              <a:t>Unidade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a solicitação de sorologia para hepatite B (</a:t>
            </a:r>
            <a:r>
              <a:rPr lang="pt-BR" dirty="0" err="1"/>
              <a:t>HBsAg</a:t>
            </a:r>
            <a:r>
              <a:rPr lang="pt-BR" dirty="0"/>
              <a:t>), na primeira </a:t>
            </a:r>
            <a:r>
              <a:rPr lang="pt-BR" dirty="0" smtClean="0"/>
              <a:t>consulta;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a 100% das gestantes a solicitação de sorologia para toxoplasmose (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), na primeira consulta (se disponível). Exame essencial em </a:t>
            </a:r>
            <a:r>
              <a:rPr lang="pt-BR" dirty="0" smtClean="0"/>
              <a:t>áreas </a:t>
            </a:r>
            <a:r>
              <a:rPr lang="pt-BR" dirty="0"/>
              <a:t>de alta prevalência de </a:t>
            </a:r>
            <a:r>
              <a:rPr lang="pt-BR" dirty="0" smtClean="0"/>
              <a:t>toxoplasmose;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Garantir que 100% das gestantes completem o esquema da vacina </a:t>
            </a:r>
            <a:r>
              <a:rPr lang="pt-BR" dirty="0" err="1" smtClean="0"/>
              <a:t>anti-tetânica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635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2900" dirty="0"/>
              <a:t>Objetivo 3: Melhorar a qualidade da atenção ao pré-natal  e puerpério realizado na </a:t>
            </a:r>
            <a:r>
              <a:rPr lang="pt-BR" sz="2900" dirty="0" smtClean="0"/>
              <a:t>Unidade</a:t>
            </a:r>
          </a:p>
          <a:p>
            <a:pPr marL="0" indent="0">
              <a:buNone/>
            </a:pPr>
            <a:r>
              <a:rPr lang="pt-BR" sz="2900" dirty="0" smtClean="0"/>
              <a:t>Metas:</a:t>
            </a:r>
            <a:endParaRPr lang="pt-BR" sz="2900" dirty="0"/>
          </a:p>
          <a:p>
            <a:pPr marL="0" indent="0">
              <a:buNone/>
            </a:pPr>
            <a:r>
              <a:rPr lang="pt-BR" sz="2900" dirty="0"/>
              <a:t>- Garantir que 100% das gestantes completem o esquema da vacina de Hepatite </a:t>
            </a:r>
            <a:r>
              <a:rPr lang="pt-BR" sz="2900" dirty="0" smtClean="0"/>
              <a:t>B</a:t>
            </a:r>
            <a:r>
              <a:rPr lang="pt-BR" sz="2900" dirty="0"/>
              <a:t>;</a:t>
            </a:r>
          </a:p>
          <a:p>
            <a:pPr marL="0" indent="0">
              <a:buNone/>
            </a:pPr>
            <a:r>
              <a:rPr lang="pt-BR" sz="2900" dirty="0"/>
              <a:t>- Realizar avaliação de saúde bucal em 90% das gestantes durante o </a:t>
            </a:r>
            <a:r>
              <a:rPr lang="pt-BR" sz="2900" dirty="0" smtClean="0"/>
              <a:t>pré-natal;</a:t>
            </a:r>
            <a:endParaRPr lang="pt-BR" sz="2900" dirty="0"/>
          </a:p>
          <a:p>
            <a:pPr marL="0" indent="0">
              <a:buNone/>
            </a:pPr>
            <a:r>
              <a:rPr lang="pt-BR" sz="2900" dirty="0"/>
              <a:t>- Realizar exame de puerpério em 90% das gestantes entre o 30º e 42º dia do </a:t>
            </a:r>
            <a:r>
              <a:rPr lang="pt-BR" sz="2900" dirty="0" smtClean="0"/>
              <a:t>pós-parto;</a:t>
            </a:r>
            <a:endParaRPr lang="pt-BR" sz="2900" dirty="0"/>
          </a:p>
          <a:p>
            <a:pPr marL="0" indent="0">
              <a:buNone/>
            </a:pPr>
            <a:r>
              <a:rPr lang="pt-BR" sz="2900" dirty="0"/>
              <a:t>- Concluir o tratamento dentário em 50% das gestantes com primeira consulta odontológica.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836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Objetivo 4: Melhorar registro das informações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Meta: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Manter registro na ficha espelho de pré-natal/vacinação em 90% das gestantes.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68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Município de Passo Fundo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Localizado no norte do Estado do Rio Grande do Sul;</a:t>
            </a:r>
          </a:p>
          <a:p>
            <a:r>
              <a:rPr lang="pt-BR" dirty="0"/>
              <a:t>168.458 </a:t>
            </a:r>
            <a:r>
              <a:rPr lang="pt-BR" dirty="0" smtClean="0"/>
              <a:t>habitantes;</a:t>
            </a:r>
          </a:p>
          <a:p>
            <a:r>
              <a:rPr lang="pt-BR" dirty="0" smtClean="0"/>
              <a:t>15 UBS com Estratégia de Saúde da Família (ESF);</a:t>
            </a:r>
          </a:p>
          <a:p>
            <a:r>
              <a:rPr lang="pt-BR" dirty="0"/>
              <a:t>T</a:t>
            </a:r>
            <a:r>
              <a:rPr lang="pt-BR" dirty="0" smtClean="0"/>
              <a:t>rês </a:t>
            </a:r>
            <a:r>
              <a:rPr lang="pt-BR" dirty="0"/>
              <a:t>hospitais, </a:t>
            </a:r>
            <a:r>
              <a:rPr lang="pt-BR" dirty="0" smtClean="0"/>
              <a:t>sendo que dois </a:t>
            </a:r>
            <a:r>
              <a:rPr lang="pt-BR" dirty="0"/>
              <a:t>apresentam </a:t>
            </a:r>
            <a:r>
              <a:rPr lang="pt-BR" dirty="0" smtClean="0"/>
              <a:t>serviço </a:t>
            </a:r>
            <a:r>
              <a:rPr lang="pt-BR" dirty="0"/>
              <a:t>de residência </a:t>
            </a:r>
            <a:r>
              <a:rPr lang="pt-BR" dirty="0" smtClean="0"/>
              <a:t>médica;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61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/>
              <a:t>Objetivo 5: Mapear as gestantes de risco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Metas: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Avaliar risco gestacional em 100% das </a:t>
            </a:r>
            <a:r>
              <a:rPr lang="pt-BR" dirty="0" smtClean="0"/>
              <a:t>gestantes;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Realizar avaliação da prioridade de atendimento odontológico em 50% das gestantes cadastradas na unidade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429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Objetivo 6: Promover a Saúde no pré-natal.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Garantir a 100% das gestantes orientação nutricional durante a </a:t>
            </a:r>
            <a:r>
              <a:rPr lang="pt-BR" dirty="0" smtClean="0"/>
              <a:t>gestação;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Promover o aleitamento materno junto a 90% das </a:t>
            </a:r>
            <a:r>
              <a:rPr lang="pt-BR" dirty="0" smtClean="0"/>
              <a:t>gestantes;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Orientar 100% das gestantes sobre os cuidados com o recém-nascido (teste do pezinho, decúbito dorsal para dormir</a:t>
            </a:r>
            <a:r>
              <a:rPr lang="pt-BR" dirty="0" smtClean="0"/>
              <a:t>);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480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/>
              <a:t>Objetivo 6: Promover a Saúde no pré-natal.</a:t>
            </a:r>
          </a:p>
          <a:p>
            <a:pPr marL="0" indent="0">
              <a:buNone/>
            </a:pPr>
            <a:r>
              <a:rPr lang="pt-BR" dirty="0" smtClean="0"/>
              <a:t>Metas:</a:t>
            </a:r>
          </a:p>
          <a:p>
            <a:pPr marL="0" indent="0">
              <a:buNone/>
            </a:pPr>
            <a:r>
              <a:rPr lang="pt-BR" dirty="0"/>
              <a:t>- Orientar 100% das gestantes  sobre anticoncepção após o </a:t>
            </a:r>
            <a:r>
              <a:rPr lang="pt-BR" dirty="0" smtClean="0"/>
              <a:t>parto;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Orientar 100% das gestantes sobre os riscos do tabagismo e do uso de álcool e drogas na </a:t>
            </a:r>
            <a:r>
              <a:rPr lang="pt-BR" dirty="0" smtClean="0"/>
              <a:t>gestação;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 </a:t>
            </a:r>
            <a:r>
              <a:rPr lang="pt-BR" dirty="0" smtClean="0"/>
              <a:t>Orientar 100</a:t>
            </a:r>
            <a:r>
              <a:rPr lang="pt-BR" dirty="0"/>
              <a:t>% das gestantes e puérperas </a:t>
            </a:r>
            <a:r>
              <a:rPr lang="pt-BR" dirty="0" smtClean="0"/>
              <a:t>em primeira </a:t>
            </a:r>
            <a:r>
              <a:rPr lang="pt-BR" dirty="0"/>
              <a:t>consulta odontológica </a:t>
            </a:r>
            <a:r>
              <a:rPr lang="pt-BR" dirty="0" smtClean="0"/>
              <a:t>sobre </a:t>
            </a:r>
            <a:r>
              <a:rPr lang="pt-BR" dirty="0"/>
              <a:t>sua higiene bucal.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007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40 gestantes na área -&gt; 21 participaram;</a:t>
            </a:r>
          </a:p>
          <a:p>
            <a:pPr lvl="1"/>
            <a:r>
              <a:rPr lang="pt-BR" dirty="0" smtClean="0"/>
              <a:t>UBS conta com 3 médicos;</a:t>
            </a:r>
          </a:p>
          <a:p>
            <a:pPr lvl="1"/>
            <a:r>
              <a:rPr lang="pt-BR" dirty="0" smtClean="0"/>
              <a:t>Incluídas somente as gestantes atendidas pela autora do projeto.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319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26058"/>
            <a:ext cx="8229600" cy="4525963"/>
          </a:xfrm>
        </p:spPr>
        <p:txBody>
          <a:bodyPr/>
          <a:lstStyle/>
          <a:p>
            <a:r>
              <a:rPr lang="pt-BR" sz="2800" dirty="0"/>
              <a:t>70% </a:t>
            </a:r>
            <a:r>
              <a:rPr lang="pt-BR" sz="2800" dirty="0" smtClean="0"/>
              <a:t>das pacientes (15) iniciaram </a:t>
            </a:r>
            <a:r>
              <a:rPr lang="pt-BR" sz="2800" dirty="0" smtClean="0"/>
              <a:t>pré-natal </a:t>
            </a:r>
            <a:r>
              <a:rPr lang="pt-BR" sz="2800" dirty="0"/>
              <a:t>no primeiro trimestre de gravidez</a:t>
            </a:r>
            <a:r>
              <a:rPr lang="pt-BR" sz="2800" dirty="0" smtClean="0"/>
              <a:t>. </a:t>
            </a:r>
            <a:endParaRPr lang="pt-BR" sz="2800" dirty="0" smtClean="0"/>
          </a:p>
          <a:p>
            <a:pPr lvl="2"/>
            <a:r>
              <a:rPr lang="pt-BR" sz="2000" dirty="0" smtClean="0"/>
              <a:t>Maioria não sabia estar grávida e não correlacionou os sintomas presentes com possível gestação</a:t>
            </a:r>
          </a:p>
          <a:p>
            <a:pPr lvl="2"/>
            <a:r>
              <a:rPr lang="pt-BR" sz="2000" dirty="0" smtClean="0"/>
              <a:t>Má educação em saúde da população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Gráfico 6"/>
          <p:cNvPicPr/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835696" y="3789040"/>
            <a:ext cx="5472608" cy="2736304"/>
          </a:xfrm>
          <a:prstGeom prst="rect">
            <a:avLst/>
          </a:prstGeom>
          <a:solidFill>
            <a:srgbClr val="4F81BD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35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Todas as pacientes tiveram seu exame ginecológico e das mamas realizado no pré-natal, em todos os </a:t>
            </a:r>
            <a:r>
              <a:rPr lang="pt-BR" dirty="0" smtClean="0"/>
              <a:t>encontros,</a:t>
            </a:r>
          </a:p>
          <a:p>
            <a:r>
              <a:rPr lang="pt-BR" dirty="0"/>
              <a:t>T</a:t>
            </a:r>
            <a:r>
              <a:rPr lang="pt-BR" dirty="0" smtClean="0"/>
              <a:t>odos </a:t>
            </a:r>
            <a:r>
              <a:rPr lang="pt-BR" dirty="0"/>
              <a:t>os exames laboratoriais eram solicitados de acordo com cada período do acompanhamento </a:t>
            </a:r>
            <a:r>
              <a:rPr lang="pt-BR" dirty="0" smtClean="0"/>
              <a:t>pré-natal</a:t>
            </a:r>
          </a:p>
          <a:p>
            <a:r>
              <a:rPr lang="pt-BR" dirty="0" smtClean="0"/>
              <a:t>Exames eram realizados </a:t>
            </a:r>
            <a:r>
              <a:rPr lang="pt-BR" dirty="0"/>
              <a:t>na Unidade Básica de </a:t>
            </a:r>
            <a:r>
              <a:rPr lang="pt-BR" dirty="0" smtClean="0"/>
              <a:t>Saúde, </a:t>
            </a:r>
            <a:r>
              <a:rPr lang="pt-BR" dirty="0"/>
              <a:t>facilitando muito a adesão das pacientes. </a:t>
            </a:r>
          </a:p>
        </p:txBody>
      </p:sp>
    </p:spTree>
    <p:extLst>
      <p:ext uri="{BB962C8B-B14F-4D97-AF65-F5344CB8AC3E}">
        <p14:creationId xmlns="" xmlns:p14="http://schemas.microsoft.com/office/powerpoint/2010/main" val="1935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squema </a:t>
            </a:r>
            <a:r>
              <a:rPr lang="pt-BR" dirty="0"/>
              <a:t>vacinal foi completo em todas as gestantes </a:t>
            </a:r>
            <a:r>
              <a:rPr lang="pt-BR" dirty="0" smtClean="0"/>
              <a:t>acompanhadas.</a:t>
            </a:r>
          </a:p>
          <a:p>
            <a:pPr lvl="1"/>
            <a:r>
              <a:rPr lang="pt-BR" dirty="0" smtClean="0"/>
              <a:t>Vacinas </a:t>
            </a:r>
            <a:r>
              <a:rPr lang="pt-BR" dirty="0" err="1" smtClean="0"/>
              <a:t>anti-tetânica</a:t>
            </a:r>
            <a:r>
              <a:rPr lang="pt-BR" dirty="0" smtClean="0"/>
              <a:t> e contra hepatite B eram realizadas na própria Unidade Básica de Saúde.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35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Primeira consulta odontológica:</a:t>
            </a:r>
            <a:endParaRPr lang="pt-BR" dirty="0"/>
          </a:p>
          <a:p>
            <a:pPr lvl="1"/>
            <a:r>
              <a:rPr lang="pt-BR" dirty="0" smtClean="0"/>
              <a:t>21</a:t>
            </a:r>
            <a:r>
              <a:rPr lang="pt-BR" dirty="0" smtClean="0"/>
              <a:t>% (4) </a:t>
            </a:r>
            <a:r>
              <a:rPr lang="pt-BR" dirty="0" smtClean="0"/>
              <a:t>-&gt; segundo </a:t>
            </a:r>
            <a:r>
              <a:rPr lang="pt-BR" dirty="0"/>
              <a:t>mês </a:t>
            </a:r>
            <a:r>
              <a:rPr lang="pt-BR" dirty="0" smtClean="0"/>
              <a:t>de acompanhamento</a:t>
            </a:r>
          </a:p>
          <a:p>
            <a:pPr lvl="1"/>
            <a:r>
              <a:rPr lang="pt-BR" dirty="0" smtClean="0"/>
              <a:t>47,6</a:t>
            </a:r>
            <a:r>
              <a:rPr lang="pt-BR" dirty="0"/>
              <a:t>% </a:t>
            </a:r>
            <a:r>
              <a:rPr lang="pt-BR" dirty="0" smtClean="0"/>
              <a:t>(10) -&gt; </a:t>
            </a:r>
            <a:r>
              <a:rPr lang="pt-BR" dirty="0" smtClean="0"/>
              <a:t>terceiro </a:t>
            </a:r>
            <a:r>
              <a:rPr lang="pt-BR" dirty="0"/>
              <a:t>mês de </a:t>
            </a:r>
            <a:r>
              <a:rPr lang="pt-BR" dirty="0" smtClean="0"/>
              <a:t>acompanhamento</a:t>
            </a:r>
          </a:p>
          <a:p>
            <a:r>
              <a:rPr lang="pt-BR" dirty="0" smtClean="0"/>
              <a:t>Baixa adesão: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entista ausente durante o projeto devido </a:t>
            </a:r>
            <a:r>
              <a:rPr lang="pt-BR" dirty="0"/>
              <a:t>a período de </a:t>
            </a:r>
            <a:r>
              <a:rPr lang="pt-BR" dirty="0" smtClean="0"/>
              <a:t>férias;</a:t>
            </a:r>
          </a:p>
          <a:p>
            <a:pPr lvl="1"/>
            <a:r>
              <a:rPr lang="pt-BR" dirty="0" smtClean="0"/>
              <a:t>Parte </a:t>
            </a:r>
            <a:r>
              <a:rPr lang="pt-BR" dirty="0"/>
              <a:t>das pacientes possuía dificuldade em entender a importância de realizar a consulta com o dentista para a saúde do seu filho e, por isso, acabavam por ignorar essa recomendação. </a:t>
            </a:r>
          </a:p>
        </p:txBody>
      </p:sp>
    </p:spTree>
    <p:extLst>
      <p:ext uri="{BB962C8B-B14F-4D97-AF65-F5344CB8AC3E}">
        <p14:creationId xmlns="" xmlns:p14="http://schemas.microsoft.com/office/powerpoint/2010/main" val="19356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Gráfico 23"/>
          <p:cNvPicPr>
            <a:picLocks noGrp="1"/>
          </p:cNvPicPr>
          <p:nvPr>
            <p:ph idx="1"/>
          </p:nvPr>
        </p:nvPicPr>
        <p:blipFill>
          <a:blip r:embed="rId2">
            <a:grayscl/>
          </a:blip>
          <a:srcRect b="-26"/>
          <a:stretch>
            <a:fillRect/>
          </a:stretch>
        </p:blipFill>
        <p:spPr bwMode="auto">
          <a:xfrm>
            <a:off x="1691680" y="1988840"/>
            <a:ext cx="5902990" cy="331913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73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Todas </a:t>
            </a:r>
            <a:r>
              <a:rPr lang="pt-BR" dirty="0"/>
              <a:t>as gestantes receberam suplementação de ácido fólico e sulfato ferroso de acordo com o período de gravidez, </a:t>
            </a:r>
            <a:endParaRPr lang="pt-BR" dirty="0" smtClean="0"/>
          </a:p>
          <a:p>
            <a:pPr lvl="1"/>
            <a:r>
              <a:rPr lang="pt-BR" dirty="0" smtClean="0"/>
              <a:t>Farmácia </a:t>
            </a:r>
            <a:r>
              <a:rPr lang="pt-BR" dirty="0"/>
              <a:t>da Unidade </a:t>
            </a:r>
            <a:r>
              <a:rPr lang="pt-BR" dirty="0" smtClean="0"/>
              <a:t>fornecia o tratamento, </a:t>
            </a:r>
            <a:r>
              <a:rPr lang="pt-BR" dirty="0"/>
              <a:t>facilitando a adesão ao tratamento. </a:t>
            </a:r>
            <a:endParaRPr lang="pt-BR" dirty="0" smtClean="0"/>
          </a:p>
          <a:p>
            <a:r>
              <a:rPr lang="pt-BR" dirty="0" smtClean="0"/>
              <a:t>Todas </a:t>
            </a:r>
            <a:r>
              <a:rPr lang="pt-BR" dirty="0"/>
              <a:t>as pacientes receberam as orientações quanto aos riscos do uso de álcool e drogas na gestação, principalmente, devido ao número crescente de pacientes usuárias de drogas na população de abrangência da intervenção.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494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</a:t>
            </a:r>
            <a:r>
              <a:rPr lang="pt-BR" dirty="0" err="1" smtClean="0"/>
              <a:t>Zacchia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Faz parte da ESF;</a:t>
            </a:r>
          </a:p>
          <a:p>
            <a:r>
              <a:rPr lang="pt-BR" dirty="0" smtClean="0"/>
              <a:t>Urbana;</a:t>
            </a:r>
          </a:p>
          <a:p>
            <a:r>
              <a:rPr lang="pt-BR" dirty="0" smtClean="0"/>
              <a:t>1 equipe, vinculada com a Universidade de Passo Fundo, composta por:</a:t>
            </a:r>
          </a:p>
          <a:p>
            <a:pPr lvl="2"/>
            <a:r>
              <a:rPr lang="pt-BR" dirty="0" smtClean="0"/>
              <a:t>1 Medico</a:t>
            </a:r>
          </a:p>
          <a:p>
            <a:pPr lvl="2"/>
            <a:r>
              <a:rPr lang="pt-BR" dirty="0" smtClean="0"/>
              <a:t>1 Enfermeiro</a:t>
            </a:r>
          </a:p>
          <a:p>
            <a:pPr lvl="2"/>
            <a:r>
              <a:rPr lang="pt-BR" dirty="0" smtClean="0"/>
              <a:t>5 Agentes Comunitários de Saúde</a:t>
            </a:r>
          </a:p>
          <a:p>
            <a:pPr lvl="2"/>
            <a:r>
              <a:rPr lang="pt-BR" dirty="0" smtClean="0"/>
              <a:t>1 Dentista</a:t>
            </a:r>
          </a:p>
          <a:p>
            <a:pPr lvl="2"/>
            <a:r>
              <a:rPr lang="pt-BR" dirty="0" smtClean="0"/>
              <a:t>2 Auxiliares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61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Somente 5 gestantes do grupo avaliado realizaram parto durante o período da intervenção. </a:t>
            </a:r>
            <a:endParaRPr lang="pt-BR" dirty="0" smtClean="0"/>
          </a:p>
          <a:p>
            <a:r>
              <a:rPr lang="pt-BR" dirty="0" smtClean="0"/>
              <a:t>Apenas 1 </a:t>
            </a:r>
            <a:r>
              <a:rPr lang="pt-BR" dirty="0"/>
              <a:t>paciente não realizou a consulta de puerpério. </a:t>
            </a:r>
            <a:endParaRPr lang="pt-BR" dirty="0" smtClean="0"/>
          </a:p>
          <a:p>
            <a:r>
              <a:rPr lang="pt-BR" dirty="0" smtClean="0"/>
              <a:t>Todas </a:t>
            </a:r>
            <a:r>
              <a:rPr lang="pt-BR" dirty="0"/>
              <a:t>gestantes foram orientadas quanto aos cuidados com seu neonato.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544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Apenas 7 pacientes foram orientadas quanto a  </a:t>
            </a:r>
            <a:r>
              <a:rPr lang="pt-BR" sz="2800" dirty="0"/>
              <a:t>métodos </a:t>
            </a:r>
            <a:r>
              <a:rPr lang="pt-BR" sz="2800" dirty="0" smtClean="0"/>
              <a:t>contraceptivos.</a:t>
            </a:r>
          </a:p>
          <a:p>
            <a:pPr lvl="1"/>
            <a:r>
              <a:rPr lang="pt-BR" sz="2400" dirty="0"/>
              <a:t>O</a:t>
            </a:r>
            <a:r>
              <a:rPr lang="pt-BR" sz="2400" dirty="0" smtClean="0"/>
              <a:t>rientações </a:t>
            </a:r>
            <a:r>
              <a:rPr lang="pt-BR" sz="2400" dirty="0"/>
              <a:t>ficaram reservadas às </a:t>
            </a:r>
            <a:r>
              <a:rPr lang="pt-BR" sz="2400" dirty="0" smtClean="0"/>
              <a:t>que </a:t>
            </a:r>
            <a:r>
              <a:rPr lang="pt-BR" sz="2400" dirty="0"/>
              <a:t>estavam no último trimestre de gestação, ou </a:t>
            </a:r>
            <a:r>
              <a:rPr lang="pt-BR" sz="2400" dirty="0" smtClean="0"/>
              <a:t>no puerpério.</a:t>
            </a:r>
            <a:endParaRPr lang="pt-BR" sz="2400" dirty="0"/>
          </a:p>
        </p:txBody>
      </p:sp>
      <p:pic>
        <p:nvPicPr>
          <p:cNvPr id="4" name="Gráfico 24"/>
          <p:cNvPicPr/>
          <p:nvPr/>
        </p:nvPicPr>
        <p:blipFill>
          <a:blip r:embed="rId2">
            <a:grayscl/>
          </a:blip>
          <a:srcRect b="-66"/>
          <a:stretch>
            <a:fillRect/>
          </a:stretch>
        </p:blipFill>
        <p:spPr bwMode="auto">
          <a:xfrm>
            <a:off x="2051428" y="3501008"/>
            <a:ext cx="4536796" cy="264489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456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mpliação </a:t>
            </a:r>
            <a:r>
              <a:rPr lang="pt-BR" dirty="0"/>
              <a:t>da cobertura da atenção às gestantes e </a:t>
            </a:r>
            <a:r>
              <a:rPr lang="pt-BR" dirty="0" smtClean="0"/>
              <a:t>puérperas;</a:t>
            </a:r>
          </a:p>
          <a:p>
            <a:r>
              <a:rPr lang="pt-BR" dirty="0" smtClean="0"/>
              <a:t>Melhoria </a:t>
            </a:r>
            <a:r>
              <a:rPr lang="pt-BR" dirty="0"/>
              <a:t>dos </a:t>
            </a:r>
            <a:r>
              <a:rPr lang="pt-BR" dirty="0" smtClean="0"/>
              <a:t>registros;</a:t>
            </a:r>
          </a:p>
          <a:p>
            <a:r>
              <a:rPr lang="pt-BR" dirty="0"/>
              <a:t>Q</a:t>
            </a:r>
            <a:r>
              <a:rPr lang="pt-BR" dirty="0" smtClean="0"/>
              <a:t>ualificação </a:t>
            </a:r>
            <a:r>
              <a:rPr lang="pt-BR" dirty="0"/>
              <a:t>da atenção com destaque para a realização do exame pré-natal e a estratificação de risco para a </a:t>
            </a:r>
            <a:r>
              <a:rPr lang="pt-BR" dirty="0" smtClean="0"/>
              <a:t>gravidez.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06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Exigiu reunião semanal da equipe;</a:t>
            </a:r>
          </a:p>
          <a:p>
            <a:r>
              <a:rPr lang="pt-BR" dirty="0" smtClean="0"/>
              <a:t>Utilização das </a:t>
            </a:r>
            <a:r>
              <a:rPr lang="pt-BR" dirty="0"/>
              <a:t>recomendações de consulta de atenção a gestantes e </a:t>
            </a:r>
            <a:r>
              <a:rPr lang="pt-BR" dirty="0" err="1"/>
              <a:t>puerpéras</a:t>
            </a:r>
            <a:r>
              <a:rPr lang="pt-BR" dirty="0"/>
              <a:t>, orientada pelo caderno de Atenção Básica do Ministério da </a:t>
            </a:r>
            <a:r>
              <a:rPr lang="pt-BR" dirty="0" smtClean="0"/>
              <a:t>Saúde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Promoveu </a:t>
            </a:r>
            <a:r>
              <a:rPr lang="pt-BR" dirty="0"/>
              <a:t>trabalho integrado da médica, do dentista, da equipe de enfermagem, das agentes de saúde e da </a:t>
            </a:r>
            <a:r>
              <a:rPr lang="pt-BR" dirty="0" smtClean="0"/>
              <a:t>recepção.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34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Estimulou atendimento multidisciplinar:</a:t>
            </a:r>
          </a:p>
          <a:p>
            <a:pPr lvl="1"/>
            <a:r>
              <a:rPr lang="pt-BR" dirty="0" smtClean="0"/>
              <a:t>Médica: consulta </a:t>
            </a:r>
            <a:r>
              <a:rPr lang="pt-BR" dirty="0"/>
              <a:t>mensal, solicitação de </a:t>
            </a:r>
            <a:r>
              <a:rPr lang="pt-BR" dirty="0" smtClean="0"/>
              <a:t>exames, </a:t>
            </a:r>
            <a:r>
              <a:rPr lang="pt-BR" dirty="0"/>
              <a:t>cuidados </a:t>
            </a:r>
            <a:r>
              <a:rPr lang="pt-BR" dirty="0" smtClean="0"/>
              <a:t> e orientações para a paciente e registros </a:t>
            </a:r>
            <a:r>
              <a:rPr lang="pt-BR" dirty="0"/>
              <a:t>no prontuário; </a:t>
            </a:r>
          </a:p>
          <a:p>
            <a:pPr lvl="1"/>
            <a:r>
              <a:rPr lang="pt-BR" dirty="0" smtClean="0"/>
              <a:t>Dentista: avaliações </a:t>
            </a:r>
            <a:r>
              <a:rPr lang="pt-BR" dirty="0"/>
              <a:t>de saúde bucal; </a:t>
            </a:r>
            <a:endParaRPr lang="pt-BR" dirty="0" smtClean="0"/>
          </a:p>
          <a:p>
            <a:pPr lvl="1"/>
            <a:r>
              <a:rPr lang="pt-BR" dirty="0" smtClean="0"/>
              <a:t>Enfermeira: orientações, sanar dúvidas </a:t>
            </a:r>
            <a:r>
              <a:rPr lang="pt-BR" dirty="0"/>
              <a:t>e, se necessário, agendar consultas extras com a </a:t>
            </a:r>
            <a:r>
              <a:rPr lang="pt-BR" dirty="0" smtClean="0"/>
              <a:t>médica;</a:t>
            </a:r>
          </a:p>
          <a:p>
            <a:pPr lvl="1"/>
            <a:r>
              <a:rPr lang="pt-BR" dirty="0" smtClean="0"/>
              <a:t>Agentes </a:t>
            </a:r>
            <a:r>
              <a:rPr lang="pt-BR" dirty="0"/>
              <a:t>de </a:t>
            </a:r>
            <a:r>
              <a:rPr lang="pt-BR" dirty="0" smtClean="0"/>
              <a:t>saúde: busca </a:t>
            </a:r>
            <a:r>
              <a:rPr lang="pt-BR" dirty="0"/>
              <a:t>ativa de gestantes faltosas à </a:t>
            </a:r>
            <a:r>
              <a:rPr lang="pt-BR" dirty="0" smtClean="0"/>
              <a:t>consulta.</a:t>
            </a:r>
          </a:p>
        </p:txBody>
      </p:sp>
    </p:spTree>
    <p:extLst>
      <p:ext uri="{BB962C8B-B14F-4D97-AF65-F5344CB8AC3E}">
        <p14:creationId xmlns="" xmlns:p14="http://schemas.microsoft.com/office/powerpoint/2010/main" val="2634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</a:t>
            </a:r>
            <a:r>
              <a:rPr lang="pt-BR" dirty="0" smtClean="0"/>
              <a:t>mpacto </a:t>
            </a:r>
            <a:r>
              <a:rPr lang="pt-BR" dirty="0"/>
              <a:t>da intervenção ainda é pouco percebido pela comunidade e pela própria equipe da </a:t>
            </a:r>
            <a:r>
              <a:rPr lang="pt-BR" dirty="0" smtClean="0"/>
              <a:t>UBS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Algumas gestantes ainda </a:t>
            </a:r>
            <a:r>
              <a:rPr lang="pt-BR" dirty="0"/>
              <a:t>tem acesso precário à saúde e possuem dificuldades em entender a importância do pré-natal </a:t>
            </a:r>
            <a:r>
              <a:rPr lang="pt-BR" dirty="0" smtClean="0"/>
              <a:t>adequado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Plano: realizar intervenção semelhante para aumentar a adesão da população às consultas de puericultura.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34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 inicial: residência médica.</a:t>
            </a:r>
          </a:p>
          <a:p>
            <a:r>
              <a:rPr lang="pt-BR" dirty="0" smtClean="0"/>
              <a:t>Novos objetivos: ajudar a população; valorizar a importância da convivência com a equipe e pacientes; </a:t>
            </a:r>
          </a:p>
          <a:p>
            <a:r>
              <a:rPr lang="pt-BR" dirty="0" smtClean="0"/>
              <a:t>Estudos frequentes para conseguir abranger todos os casos;</a:t>
            </a:r>
          </a:p>
          <a:p>
            <a:r>
              <a:rPr lang="pt-BR" dirty="0" smtClean="0"/>
              <a:t>Fórum de discussões contribuiu para crescimento pessoal e profissional;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096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Reflexão crítica sobre processo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Momentos de desmotivação, que foram superados através de conversas com orientadora e necessidade de estar em dia com as tarefas solicitadas;</a:t>
            </a:r>
          </a:p>
          <a:p>
            <a:r>
              <a:rPr lang="pt-BR" dirty="0" smtClean="0"/>
              <a:t>Desafio para manejar casos de gestações de alto risco e para entender culturas diferentes: meninas, quase crianças, que desejavam ser mães sem estrutura familiar e com baixo nível socioeconômico.</a:t>
            </a:r>
          </a:p>
        </p:txBody>
      </p:sp>
    </p:spTree>
    <p:extLst>
      <p:ext uri="{BB962C8B-B14F-4D97-AF65-F5344CB8AC3E}">
        <p14:creationId xmlns="" xmlns:p14="http://schemas.microsoft.com/office/powerpoint/2010/main" val="2583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Reflexão crítica sobre processo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Média de atendimento: 20 pacientes / dia.</a:t>
            </a:r>
          </a:p>
          <a:p>
            <a:pPr lvl="1"/>
            <a:r>
              <a:rPr lang="pt-BR" dirty="0" smtClean="0"/>
              <a:t>Melhora como profissional</a:t>
            </a:r>
          </a:p>
          <a:p>
            <a:pPr lvl="1"/>
            <a:r>
              <a:rPr lang="pt-BR" dirty="0" smtClean="0"/>
              <a:t>Discussão de maior número de casos</a:t>
            </a:r>
          </a:p>
          <a:p>
            <a:pPr lvl="1"/>
            <a:r>
              <a:rPr lang="pt-BR" dirty="0" smtClean="0"/>
              <a:t>Estímulo para estudo</a:t>
            </a:r>
          </a:p>
          <a:p>
            <a:r>
              <a:rPr lang="pt-BR" dirty="0" smtClean="0"/>
              <a:t>Dificuldade: parte burocrática do programa, como preencher planilhas, documentos e entrega das tarefas obrigatórias.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4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usuario\Desktop\DSC05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58"/>
            <a:ext cx="9144000" cy="6787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</a:t>
            </a:r>
            <a:r>
              <a:rPr lang="pt-BR" dirty="0" err="1" smtClean="0"/>
              <a:t>Zacchia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População de abrangência: aproximadamente </a:t>
            </a:r>
            <a:r>
              <a:rPr lang="pt-BR" dirty="0"/>
              <a:t>4.000 usuários, sendo a maioria do sexo feminino e idade entre 15 e 35 </a:t>
            </a:r>
            <a:r>
              <a:rPr lang="pt-BR" dirty="0" smtClean="0"/>
              <a:t>anos (perfil de população jovem);</a:t>
            </a:r>
          </a:p>
          <a:p>
            <a:r>
              <a:rPr lang="pt-BR" dirty="0" smtClean="0"/>
              <a:t>Considerada comunidade carente;</a:t>
            </a:r>
          </a:p>
          <a:p>
            <a:r>
              <a:rPr lang="pt-BR" dirty="0" smtClean="0"/>
              <a:t>Uma </a:t>
            </a:r>
            <a:r>
              <a:rPr lang="pt-BR" dirty="0"/>
              <a:t>das mais </a:t>
            </a:r>
            <a:r>
              <a:rPr lang="pt-BR" dirty="0" smtClean="0"/>
              <a:t>organizadas da cidade: </a:t>
            </a:r>
          </a:p>
          <a:p>
            <a:pPr lvl="1"/>
            <a:r>
              <a:rPr lang="pt-BR" dirty="0"/>
              <a:t> </a:t>
            </a:r>
            <a:r>
              <a:rPr lang="pt-BR" dirty="0" smtClean="0"/>
              <a:t>depósitos </a:t>
            </a:r>
            <a:r>
              <a:rPr lang="pt-BR" dirty="0"/>
              <a:t>para organização de materiais, </a:t>
            </a:r>
            <a:endParaRPr lang="pt-BR" dirty="0" smtClean="0"/>
          </a:p>
          <a:p>
            <a:pPr lvl="1"/>
            <a:r>
              <a:rPr lang="pt-BR" dirty="0" smtClean="0"/>
              <a:t>sala </a:t>
            </a:r>
            <a:r>
              <a:rPr lang="pt-BR" dirty="0"/>
              <a:t>para lanche </a:t>
            </a:r>
            <a:r>
              <a:rPr lang="pt-BR" dirty="0" smtClean="0"/>
              <a:t>e descanso nos </a:t>
            </a:r>
            <a:r>
              <a:rPr lang="pt-BR" dirty="0"/>
              <a:t>horários de intervalo </a:t>
            </a:r>
            <a:endParaRPr lang="pt-BR" dirty="0" smtClean="0"/>
          </a:p>
          <a:p>
            <a:pPr lvl="1"/>
            <a:r>
              <a:rPr lang="pt-BR" dirty="0" smtClean="0"/>
              <a:t>sala </a:t>
            </a:r>
            <a:r>
              <a:rPr lang="pt-BR" dirty="0"/>
              <a:t>estudo e </a:t>
            </a:r>
            <a:r>
              <a:rPr lang="pt-BR" dirty="0" smtClean="0"/>
              <a:t>reuniões</a:t>
            </a:r>
          </a:p>
        </p:txBody>
      </p:sp>
    </p:spTree>
    <p:extLst>
      <p:ext uri="{BB962C8B-B14F-4D97-AF65-F5344CB8AC3E}">
        <p14:creationId xmlns="" xmlns:p14="http://schemas.microsoft.com/office/powerpoint/2010/main" val="33618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6400800" cy="1631032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Larissa </a:t>
            </a:r>
            <a:r>
              <a:rPr lang="pt-BR" b="1" dirty="0">
                <a:solidFill>
                  <a:schemeClr val="tx1"/>
                </a:solidFill>
              </a:rPr>
              <a:t>  </a:t>
            </a:r>
            <a:r>
              <a:rPr lang="pt-BR" dirty="0" err="1" smtClean="0">
                <a:solidFill>
                  <a:schemeClr val="tx1"/>
                </a:solidFill>
              </a:rPr>
              <a:t>Bruch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Caetano</a:t>
            </a:r>
          </a:p>
          <a:p>
            <a:pPr algn="l"/>
            <a:endParaRPr lang="pt-BR" sz="2000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5" y="1714488"/>
            <a:ext cx="1374723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177117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Departamento de Medicina Social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Curso de Especialização em Saúde da Família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Modalidade a Distância</a:t>
            </a:r>
            <a:endParaRPr kumimoji="0" lang="pt-BR" alt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Turma 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79634" y="331857"/>
            <a:ext cx="1847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1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03648" y="32849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OBRIGADA!!</a:t>
            </a:r>
            <a:endParaRPr lang="pt-BR" sz="3600" b="1" dirty="0"/>
          </a:p>
        </p:txBody>
      </p:sp>
    </p:spTree>
    <p:extLst>
      <p:ext uri="{BB962C8B-B14F-4D97-AF65-F5344CB8AC3E}">
        <p14:creationId xmlns="" xmlns:p14="http://schemas.microsoft.com/office/powerpoint/2010/main" val="5829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UBS </a:t>
            </a:r>
            <a:r>
              <a:rPr lang="pt-BR" dirty="0" err="1" smtClean="0"/>
              <a:t>Zacchia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 boa </a:t>
            </a:r>
            <a:r>
              <a:rPr lang="pt-BR" dirty="0"/>
              <a:t>infraestrutura, agendamentos, uma equipe disposta a trazer os enfermos às revisões e promover a saúde nas </a:t>
            </a:r>
            <a:r>
              <a:rPr lang="pt-BR" dirty="0" smtClean="0"/>
              <a:t>casas, </a:t>
            </a:r>
            <a:r>
              <a:rPr lang="pt-BR" dirty="0"/>
              <a:t>a fim de que os usuários realizem a prevenção primária das </a:t>
            </a:r>
            <a:r>
              <a:rPr lang="pt-BR" dirty="0" smtClean="0"/>
              <a:t>doenças;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668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usuario\Desktop\DSC05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UBS </a:t>
            </a:r>
            <a:r>
              <a:rPr lang="pt-BR" dirty="0" err="1" smtClean="0"/>
              <a:t>Zacchia</a:t>
            </a:r>
            <a:r>
              <a:rPr lang="pt-BR" dirty="0" smtClean="0"/>
              <a:t> apresenta alta demanda espontânea -&gt; não existem processos de triagem ou protocolos para atendimento;</a:t>
            </a:r>
          </a:p>
          <a:p>
            <a:r>
              <a:rPr lang="pt-BR" dirty="0" smtClean="0"/>
              <a:t>Perfil de gestantes com baixa faixa etária e baixa escolaridade;</a:t>
            </a:r>
          </a:p>
          <a:p>
            <a:r>
              <a:rPr lang="pt-BR" dirty="0" smtClean="0"/>
              <a:t>Boa cobertura pré-natal</a:t>
            </a:r>
          </a:p>
          <a:p>
            <a:r>
              <a:rPr lang="pt-BR" dirty="0" smtClean="0"/>
              <a:t>Não existe grupo de gestantes;</a:t>
            </a:r>
          </a:p>
          <a:p>
            <a:r>
              <a:rPr lang="pt-BR" dirty="0" smtClean="0"/>
              <a:t>Possui poucas agentes de saúde:</a:t>
            </a:r>
          </a:p>
          <a:p>
            <a:pPr marL="0" indent="0">
              <a:buNone/>
            </a:pPr>
            <a:r>
              <a:rPr lang="pt-BR" dirty="0" smtClean="0"/>
              <a:t>          -&gt; Orientam e auxiliam a população </a:t>
            </a:r>
          </a:p>
          <a:p>
            <a:pPr marL="0" indent="0">
              <a:buNone/>
            </a:pPr>
            <a:r>
              <a:rPr lang="pt-BR" dirty="0" smtClean="0"/>
              <a:t>          -&gt; Realizam busca ativa dos pacientes faltosos;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49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Melhorar a atenção à saúde materna, com vistas principais à melhor assistência ao parto e puerpério.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083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realizadas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Ficha espelho de pré-natal/</a:t>
            </a:r>
            <a:r>
              <a:rPr lang="pt-BR" dirty="0" err="1" smtClean="0"/>
              <a:t>puerpério</a:t>
            </a:r>
            <a:endParaRPr lang="pt-BR" dirty="0" smtClean="0"/>
          </a:p>
          <a:p>
            <a:r>
              <a:rPr lang="pt-BR" dirty="0" smtClean="0"/>
              <a:t>Exames solicitados de acordo com cada período gestacional e devido registro na ficha espelho</a:t>
            </a:r>
          </a:p>
          <a:p>
            <a:r>
              <a:rPr lang="pt-BR" dirty="0" smtClean="0"/>
              <a:t>Calendário vacinal em dia</a:t>
            </a:r>
          </a:p>
          <a:p>
            <a:r>
              <a:rPr lang="pt-BR" dirty="0" smtClean="0"/>
              <a:t>Agendamento das consultas de acordo com a disponibilidade das gestantes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1893</Words>
  <Application>Microsoft Office PowerPoint</Application>
  <PresentationFormat>Apresentação na tela (4:3)</PresentationFormat>
  <Paragraphs>200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Município de Passo Fundo</vt:lpstr>
      <vt:lpstr>UBS Zacchia</vt:lpstr>
      <vt:lpstr>UBS Zacchia</vt:lpstr>
      <vt:lpstr>UBS Zacchia</vt:lpstr>
      <vt:lpstr>Slide 6</vt:lpstr>
      <vt:lpstr>Antes da intervenção</vt:lpstr>
      <vt:lpstr>Objetivo Geral</vt:lpstr>
      <vt:lpstr>Ações realizadas</vt:lpstr>
      <vt:lpstr>Slide 10</vt:lpstr>
      <vt:lpstr>Ações realizadas</vt:lpstr>
      <vt:lpstr>Logística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Objetivos específicos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crítica sobre processo de aprendizagem</vt:lpstr>
      <vt:lpstr>Reflexão crítica sobre processo de aprendizagem</vt:lpstr>
      <vt:lpstr>Reflexão crítica sobre processo de aprendizagem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Taina</dc:creator>
  <cp:lastModifiedBy>usuario</cp:lastModifiedBy>
  <cp:revision>37</cp:revision>
  <dcterms:created xsi:type="dcterms:W3CDTF">2014-02-15T18:26:01Z</dcterms:created>
  <dcterms:modified xsi:type="dcterms:W3CDTF">2014-05-01T17:56:46Z</dcterms:modified>
</cp:coreProperties>
</file>