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sldIdLst>
    <p:sldId id="256" r:id="rId2"/>
    <p:sldId id="302" r:id="rId3"/>
    <p:sldId id="303" r:id="rId4"/>
    <p:sldId id="258" r:id="rId5"/>
    <p:sldId id="306" r:id="rId6"/>
    <p:sldId id="327" r:id="rId7"/>
    <p:sldId id="329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31" r:id="rId37"/>
    <p:sldId id="263" r:id="rId38"/>
    <p:sldId id="264" r:id="rId39"/>
    <p:sldId id="32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6771-CD33-4F4E-8E47-E16D58A8BA29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6771-CD33-4F4E-8E47-E16D58A8BA29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D70F-C47D-E546-A600-161CF5F13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6771-CD33-4F4E-8E47-E16D58A8BA29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D70F-C47D-E546-A600-161CF5F13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6771-CD33-4F4E-8E47-E16D58A8BA29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D70F-C47D-E546-A600-161CF5F13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6771-CD33-4F4E-8E47-E16D58A8BA29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D70F-C47D-E546-A600-161CF5F13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6771-CD33-4F4E-8E47-E16D58A8BA29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D70F-C47D-E546-A600-161CF5F13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6771-CD33-4F4E-8E47-E16D58A8BA29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D70F-C47D-E546-A600-161CF5F13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6771-CD33-4F4E-8E47-E16D58A8BA29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D70F-C47D-E546-A600-161CF5F13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6771-CD33-4F4E-8E47-E16D58A8BA29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D70F-C47D-E546-A600-161CF5F13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6771-CD33-4F4E-8E47-E16D58A8BA29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D70F-C47D-E546-A600-161CF5F132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6771-CD33-4F4E-8E47-E16D58A8BA29}" type="datetimeFigureOut">
              <a:rPr lang="en-US" smtClean="0"/>
              <a:t>21/01/15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C7D70F-C47D-E546-A600-161CF5F132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DC7D70F-C47D-E546-A600-161CF5F132E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7666771-CD33-4F4E-8E47-E16D58A8BA29}" type="datetimeFigureOut">
              <a:rPr lang="en-US" smtClean="0"/>
              <a:t>21/01/15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0315"/>
            <a:ext cx="7543800" cy="2593975"/>
          </a:xfrm>
        </p:spPr>
        <p:txBody>
          <a:bodyPr>
            <a:noAutofit/>
          </a:bodyPr>
          <a:lstStyle/>
          <a:p>
            <a:pPr algn="ctr"/>
            <a:r>
              <a:rPr lang="pt-BR" sz="3400" dirty="0"/>
              <a:t>Melhoria da Atenção às Gestantes e Puérperas na Estratégia de Saúde da Família 4 </a:t>
            </a:r>
            <a:r>
              <a:rPr lang="pt-BR" sz="3400" dirty="0" smtClean="0"/>
              <a:t>- Bairro </a:t>
            </a:r>
            <a:r>
              <a:rPr lang="pt-BR" sz="3400" dirty="0"/>
              <a:t>Barcelos no município de Cachoeira do Sul/RS</a:t>
            </a:r>
            <a:br>
              <a:rPr lang="pt-BR" sz="3400" dirty="0"/>
            </a:b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238" y="5102474"/>
            <a:ext cx="7543800" cy="10668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Autora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Laura Klein</a:t>
            </a:r>
          </a:p>
          <a:p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Orientadora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Gilda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Maria de Carvalho </a:t>
            </a:r>
            <a:r>
              <a:rPr lang="pt-B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Abib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pt-B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Halal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704" y="171823"/>
            <a:ext cx="790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8" y="301625"/>
            <a:ext cx="1512887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2" descr="logo_saudeFami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6862" y="301625"/>
            <a:ext cx="15827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71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Objetivo</a:t>
            </a:r>
            <a:r>
              <a:rPr lang="en-US" sz="3600" dirty="0" smtClean="0"/>
              <a:t> 2 - </a:t>
            </a:r>
            <a:r>
              <a:rPr lang="pt-BR" sz="3600" dirty="0"/>
              <a:t>Melhorar a qualidade da atenção ao pré-natal e puerpério realizado na Unidade</a:t>
            </a:r>
            <a:r>
              <a:rPr lang="pt-BR" sz="4800" dirty="0"/>
              <a:t/>
            </a:r>
            <a:br>
              <a:rPr lang="pt-BR" sz="4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Garantir </a:t>
            </a:r>
            <a:r>
              <a:rPr lang="pt-BR" sz="3000" dirty="0"/>
              <a:t>a 100% das gestantes o ingresso no primeiro trimestre de </a:t>
            </a:r>
            <a:r>
              <a:rPr lang="pt-BR" sz="3000" dirty="0" smtClean="0"/>
              <a:t>gestação</a:t>
            </a:r>
          </a:p>
          <a:p>
            <a:r>
              <a:rPr lang="pt-BR" sz="3000" dirty="0" smtClean="0">
                <a:solidFill>
                  <a:srgbClr val="4584D3"/>
                </a:solidFill>
              </a:rPr>
              <a:t>Resultados:</a:t>
            </a:r>
            <a:endParaRPr lang="pt-BR" sz="3000" dirty="0">
              <a:solidFill>
                <a:srgbClr val="4584D3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3409" y="3527240"/>
            <a:ext cx="6010175" cy="28735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09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1216"/>
            <a:ext cx="7620000" cy="5928670"/>
          </a:xfrm>
        </p:spPr>
        <p:txBody>
          <a:bodyPr/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Realizar </a:t>
            </a:r>
            <a:r>
              <a:rPr lang="pt-BR" sz="3000" dirty="0"/>
              <a:t>pelo menos um exame ginecológico por trimestre em 100% das </a:t>
            </a:r>
            <a:r>
              <a:rPr lang="pt-BR" sz="3000" dirty="0" smtClean="0"/>
              <a:t>gestantes</a:t>
            </a:r>
          </a:p>
          <a:p>
            <a:r>
              <a:rPr lang="pt-BR" sz="3000" dirty="0" smtClean="0">
                <a:solidFill>
                  <a:srgbClr val="4584D3"/>
                </a:solidFill>
              </a:rPr>
              <a:t>Resultados:</a:t>
            </a:r>
            <a:endParaRPr lang="pt-BR" sz="3000" dirty="0">
              <a:solidFill>
                <a:srgbClr val="4584D3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21" y="2768929"/>
            <a:ext cx="6853689" cy="33237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15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0743"/>
            <a:ext cx="7620000" cy="6034498"/>
          </a:xfrm>
        </p:spPr>
        <p:txBody>
          <a:bodyPr/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Realizar </a:t>
            </a:r>
            <a:r>
              <a:rPr lang="pt-BR" sz="3000" dirty="0"/>
              <a:t>pelo menos um exame de mamas em 100% das </a:t>
            </a:r>
            <a:r>
              <a:rPr lang="pt-BR" sz="3000" dirty="0" smtClean="0"/>
              <a:t>gestantes</a:t>
            </a:r>
          </a:p>
          <a:p>
            <a:r>
              <a:rPr lang="pt-BR" sz="3000" dirty="0" smtClean="0">
                <a:solidFill>
                  <a:srgbClr val="4584D3"/>
                </a:solidFill>
              </a:rPr>
              <a:t>Resultados:</a:t>
            </a:r>
            <a:endParaRPr lang="pt-BR" sz="3000" dirty="0">
              <a:solidFill>
                <a:srgbClr val="4584D3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535" y="2146785"/>
            <a:ext cx="7076298" cy="427845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55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0505"/>
            <a:ext cx="7620000" cy="6040293"/>
          </a:xfrm>
        </p:spPr>
        <p:txBody>
          <a:bodyPr/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Garantir </a:t>
            </a:r>
            <a:r>
              <a:rPr lang="pt-BR" sz="3000" dirty="0"/>
              <a:t>a 100% das gestantes a solicitação de exames laboratoriais de acordo com </a:t>
            </a:r>
            <a:r>
              <a:rPr lang="pt-BR" sz="3000" dirty="0" smtClean="0"/>
              <a:t>protocolo</a:t>
            </a:r>
          </a:p>
          <a:p>
            <a:r>
              <a:rPr lang="pt-BR" sz="3000" dirty="0" smtClean="0">
                <a:solidFill>
                  <a:srgbClr val="4584D3"/>
                </a:solidFill>
              </a:rPr>
              <a:t>Resultados:</a:t>
            </a:r>
            <a:endParaRPr lang="pt-BR" sz="3000" dirty="0">
              <a:solidFill>
                <a:srgbClr val="4584D3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931" y="2434034"/>
            <a:ext cx="7030939" cy="396676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84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5624"/>
            <a:ext cx="7620000" cy="6094972"/>
          </a:xfrm>
        </p:spPr>
        <p:txBody>
          <a:bodyPr/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Garantir </a:t>
            </a:r>
            <a:r>
              <a:rPr lang="pt-BR" sz="3000" dirty="0"/>
              <a:t>a 100% das gestantes a prescrição de sulfato ferroso e ácido fólico conforme </a:t>
            </a:r>
            <a:r>
              <a:rPr lang="pt-BR" sz="3000" dirty="0" smtClean="0"/>
              <a:t>protocolo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</a:t>
            </a:r>
            <a:r>
              <a:rPr lang="pt-BR" sz="3000" dirty="0" smtClean="0">
                <a:solidFill>
                  <a:srgbClr val="4584D3"/>
                </a:solidFill>
              </a:rPr>
              <a:t>:</a:t>
            </a:r>
            <a:endParaRPr lang="pt-BR" sz="30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22" y="2508067"/>
            <a:ext cx="6449945" cy="343339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67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0978"/>
            <a:ext cx="7620000" cy="5898435"/>
          </a:xfrm>
        </p:spPr>
        <p:txBody>
          <a:bodyPr/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Garantir </a:t>
            </a:r>
            <a:r>
              <a:rPr lang="pt-BR" sz="3000" dirty="0"/>
              <a:t>que 100% das gestantes com vacina antitetânica em </a:t>
            </a:r>
            <a:r>
              <a:rPr lang="pt-BR" sz="3000" dirty="0" smtClean="0"/>
              <a:t>dia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endParaRPr lang="pt-BR" sz="30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978" y="2249962"/>
            <a:ext cx="6955422" cy="406945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58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5624"/>
            <a:ext cx="7620000" cy="6025176"/>
          </a:xfrm>
        </p:spPr>
        <p:txBody>
          <a:bodyPr>
            <a:normAutofit/>
          </a:bodyPr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Garantir </a:t>
            </a:r>
            <a:r>
              <a:rPr lang="pt-BR" sz="3000" dirty="0"/>
              <a:t>que 100% das gestantes com vacina contra hepatite </a:t>
            </a:r>
            <a:r>
              <a:rPr lang="pt-BR" sz="3000" dirty="0" err="1"/>
              <a:t>B</a:t>
            </a:r>
            <a:r>
              <a:rPr lang="pt-BR" sz="3000" dirty="0"/>
              <a:t> em </a:t>
            </a:r>
            <a:r>
              <a:rPr lang="pt-BR" sz="3000" dirty="0" smtClean="0"/>
              <a:t>dia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endParaRPr lang="pt-BR" sz="30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16" y="2116551"/>
            <a:ext cx="6909976" cy="42842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2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5861"/>
            <a:ext cx="7620000" cy="5898434"/>
          </a:xfrm>
        </p:spPr>
        <p:txBody>
          <a:bodyPr/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Examinar </a:t>
            </a:r>
            <a:r>
              <a:rPr lang="pt-BR" sz="3000" dirty="0"/>
              <a:t>as mamas em 100% das puérperas cadastradas no </a:t>
            </a:r>
            <a:r>
              <a:rPr lang="pt-BR" sz="3000" dirty="0" smtClean="0"/>
              <a:t>Programa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endParaRPr lang="pt-BR" sz="30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255" y="2267733"/>
            <a:ext cx="7076300" cy="39004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06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8646"/>
            <a:ext cx="7620000" cy="5952154"/>
          </a:xfrm>
        </p:spPr>
        <p:txBody>
          <a:bodyPr>
            <a:normAutofit/>
          </a:bodyPr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Examinar </a:t>
            </a:r>
            <a:r>
              <a:rPr lang="pt-BR" sz="3000" dirty="0"/>
              <a:t>o abdome em 100% das puérperas cadastradas no </a:t>
            </a:r>
            <a:r>
              <a:rPr lang="pt-BR" sz="3000" dirty="0" smtClean="0"/>
              <a:t>Programa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pPr marL="114300" indent="0">
              <a:buNone/>
            </a:pPr>
            <a:endParaRPr lang="en-US" sz="3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300" y="2222378"/>
            <a:ext cx="6759218" cy="417842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05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239"/>
            <a:ext cx="7620000" cy="5794938"/>
          </a:xfrm>
        </p:spPr>
        <p:txBody>
          <a:bodyPr/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Realizar </a:t>
            </a:r>
            <a:r>
              <a:rPr lang="pt-BR" sz="3000" dirty="0"/>
              <a:t>exame ginecológico em 100 % das puérperas cadastradas no </a:t>
            </a:r>
            <a:r>
              <a:rPr lang="pt-BR" sz="3000" dirty="0" smtClean="0"/>
              <a:t>Programa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endParaRPr lang="pt-BR" sz="30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542" y="2464270"/>
            <a:ext cx="6471754" cy="36616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0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O </a:t>
            </a:r>
            <a:r>
              <a:rPr lang="en-US" sz="3200" b="1" i="1" dirty="0" err="1" smtClean="0"/>
              <a:t>município</a:t>
            </a:r>
            <a:r>
              <a:rPr lang="en-US" sz="3200" b="1" i="1" dirty="0" smtClean="0"/>
              <a:t> - Cachoeira do </a:t>
            </a:r>
            <a:r>
              <a:rPr lang="en-US" sz="3200" b="1" i="1" dirty="0" err="1" smtClean="0"/>
              <a:t>Sul</a:t>
            </a:r>
            <a:r>
              <a:rPr lang="en-US" sz="3200" b="1" i="1" dirty="0" smtClean="0"/>
              <a:t>/RS</a:t>
            </a:r>
          </a:p>
          <a:p>
            <a:pPr lvl="1"/>
            <a:r>
              <a:rPr lang="pt-BR" sz="2800" dirty="0" smtClean="0"/>
              <a:t>84 mil </a:t>
            </a:r>
            <a:r>
              <a:rPr lang="pt-BR" sz="2800" dirty="0"/>
              <a:t>habitantes </a:t>
            </a:r>
            <a:r>
              <a:rPr lang="pt-BR" sz="2800" dirty="0" smtClean="0"/>
              <a:t>(IBGE, 2010)</a:t>
            </a:r>
          </a:p>
          <a:p>
            <a:pPr lvl="1"/>
            <a:r>
              <a:rPr lang="en-US" sz="2800" dirty="0" err="1" smtClean="0"/>
              <a:t>Região</a:t>
            </a:r>
            <a:r>
              <a:rPr lang="en-US" sz="2800" dirty="0" smtClean="0"/>
              <a:t> </a:t>
            </a:r>
            <a:r>
              <a:rPr lang="en-US" sz="2800" dirty="0" err="1" smtClean="0"/>
              <a:t>centro</a:t>
            </a:r>
            <a:r>
              <a:rPr lang="en-US" sz="2800" dirty="0" smtClean="0"/>
              <a:t>-oriental do RS</a:t>
            </a:r>
          </a:p>
          <a:p>
            <a:pPr lvl="1"/>
            <a:r>
              <a:rPr lang="pt-BR" sz="2800" dirty="0"/>
              <a:t>5 Estratégias de Saúde da Família (ESF</a:t>
            </a:r>
            <a:r>
              <a:rPr lang="pt-BR" sz="2800" dirty="0" smtClean="0"/>
              <a:t>)</a:t>
            </a:r>
            <a:r>
              <a:rPr lang="pt-BR" sz="2800" dirty="0"/>
              <a:t> </a:t>
            </a:r>
            <a:endParaRPr lang="pt-BR" sz="2800" dirty="0" smtClean="0"/>
          </a:p>
          <a:p>
            <a:pPr lvl="1"/>
            <a:r>
              <a:rPr lang="pt-BR" sz="2800" dirty="0" smtClean="0"/>
              <a:t>4 </a:t>
            </a:r>
            <a:r>
              <a:rPr lang="pt-BR" sz="2800" dirty="0"/>
              <a:t>Unidades Básicas de Saúde fixas e uma </a:t>
            </a:r>
            <a:r>
              <a:rPr lang="pt-BR" sz="2800" dirty="0" smtClean="0"/>
              <a:t>móvel (área rural)</a:t>
            </a:r>
          </a:p>
          <a:p>
            <a:pPr lvl="1"/>
            <a:r>
              <a:rPr lang="pt-BR" sz="2800" dirty="0" smtClean="0"/>
              <a:t>Atendimento odontológico – 3 </a:t>
            </a:r>
            <a:r>
              <a:rPr lang="pt-BR" sz="2800" dirty="0" err="1" smtClean="0"/>
              <a:t>ESFs</a:t>
            </a:r>
            <a:r>
              <a:rPr lang="pt-BR" sz="2800" dirty="0" smtClean="0"/>
              <a:t> e 3 </a:t>
            </a:r>
            <a:r>
              <a:rPr lang="pt-BR" sz="2800" dirty="0" err="1" smtClean="0"/>
              <a:t>UBSs</a:t>
            </a:r>
            <a:endParaRPr lang="pt-BR" sz="2800" dirty="0" smtClean="0"/>
          </a:p>
          <a:p>
            <a:pPr lvl="1"/>
            <a:r>
              <a:rPr lang="pt-BR" sz="2800" dirty="0" smtClean="0"/>
              <a:t>Não há NASF ou CEO</a:t>
            </a:r>
          </a:p>
        </p:txBody>
      </p:sp>
    </p:spTree>
    <p:extLst>
      <p:ext uri="{BB962C8B-B14F-4D97-AF65-F5344CB8AC3E}">
        <p14:creationId xmlns:p14="http://schemas.microsoft.com/office/powerpoint/2010/main" val="308378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22"/>
            <a:ext cx="7620000" cy="5996977"/>
          </a:xfrm>
        </p:spPr>
        <p:txBody>
          <a:bodyPr/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Avaliar </a:t>
            </a:r>
            <a:r>
              <a:rPr lang="pt-BR" sz="3000" dirty="0"/>
              <a:t>o estado psíquico em 100% das puérperas cadastradas no </a:t>
            </a:r>
            <a:r>
              <a:rPr lang="pt-BR" sz="3000" dirty="0" smtClean="0"/>
              <a:t>Programa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pPr marL="114300" indent="0">
              <a:buNone/>
            </a:pPr>
            <a:endParaRPr lang="pt-BR" sz="30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377" y="2222379"/>
            <a:ext cx="6743918" cy="417842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44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3704"/>
            <a:ext cx="7620000" cy="5967095"/>
          </a:xfrm>
        </p:spPr>
        <p:txBody>
          <a:bodyPr/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Avaliar </a:t>
            </a:r>
            <a:r>
              <a:rPr lang="pt-BR" sz="3000" dirty="0"/>
              <a:t>intercorrências em 100% das puérperas cadastradas no </a:t>
            </a:r>
            <a:r>
              <a:rPr lang="pt-BR" sz="3000" dirty="0" smtClean="0"/>
              <a:t>Programa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endParaRPr lang="pt-BR" sz="30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263" y="2131668"/>
            <a:ext cx="6353477" cy="404235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87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1688"/>
            <a:ext cx="7620000" cy="5889111"/>
          </a:xfrm>
        </p:spPr>
        <p:txBody>
          <a:bodyPr/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Prescrever </a:t>
            </a:r>
            <a:r>
              <a:rPr lang="pt-BR" sz="3000" dirty="0"/>
              <a:t>a 100% das puérperas um dos métodos de </a:t>
            </a:r>
            <a:r>
              <a:rPr lang="pt-BR" sz="3000" dirty="0" smtClean="0"/>
              <a:t>anticoncepção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endParaRPr lang="pt-BR" sz="30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203" y="2292051"/>
            <a:ext cx="6461032" cy="376103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88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Objetivo</a:t>
            </a:r>
            <a:r>
              <a:rPr lang="en-US" sz="3200" dirty="0" smtClean="0"/>
              <a:t> 3 - </a:t>
            </a:r>
            <a:r>
              <a:rPr lang="pt-BR" sz="3200" dirty="0"/>
              <a:t>Melhorar a adesão ao pré-Natal e ao puerpério</a:t>
            </a:r>
            <a:br>
              <a:rPr lang="pt-BR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Realizar </a:t>
            </a:r>
            <a:r>
              <a:rPr lang="pt-BR" sz="3000" dirty="0"/>
              <a:t>busca ativa de 100% das gestantes faltosas às consultas de pré-</a:t>
            </a:r>
            <a:r>
              <a:rPr lang="pt-BR" sz="3000" dirty="0" smtClean="0"/>
              <a:t>natal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endParaRPr lang="pt-BR" sz="3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8497" y="3570060"/>
            <a:ext cx="5737321" cy="23411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1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6570"/>
            <a:ext cx="7620000" cy="4800600"/>
          </a:xfrm>
        </p:spPr>
        <p:txBody>
          <a:bodyPr/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Realizar </a:t>
            </a:r>
            <a:r>
              <a:rPr lang="pt-BR" sz="3000" dirty="0"/>
              <a:t>busca ativa de 100% das puérperas que não realizaram a consulta de puerpério até 30 dias após o </a:t>
            </a:r>
            <a:r>
              <a:rPr lang="pt-BR" sz="3000" dirty="0" smtClean="0"/>
              <a:t>parto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endParaRPr lang="pt-BR" sz="3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966" y="2748542"/>
            <a:ext cx="6969033" cy="324406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01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Objetivo</a:t>
            </a:r>
            <a:r>
              <a:rPr lang="en-US" sz="3200" dirty="0" smtClean="0"/>
              <a:t> 4 - </a:t>
            </a:r>
            <a:r>
              <a:rPr lang="pt-BR" sz="3200" dirty="0"/>
              <a:t>Melhorar o registro do programa de pré-Natal e puerpério </a:t>
            </a:r>
            <a:br>
              <a:rPr lang="pt-BR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Manter </a:t>
            </a:r>
            <a:r>
              <a:rPr lang="pt-BR" sz="3000" dirty="0"/>
              <a:t>registro na ficha espelho de pré-natal/vacinação em 100% das </a:t>
            </a:r>
            <a:r>
              <a:rPr lang="pt-BR" sz="3000" dirty="0" smtClean="0"/>
              <a:t>gestantes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endParaRPr lang="pt-BR" sz="3000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261" y="3244320"/>
            <a:ext cx="6143241" cy="280296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6334"/>
            <a:ext cx="7620000" cy="5989144"/>
          </a:xfrm>
        </p:spPr>
        <p:txBody>
          <a:bodyPr/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Manter </a:t>
            </a:r>
            <a:r>
              <a:rPr lang="pt-BR" sz="3000" dirty="0"/>
              <a:t>registro na ficha de acompanhamento do Programa 100% das </a:t>
            </a:r>
            <a:r>
              <a:rPr lang="pt-BR" sz="3000" dirty="0" smtClean="0"/>
              <a:t>puérperas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endParaRPr lang="pt-BR" sz="30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085" y="3028240"/>
            <a:ext cx="5938092" cy="326199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38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Objetivo</a:t>
            </a:r>
            <a:r>
              <a:rPr lang="en-US" sz="3200" dirty="0" smtClean="0"/>
              <a:t> 5 - </a:t>
            </a:r>
            <a:r>
              <a:rPr lang="pt-BR" sz="3200" dirty="0"/>
              <a:t>Realizar avaliação de risco gestacional</a:t>
            </a:r>
            <a:br>
              <a:rPr lang="pt-BR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Avaliar </a:t>
            </a:r>
            <a:r>
              <a:rPr lang="pt-BR" sz="3000" dirty="0"/>
              <a:t>risco gestacional em 100% das </a:t>
            </a:r>
            <a:r>
              <a:rPr lang="pt-BR" sz="3000" dirty="0" smtClean="0"/>
              <a:t>gestantes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endParaRPr lang="pt-BR" sz="3000" dirty="0" smtClean="0"/>
          </a:p>
          <a:p>
            <a:endParaRPr lang="pt-BR" sz="3000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8000" y="3388995"/>
            <a:ext cx="5660466" cy="250710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25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Objetivo</a:t>
            </a:r>
            <a:r>
              <a:rPr lang="en-US" sz="3200" dirty="0" smtClean="0"/>
              <a:t> 6 - </a:t>
            </a:r>
            <a:r>
              <a:rPr lang="pt-BR" sz="3200" dirty="0"/>
              <a:t>Promover a saúde no pré-Natal e puerpério</a:t>
            </a:r>
            <a:br>
              <a:rPr lang="pt-BR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Garantir </a:t>
            </a:r>
            <a:r>
              <a:rPr lang="pt-BR" sz="3000" dirty="0"/>
              <a:t>a 100% das gestantes orientação nutricional durante a </a:t>
            </a:r>
            <a:r>
              <a:rPr lang="pt-BR" sz="3000" dirty="0" smtClean="0"/>
              <a:t>gestação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endParaRPr lang="pt-BR" sz="3000" dirty="0" smtClean="0"/>
          </a:p>
          <a:p>
            <a:endParaRPr lang="pt-BR" sz="3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2492" y="3428434"/>
            <a:ext cx="5800131" cy="25734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40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2787"/>
            <a:ext cx="7620000" cy="5997336"/>
          </a:xfrm>
        </p:spPr>
        <p:txBody>
          <a:bodyPr>
            <a:normAutofit/>
          </a:bodyPr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Promover </a:t>
            </a:r>
            <a:r>
              <a:rPr lang="pt-BR" sz="3000" dirty="0"/>
              <a:t>o aleitamento materno junto a 100% das </a:t>
            </a:r>
            <a:r>
              <a:rPr lang="pt-BR" sz="3000" dirty="0" smtClean="0"/>
              <a:t>gestantes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endParaRPr lang="pt-BR" sz="30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587" y="2252614"/>
            <a:ext cx="6054476" cy="384196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19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A ESF4 – </a:t>
            </a:r>
            <a:r>
              <a:rPr lang="en-US" sz="3200" b="1" i="1" dirty="0" err="1" smtClean="0"/>
              <a:t>Bairro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Barcelos</a:t>
            </a:r>
            <a:r>
              <a:rPr lang="en-US" sz="3200" b="1" i="1" dirty="0" smtClean="0"/>
              <a:t>:</a:t>
            </a:r>
          </a:p>
          <a:p>
            <a:pPr lvl="1"/>
            <a:r>
              <a:rPr lang="en-US" sz="2800" dirty="0" smtClean="0"/>
              <a:t>1 </a:t>
            </a:r>
            <a:r>
              <a:rPr lang="en-US" sz="2800" dirty="0" err="1" smtClean="0"/>
              <a:t>equipe</a:t>
            </a:r>
            <a:endParaRPr lang="en-US" sz="2800" dirty="0" smtClean="0"/>
          </a:p>
          <a:p>
            <a:pPr lvl="1"/>
            <a:r>
              <a:rPr lang="en-US" sz="2800" dirty="0" err="1" smtClean="0"/>
              <a:t>Não</a:t>
            </a:r>
            <a:r>
              <a:rPr lang="en-US" sz="2800" dirty="0" smtClean="0"/>
              <a:t> </a:t>
            </a:r>
            <a:r>
              <a:rPr lang="en-US" sz="2800" dirty="0" err="1" smtClean="0"/>
              <a:t>há</a:t>
            </a:r>
            <a:r>
              <a:rPr lang="en-US" sz="2800" dirty="0" smtClean="0"/>
              <a:t> </a:t>
            </a:r>
            <a:r>
              <a:rPr lang="en-US" sz="2800" dirty="0" err="1" smtClean="0"/>
              <a:t>saúde</a:t>
            </a:r>
            <a:r>
              <a:rPr lang="en-US" sz="2800" dirty="0" smtClean="0"/>
              <a:t> </a:t>
            </a:r>
            <a:r>
              <a:rPr lang="en-US" sz="2800" dirty="0" err="1" smtClean="0"/>
              <a:t>bucal</a:t>
            </a:r>
            <a:endParaRPr lang="en-US" sz="2800" dirty="0" smtClean="0"/>
          </a:p>
          <a:p>
            <a:pPr lvl="1"/>
            <a:r>
              <a:rPr lang="pt-BR" sz="2800" dirty="0" smtClean="0"/>
              <a:t>Área </a:t>
            </a:r>
            <a:r>
              <a:rPr lang="pt-BR" sz="2800" dirty="0" err="1" smtClean="0"/>
              <a:t>adscrita</a:t>
            </a:r>
            <a:r>
              <a:rPr lang="pt-BR" sz="2800" dirty="0"/>
              <a:t> - 5435 </a:t>
            </a:r>
            <a:r>
              <a:rPr lang="pt-BR" sz="2800" dirty="0" smtClean="0"/>
              <a:t>habitantes (2011)</a:t>
            </a:r>
          </a:p>
          <a:p>
            <a:pPr lvl="1"/>
            <a:r>
              <a:rPr lang="pt-BR" sz="2800" dirty="0" smtClean="0"/>
              <a:t>Número real de gestantes – média 15 </a:t>
            </a:r>
          </a:p>
          <a:p>
            <a:pPr lvl="1"/>
            <a:r>
              <a:rPr lang="pt-BR" sz="2800" dirty="0" smtClean="0"/>
              <a:t>Número estimado através dos dados – 54</a:t>
            </a:r>
          </a:p>
          <a:p>
            <a:pPr lvl="1"/>
            <a:r>
              <a:rPr lang="pt-BR" sz="2800" dirty="0" smtClean="0"/>
              <a:t>Cobertura pré-natal antes – 12%</a:t>
            </a:r>
          </a:p>
          <a:p>
            <a:pPr lvl="1"/>
            <a:r>
              <a:rPr lang="pt-BR" sz="2800" dirty="0" smtClean="0"/>
              <a:t>Cobertura puerperal antes – 15%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89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0742"/>
            <a:ext cx="7620000" cy="6010057"/>
          </a:xfrm>
        </p:spPr>
        <p:txBody>
          <a:bodyPr>
            <a:normAutofit/>
          </a:bodyPr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Orientar </a:t>
            </a:r>
            <a:r>
              <a:rPr lang="pt-BR" sz="3000" dirty="0"/>
              <a:t>100% das gestantes sobre os cuidados com o recém-nascido (teste do pezinho, decúbito dorsal para dormir</a:t>
            </a:r>
            <a:r>
              <a:rPr lang="pt-BR" sz="3000" dirty="0" smtClean="0"/>
              <a:t>)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endParaRPr lang="pt-BR" sz="30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797" y="2784048"/>
            <a:ext cx="5547743" cy="273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19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1687"/>
            <a:ext cx="7620000" cy="5913553"/>
          </a:xfrm>
        </p:spPr>
        <p:txBody>
          <a:bodyPr>
            <a:normAutofit/>
          </a:bodyPr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Orientar </a:t>
            </a:r>
            <a:r>
              <a:rPr lang="pt-BR" sz="3000" dirty="0"/>
              <a:t>100% das gestantes sobre anticoncepção após o </a:t>
            </a:r>
            <a:r>
              <a:rPr lang="pt-BR" sz="3000" dirty="0" smtClean="0"/>
              <a:t>parto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endParaRPr lang="pt-BR" sz="30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791" y="2708498"/>
            <a:ext cx="6341504" cy="353691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66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6570"/>
            <a:ext cx="7620000" cy="5904230"/>
          </a:xfrm>
        </p:spPr>
        <p:txBody>
          <a:bodyPr>
            <a:normAutofit/>
          </a:bodyPr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Orientar </a:t>
            </a:r>
            <a:r>
              <a:rPr lang="pt-BR" sz="3000" dirty="0"/>
              <a:t>100% das gestantes sobre os riscos do tabagismo e do uso de álcool e drogas na </a:t>
            </a:r>
            <a:r>
              <a:rPr lang="pt-BR" sz="3000" dirty="0" smtClean="0"/>
              <a:t>gestação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endParaRPr lang="en-US" sz="3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556" y="2724637"/>
            <a:ext cx="5214938" cy="326797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30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0742"/>
            <a:ext cx="7620000" cy="6010057"/>
          </a:xfrm>
        </p:spPr>
        <p:txBody>
          <a:bodyPr/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Orientar </a:t>
            </a:r>
            <a:r>
              <a:rPr lang="pt-BR" sz="3000" dirty="0"/>
              <a:t>100% das puérperas cadastradas no Programa sobre os cuidado do recém-</a:t>
            </a:r>
            <a:r>
              <a:rPr lang="pt-BR" sz="3000" dirty="0" smtClean="0"/>
              <a:t>nascido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endParaRPr lang="pt-BR" sz="30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144" y="2595257"/>
            <a:ext cx="6147267" cy="33217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46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6332"/>
            <a:ext cx="7620000" cy="5913553"/>
          </a:xfrm>
        </p:spPr>
        <p:txBody>
          <a:bodyPr>
            <a:normAutofit/>
          </a:bodyPr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Orientar </a:t>
            </a:r>
            <a:r>
              <a:rPr lang="pt-BR" sz="3000" dirty="0"/>
              <a:t>100% das puérperas cadastradas no Programa  sobre aleitamento materno </a:t>
            </a:r>
            <a:r>
              <a:rPr lang="pt-BR" sz="3000" dirty="0" smtClean="0"/>
              <a:t>exclusivo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endParaRPr lang="pt-BR" sz="3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562" y="2823070"/>
            <a:ext cx="6422652" cy="281973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97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7043"/>
            <a:ext cx="7620000" cy="5628604"/>
          </a:xfrm>
        </p:spPr>
        <p:txBody>
          <a:bodyPr/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Orientar </a:t>
            </a:r>
            <a:r>
              <a:rPr lang="pt-BR" sz="3000" dirty="0"/>
              <a:t>100% das puérperas cadastradas no Programa de Pré-Natal e Puerpério sobre planejamento </a:t>
            </a:r>
            <a:r>
              <a:rPr lang="pt-BR" sz="3000" dirty="0" smtClean="0"/>
              <a:t>familiar</a:t>
            </a:r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endParaRPr lang="pt-BR" sz="3000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737" y="2663986"/>
            <a:ext cx="6072561" cy="303787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7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" y="466334"/>
            <a:ext cx="7620000" cy="5883316"/>
          </a:xfrm>
        </p:spPr>
        <p:txBody>
          <a:bodyPr/>
          <a:lstStyle/>
          <a:p>
            <a:r>
              <a:rPr lang="en-US" sz="3000" dirty="0" smtClean="0">
                <a:solidFill>
                  <a:srgbClr val="4584D3"/>
                </a:solidFill>
              </a:rPr>
              <a:t>Meta: </a:t>
            </a:r>
            <a:r>
              <a:rPr lang="en-US" sz="3000" dirty="0" err="1" smtClean="0"/>
              <a:t>avaliação</a:t>
            </a:r>
            <a:r>
              <a:rPr lang="en-US" sz="3000" dirty="0" smtClean="0"/>
              <a:t> </a:t>
            </a:r>
            <a:r>
              <a:rPr lang="en-US" sz="3000" dirty="0" err="1" smtClean="0"/>
              <a:t>odontológica</a:t>
            </a:r>
            <a:endParaRPr lang="en-US" sz="3000" dirty="0" smtClean="0"/>
          </a:p>
          <a:p>
            <a:r>
              <a:rPr lang="pt-BR" sz="3000" dirty="0">
                <a:solidFill>
                  <a:srgbClr val="4584D3"/>
                </a:solidFill>
              </a:rPr>
              <a:t>Resultados:</a:t>
            </a:r>
          </a:p>
          <a:p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75" y="2835283"/>
            <a:ext cx="3419475" cy="17995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56" y="2383940"/>
            <a:ext cx="3419475" cy="17995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580" y="4392706"/>
            <a:ext cx="3239770" cy="17995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130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Discussão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0600"/>
          </a:xfrm>
        </p:spPr>
        <p:txBody>
          <a:bodyPr>
            <a:noAutofit/>
          </a:bodyPr>
          <a:lstStyle/>
          <a:p>
            <a:r>
              <a:rPr lang="en-US" sz="3000" i="1" dirty="0" err="1"/>
              <a:t>E</a:t>
            </a:r>
            <a:r>
              <a:rPr lang="en-US" sz="3000" i="1" dirty="0" err="1" smtClean="0"/>
              <a:t>quipe</a:t>
            </a:r>
            <a:r>
              <a:rPr lang="en-US" sz="3000" dirty="0" smtClean="0"/>
              <a:t>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err="1" smtClean="0">
                <a:sym typeface="Wingdings"/>
              </a:rPr>
              <a:t>integração</a:t>
            </a:r>
            <a:r>
              <a:rPr lang="en-US" sz="2800" dirty="0" smtClean="0">
                <a:sym typeface="Wingdings"/>
              </a:rPr>
              <a:t>, </a:t>
            </a:r>
            <a:r>
              <a:rPr lang="en-US" sz="2800" dirty="0" err="1" smtClean="0">
                <a:sym typeface="Wingdings"/>
              </a:rPr>
              <a:t>conhecimento</a:t>
            </a:r>
            <a:r>
              <a:rPr lang="en-US" sz="2800" dirty="0" smtClean="0">
                <a:sym typeface="Wingdings"/>
              </a:rPr>
              <a:t>, </a:t>
            </a:r>
            <a:r>
              <a:rPr lang="en-US" sz="2800" dirty="0" err="1" smtClean="0">
                <a:sym typeface="Wingdings"/>
              </a:rPr>
              <a:t>divisão</a:t>
            </a:r>
            <a:r>
              <a:rPr lang="en-US" sz="2800" dirty="0" smtClean="0">
                <a:sym typeface="Wingdings"/>
              </a:rPr>
              <a:t> de </a:t>
            </a:r>
            <a:r>
              <a:rPr lang="en-US" sz="2800" dirty="0" err="1" smtClean="0">
                <a:sym typeface="Wingdings"/>
              </a:rPr>
              <a:t>tarefas</a:t>
            </a:r>
            <a:r>
              <a:rPr lang="en-US" sz="2800" dirty="0" smtClean="0">
                <a:sym typeface="Wingdings"/>
              </a:rPr>
              <a:t>, </a:t>
            </a:r>
            <a:r>
              <a:rPr lang="en-US" sz="2800" dirty="0" err="1" smtClean="0">
                <a:sym typeface="Wingdings"/>
              </a:rPr>
              <a:t>trabalho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em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equipe</a:t>
            </a:r>
            <a:endParaRPr lang="en-US" sz="2800" dirty="0" smtClean="0">
              <a:sym typeface="Wingdings"/>
            </a:endParaRPr>
          </a:p>
          <a:p>
            <a:endParaRPr lang="en-US" sz="2800" dirty="0" smtClean="0">
              <a:sym typeface="Wingdings"/>
            </a:endParaRPr>
          </a:p>
          <a:p>
            <a:r>
              <a:rPr lang="en-US" sz="3000" i="1" dirty="0" err="1" smtClean="0">
                <a:sym typeface="Wingdings"/>
              </a:rPr>
              <a:t>Serviço</a:t>
            </a:r>
            <a:r>
              <a:rPr lang="en-US" sz="2800" dirty="0" smtClean="0">
                <a:sym typeface="Wingdings"/>
              </a:rPr>
              <a:t>  </a:t>
            </a:r>
            <a:r>
              <a:rPr lang="en-US" sz="2800" dirty="0" err="1" smtClean="0">
                <a:sym typeface="Wingdings"/>
              </a:rPr>
              <a:t>acesso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facilitado</a:t>
            </a:r>
            <a:r>
              <a:rPr lang="en-US" sz="2800" dirty="0" smtClean="0">
                <a:sym typeface="Wingdings"/>
              </a:rPr>
              <a:t>, </a:t>
            </a:r>
            <a:r>
              <a:rPr lang="en-US" sz="2800" dirty="0" err="1" smtClean="0">
                <a:sym typeface="Wingdings"/>
              </a:rPr>
              <a:t>ampliação</a:t>
            </a:r>
            <a:r>
              <a:rPr lang="en-US" sz="2800" dirty="0" smtClean="0">
                <a:sym typeface="Wingdings"/>
              </a:rPr>
              <a:t> de </a:t>
            </a:r>
            <a:r>
              <a:rPr lang="en-US" sz="2800" dirty="0" err="1" smtClean="0">
                <a:sym typeface="Wingdings"/>
              </a:rPr>
              <a:t>doatendimento</a:t>
            </a:r>
            <a:r>
              <a:rPr lang="en-US" sz="2800" dirty="0" smtClean="0">
                <a:sym typeface="Wingdings"/>
              </a:rPr>
              <a:t>, </a:t>
            </a:r>
            <a:r>
              <a:rPr lang="en-US" sz="2800" dirty="0" err="1" smtClean="0">
                <a:sym typeface="Wingdings"/>
              </a:rPr>
              <a:t>melhora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na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qualidade</a:t>
            </a:r>
            <a:endParaRPr lang="en-US" sz="2800" dirty="0" smtClean="0">
              <a:sym typeface="Wingdings"/>
            </a:endParaRPr>
          </a:p>
          <a:p>
            <a:endParaRPr lang="en-US" sz="2800" dirty="0">
              <a:sym typeface="Wingdings"/>
            </a:endParaRPr>
          </a:p>
          <a:p>
            <a:r>
              <a:rPr lang="en-US" sz="3000" i="1" dirty="0" err="1" smtClean="0">
                <a:sym typeface="Wingdings"/>
              </a:rPr>
              <a:t>Comunidade</a:t>
            </a:r>
            <a:r>
              <a:rPr lang="en-US" sz="2800" dirty="0" smtClean="0">
                <a:sym typeface="Wingdings"/>
              </a:rPr>
              <a:t>  </a:t>
            </a:r>
            <a:r>
              <a:rPr lang="en-US" sz="2800" dirty="0" err="1" smtClean="0">
                <a:sym typeface="Wingdings"/>
              </a:rPr>
              <a:t>qualidade</a:t>
            </a:r>
            <a:r>
              <a:rPr lang="en-US" sz="2800" dirty="0" smtClean="0">
                <a:sym typeface="Wingdings"/>
              </a:rPr>
              <a:t>, </a:t>
            </a:r>
            <a:r>
              <a:rPr lang="en-US" sz="2800" dirty="0" err="1" smtClean="0">
                <a:sym typeface="Wingdings"/>
              </a:rPr>
              <a:t>acesso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facilitado</a:t>
            </a:r>
            <a:endParaRPr lang="en-US" sz="2800" dirty="0" smtClean="0">
              <a:sym typeface="Wingdings"/>
            </a:endParaRPr>
          </a:p>
          <a:p>
            <a:endParaRPr lang="en-US" sz="2800" dirty="0">
              <a:sym typeface="Wingdings"/>
            </a:endParaRPr>
          </a:p>
          <a:p>
            <a:r>
              <a:rPr lang="en-US" sz="3000" i="1" dirty="0" err="1">
                <a:sym typeface="Wingdings"/>
              </a:rPr>
              <a:t>C</a:t>
            </a:r>
            <a:r>
              <a:rPr lang="en-US" sz="3000" i="1" dirty="0" err="1" smtClean="0">
                <a:sym typeface="Wingdings"/>
              </a:rPr>
              <a:t>ontinuidade</a:t>
            </a:r>
            <a:r>
              <a:rPr lang="en-US" sz="3000" i="1" dirty="0" smtClean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err="1" smtClean="0">
                <a:sym typeface="Wingdings"/>
              </a:rPr>
              <a:t>ampliar</a:t>
            </a:r>
            <a:r>
              <a:rPr lang="en-US" sz="2800" dirty="0" smtClean="0">
                <a:sym typeface="Wingdings"/>
              </a:rPr>
              <a:t> a </a:t>
            </a:r>
            <a:r>
              <a:rPr lang="en-US" sz="2800" dirty="0" err="1" smtClean="0">
                <a:sym typeface="Wingdings"/>
              </a:rPr>
              <a:t>cobertura</a:t>
            </a:r>
            <a:r>
              <a:rPr lang="en-US" sz="2800" dirty="0" smtClean="0">
                <a:sym typeface="Wingdings"/>
              </a:rPr>
              <a:t>, </a:t>
            </a:r>
            <a:r>
              <a:rPr lang="en-US" sz="2800" dirty="0" err="1" smtClean="0">
                <a:sym typeface="Wingdings"/>
              </a:rPr>
              <a:t>divulgando</a:t>
            </a:r>
            <a:r>
              <a:rPr lang="en-US" sz="2800" dirty="0" smtClean="0">
                <a:sym typeface="Wingdings"/>
              </a:rPr>
              <a:t> a </a:t>
            </a:r>
            <a:r>
              <a:rPr lang="en-US" sz="2800" dirty="0" err="1" smtClean="0">
                <a:sym typeface="Wingdings"/>
              </a:rPr>
              <a:t>qualidade</a:t>
            </a:r>
            <a:r>
              <a:rPr lang="en-US" sz="2800" dirty="0" smtClean="0">
                <a:sym typeface="Wingdings"/>
              </a:rPr>
              <a:t> do </a:t>
            </a:r>
            <a:r>
              <a:rPr lang="en-US" sz="2800" dirty="0" err="1" smtClean="0">
                <a:sym typeface="Wingdings"/>
              </a:rPr>
              <a:t>serviço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89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Reflexão crítica sobre o processo pessoal de aprendizagem</a:t>
            </a:r>
            <a:endParaRPr lang="pt-B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i="1" dirty="0" smtClean="0"/>
              <a:t>No </a:t>
            </a:r>
            <a:r>
              <a:rPr lang="en-US" sz="2800" i="1" dirty="0" err="1" smtClean="0"/>
              <a:t>início</a:t>
            </a:r>
            <a:r>
              <a:rPr lang="en-US" sz="2800" i="1" dirty="0" smtClean="0"/>
              <a:t>… </a:t>
            </a:r>
            <a:r>
              <a:rPr lang="en-US" sz="2800" dirty="0" smtClean="0"/>
              <a:t>a </a:t>
            </a:r>
            <a:r>
              <a:rPr lang="en-US" sz="2800" dirty="0" err="1" smtClean="0"/>
              <a:t>certeza</a:t>
            </a:r>
            <a:r>
              <a:rPr lang="en-US" sz="2800" dirty="0" smtClean="0"/>
              <a:t> de um </a:t>
            </a:r>
            <a:r>
              <a:rPr lang="en-US" sz="2800" dirty="0" err="1" smtClean="0"/>
              <a:t>árduo</a:t>
            </a:r>
            <a:r>
              <a:rPr lang="en-US" sz="2800" dirty="0" smtClean="0"/>
              <a:t> </a:t>
            </a:r>
            <a:r>
              <a:rPr lang="en-US" sz="2800" dirty="0" err="1" smtClean="0"/>
              <a:t>trabalho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frente</a:t>
            </a:r>
            <a:r>
              <a:rPr lang="en-US" sz="2800" dirty="0"/>
              <a:t> </a:t>
            </a:r>
            <a:r>
              <a:rPr lang="en-US" sz="2800" dirty="0" smtClean="0"/>
              <a:t>e </a:t>
            </a:r>
            <a:r>
              <a:rPr lang="en-US" sz="2800" dirty="0" err="1" smtClean="0"/>
              <a:t>insegurança</a:t>
            </a:r>
            <a:r>
              <a:rPr lang="en-US" sz="2800" dirty="0" smtClean="0"/>
              <a:t> </a:t>
            </a:r>
            <a:r>
              <a:rPr lang="en-US" sz="2800" dirty="0" err="1" smtClean="0"/>
              <a:t>quanto</a:t>
            </a:r>
            <a:r>
              <a:rPr lang="en-US" sz="2800" dirty="0" smtClean="0"/>
              <a:t> a </a:t>
            </a:r>
            <a:r>
              <a:rPr lang="en-US" sz="2800" dirty="0" err="1" smtClean="0"/>
              <a:t>possibilidade</a:t>
            </a:r>
            <a:r>
              <a:rPr lang="en-US" sz="2800" dirty="0" smtClean="0"/>
              <a:t> de </a:t>
            </a:r>
            <a:r>
              <a:rPr lang="en-US" sz="2800" dirty="0" err="1" smtClean="0"/>
              <a:t>alcançar</a:t>
            </a:r>
            <a:r>
              <a:rPr lang="en-US" sz="2800" dirty="0" smtClean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resultados</a:t>
            </a:r>
            <a:r>
              <a:rPr lang="en-US" sz="2800" dirty="0" smtClean="0"/>
              <a:t> </a:t>
            </a:r>
            <a:r>
              <a:rPr lang="en-US" sz="2800" dirty="0" err="1" smtClean="0"/>
              <a:t>esperados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i="1" dirty="0" smtClean="0"/>
              <a:t>Durante… </a:t>
            </a:r>
            <a:r>
              <a:rPr lang="en-US" sz="2800" dirty="0" smtClean="0"/>
              <a:t>a </a:t>
            </a:r>
            <a:r>
              <a:rPr lang="en-US" sz="2800" dirty="0" err="1" smtClean="0"/>
              <a:t>satisfação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dentro</a:t>
            </a:r>
            <a:r>
              <a:rPr lang="en-US" sz="2800" dirty="0" smtClean="0"/>
              <a:t> dos </a:t>
            </a:r>
            <a:r>
              <a:rPr lang="en-US" sz="2800" dirty="0" err="1" smtClean="0"/>
              <a:t>prazos</a:t>
            </a:r>
            <a:r>
              <a:rPr lang="en-US" sz="2800" dirty="0" smtClean="0"/>
              <a:t> </a:t>
            </a:r>
            <a:r>
              <a:rPr lang="en-US" sz="2800" dirty="0" err="1" smtClean="0"/>
              <a:t>estipulados</a:t>
            </a:r>
            <a:r>
              <a:rPr lang="en-US" sz="2800" dirty="0" smtClean="0"/>
              <a:t>, o </a:t>
            </a:r>
            <a:r>
              <a:rPr lang="en-US" sz="2800" dirty="0" err="1" smtClean="0"/>
              <a:t>apoio</a:t>
            </a:r>
            <a:r>
              <a:rPr lang="en-US" sz="2800" dirty="0" smtClean="0"/>
              <a:t> e </a:t>
            </a:r>
            <a:r>
              <a:rPr lang="en-US" sz="2800" dirty="0" err="1" smtClean="0"/>
              <a:t>comprometimento</a:t>
            </a:r>
            <a:r>
              <a:rPr lang="en-US" sz="2800" dirty="0" smtClean="0"/>
              <a:t> da </a:t>
            </a:r>
            <a:r>
              <a:rPr lang="en-US" sz="2800" dirty="0" err="1" smtClean="0"/>
              <a:t>equipe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realização</a:t>
            </a:r>
            <a:r>
              <a:rPr lang="en-US" sz="2800" dirty="0" smtClean="0"/>
              <a:t> das </a:t>
            </a:r>
            <a:r>
              <a:rPr lang="en-US" sz="2800" dirty="0" err="1" smtClean="0"/>
              <a:t>tarefas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i="1" dirty="0" err="1" smtClean="0"/>
              <a:t>Depois</a:t>
            </a:r>
            <a:r>
              <a:rPr lang="en-US" sz="2800" i="1" dirty="0" smtClean="0"/>
              <a:t>… </a:t>
            </a:r>
            <a:r>
              <a:rPr lang="en-US" sz="2800" dirty="0" smtClean="0"/>
              <a:t>a </a:t>
            </a:r>
            <a:r>
              <a:rPr lang="en-US" sz="2800" dirty="0" err="1" smtClean="0"/>
              <a:t>realização</a:t>
            </a:r>
            <a:r>
              <a:rPr lang="en-US" sz="2800" dirty="0" smtClean="0"/>
              <a:t> </a:t>
            </a:r>
            <a:r>
              <a:rPr lang="en-US" sz="2800" dirty="0" err="1" smtClean="0"/>
              <a:t>pessoal</a:t>
            </a:r>
            <a:r>
              <a:rPr lang="en-US" sz="2800" dirty="0" smtClean="0"/>
              <a:t> e </a:t>
            </a:r>
            <a:r>
              <a:rPr lang="en-US" sz="2800" dirty="0" err="1" smtClean="0"/>
              <a:t>profissional</a:t>
            </a:r>
            <a:r>
              <a:rPr lang="en-US" sz="2800" dirty="0" smtClean="0"/>
              <a:t> e a </a:t>
            </a:r>
            <a:r>
              <a:rPr lang="en-US" sz="2800" dirty="0" err="1" smtClean="0"/>
              <a:t>esperança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o </a:t>
            </a:r>
            <a:r>
              <a:rPr lang="en-US" sz="2800" dirty="0" err="1" smtClean="0"/>
              <a:t>trabalho</a:t>
            </a:r>
            <a:r>
              <a:rPr lang="en-US" sz="2800" dirty="0" smtClean="0"/>
              <a:t> se </a:t>
            </a:r>
            <a:r>
              <a:rPr lang="en-US" sz="2800" dirty="0" err="1" smtClean="0"/>
              <a:t>perpetue</a:t>
            </a:r>
            <a:r>
              <a:rPr lang="en-US" sz="2800" dirty="0"/>
              <a:t> </a:t>
            </a:r>
            <a:r>
              <a:rPr lang="en-US" sz="2800" dirty="0" smtClean="0"/>
              <a:t>e </a:t>
            </a:r>
            <a:r>
              <a:rPr lang="en-US" sz="2800" dirty="0" err="1" smtClean="0"/>
              <a:t>siga</a:t>
            </a:r>
            <a:r>
              <a:rPr lang="en-US" sz="2800" dirty="0" smtClean="0"/>
              <a:t> </a:t>
            </a:r>
            <a:r>
              <a:rPr lang="en-US" sz="2800" dirty="0" err="1" smtClean="0"/>
              <a:t>melhorando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734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2037" y="245315"/>
            <a:ext cx="8124793" cy="6407053"/>
          </a:xfrm>
        </p:spPr>
        <p:txBody>
          <a:bodyPr/>
          <a:lstStyle/>
          <a:p>
            <a:pPr marL="114300" indent="0" algn="ctr">
              <a:buNone/>
            </a:pPr>
            <a:endParaRPr lang="en-US" sz="6000" b="1" dirty="0" smtClean="0">
              <a:solidFill>
                <a:srgbClr val="4584D3"/>
              </a:solidFill>
            </a:endParaRPr>
          </a:p>
          <a:p>
            <a:pPr marL="114300" indent="0" algn="ctr">
              <a:buNone/>
            </a:pPr>
            <a:endParaRPr lang="en-US" sz="6000" b="1" dirty="0">
              <a:solidFill>
                <a:srgbClr val="4584D3"/>
              </a:solidFill>
            </a:endParaRPr>
          </a:p>
          <a:p>
            <a:pPr marL="114300" indent="0" algn="ctr">
              <a:buNone/>
            </a:pPr>
            <a:r>
              <a:rPr lang="en-US" sz="6600" b="1" dirty="0" err="1" smtClean="0">
                <a:solidFill>
                  <a:srgbClr val="4584D3"/>
                </a:solidFill>
              </a:rPr>
              <a:t>Obrigada</a:t>
            </a:r>
            <a:r>
              <a:rPr lang="en-US" sz="6600" b="1" dirty="0">
                <a:solidFill>
                  <a:srgbClr val="4584D3"/>
                </a:solidFill>
              </a:rPr>
              <a:t>!</a:t>
            </a:r>
            <a:endParaRPr lang="en-US" sz="6600" b="1" dirty="0" smtClean="0">
              <a:solidFill>
                <a:srgbClr val="4584D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63" y="463058"/>
            <a:ext cx="2610338" cy="1957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405" y="4152500"/>
            <a:ext cx="3487316" cy="2194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2721" y="473986"/>
            <a:ext cx="1653311" cy="19468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925" y="4152500"/>
            <a:ext cx="2856201" cy="21421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658" y="463058"/>
            <a:ext cx="1810762" cy="181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7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 algn="ctr">
              <a:buNone/>
            </a:pPr>
            <a:endParaRPr lang="pt-BR" sz="3200" dirty="0" smtClean="0"/>
          </a:p>
          <a:p>
            <a:pPr marL="114300" lvl="0" indent="0" algn="ctr">
              <a:buNone/>
            </a:pPr>
            <a:endParaRPr lang="pt-BR" sz="3200" dirty="0" smtClean="0"/>
          </a:p>
          <a:p>
            <a:pPr marL="114300" lvl="0" indent="0" algn="ctr">
              <a:buNone/>
            </a:pPr>
            <a:r>
              <a:rPr lang="pt-BR" sz="3200" dirty="0" smtClean="0"/>
              <a:t>Melhorar </a:t>
            </a:r>
            <a:r>
              <a:rPr lang="pt-BR" sz="3200" dirty="0"/>
              <a:t>a atenção no Pré-Natal e Puerpério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8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Metodologia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i="1" dirty="0" err="1" smtClean="0"/>
              <a:t>Monitoramento</a:t>
            </a:r>
            <a:r>
              <a:rPr lang="en-US" sz="3000" b="1" i="1" dirty="0" smtClean="0"/>
              <a:t> e </a:t>
            </a:r>
            <a:r>
              <a:rPr lang="en-US" sz="3000" b="1" i="1" dirty="0" err="1" smtClean="0"/>
              <a:t>Avaliação</a:t>
            </a:r>
            <a:endParaRPr lang="en-US" sz="3000" b="1" i="1" dirty="0"/>
          </a:p>
          <a:p>
            <a:endParaRPr lang="en-US" sz="3000" i="1" dirty="0" smtClean="0"/>
          </a:p>
          <a:p>
            <a:r>
              <a:rPr lang="en-US" sz="3000" b="1" i="1" dirty="0" err="1" smtClean="0"/>
              <a:t>Organização</a:t>
            </a:r>
            <a:r>
              <a:rPr lang="en-US" sz="3000" b="1" i="1" dirty="0" smtClean="0"/>
              <a:t> </a:t>
            </a:r>
            <a:r>
              <a:rPr lang="en-US" sz="3000" b="1" i="1" dirty="0"/>
              <a:t>e </a:t>
            </a:r>
            <a:r>
              <a:rPr lang="en-US" sz="3000" b="1" i="1" dirty="0" err="1"/>
              <a:t>Gestão</a:t>
            </a:r>
            <a:r>
              <a:rPr lang="en-US" sz="3000" b="1" i="1" dirty="0"/>
              <a:t> do </a:t>
            </a:r>
            <a:r>
              <a:rPr lang="en-US" sz="3000" b="1" i="1" dirty="0" err="1"/>
              <a:t>Serviço</a:t>
            </a:r>
            <a:r>
              <a:rPr lang="en-US" sz="3000" b="1" i="1" dirty="0" smtClean="0"/>
              <a:t>:</a:t>
            </a:r>
          </a:p>
          <a:p>
            <a:pPr lvl="1"/>
            <a:r>
              <a:rPr lang="en-US" sz="2800" dirty="0" err="1"/>
              <a:t>Cadastro</a:t>
            </a:r>
            <a:r>
              <a:rPr lang="en-US" sz="2800" dirty="0"/>
              <a:t> das </a:t>
            </a:r>
            <a:r>
              <a:rPr lang="en-US" sz="2800" dirty="0" err="1"/>
              <a:t>gestantes</a:t>
            </a:r>
            <a:r>
              <a:rPr lang="en-US" sz="2800" dirty="0"/>
              <a:t> e </a:t>
            </a:r>
            <a:r>
              <a:rPr lang="en-US" sz="2800" dirty="0" err="1" smtClean="0"/>
              <a:t>puérperas</a:t>
            </a:r>
            <a:endParaRPr lang="en-US" sz="2800" dirty="0"/>
          </a:p>
          <a:p>
            <a:pPr lvl="1"/>
            <a:r>
              <a:rPr lang="en-US" sz="2800" dirty="0" err="1" smtClean="0"/>
              <a:t>Organização</a:t>
            </a:r>
            <a:r>
              <a:rPr lang="en-US" sz="2800" dirty="0" smtClean="0"/>
              <a:t> </a:t>
            </a:r>
            <a:r>
              <a:rPr lang="en-US" sz="2800" dirty="0"/>
              <a:t>da </a:t>
            </a:r>
            <a:r>
              <a:rPr lang="en-US" sz="2800" dirty="0" err="1"/>
              <a:t>demanda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800" dirty="0" err="1" smtClean="0"/>
              <a:t>Sistemas</a:t>
            </a:r>
            <a:r>
              <a:rPr lang="en-US" sz="2800" dirty="0" smtClean="0"/>
              <a:t> de </a:t>
            </a:r>
            <a:r>
              <a:rPr lang="en-US" sz="2800" dirty="0" err="1"/>
              <a:t>alerta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 smtClean="0"/>
              <a:t>exames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err="1" smtClean="0"/>
              <a:t>Acesso</a:t>
            </a:r>
            <a:r>
              <a:rPr lang="en-US" sz="2800" dirty="0" smtClean="0"/>
              <a:t> </a:t>
            </a:r>
            <a:r>
              <a:rPr lang="en-US" sz="2800" dirty="0" err="1"/>
              <a:t>facilitado</a:t>
            </a:r>
            <a:r>
              <a:rPr lang="en-US" sz="2800" dirty="0"/>
              <a:t> a </a:t>
            </a:r>
            <a:r>
              <a:rPr lang="en-US" sz="2800" dirty="0" err="1" smtClean="0"/>
              <a:t>medicamentos</a:t>
            </a:r>
            <a:r>
              <a:rPr lang="en-US" sz="2800" dirty="0" smtClean="0"/>
              <a:t> e </a:t>
            </a:r>
            <a:r>
              <a:rPr lang="en-US" sz="2800" dirty="0" err="1" smtClean="0"/>
              <a:t>vacinas</a:t>
            </a:r>
            <a:endParaRPr lang="en-US" sz="2800" dirty="0" smtClean="0"/>
          </a:p>
          <a:p>
            <a:pPr lvl="1"/>
            <a:r>
              <a:rPr lang="en-US" sz="2800" dirty="0" err="1"/>
              <a:t>Busca</a:t>
            </a:r>
            <a:r>
              <a:rPr lang="en-US" sz="2800" dirty="0"/>
              <a:t> </a:t>
            </a:r>
            <a:r>
              <a:rPr lang="en-US" sz="2800" dirty="0" err="1"/>
              <a:t>ativa</a:t>
            </a:r>
            <a:endParaRPr lang="en-US" sz="2800" dirty="0"/>
          </a:p>
          <a:p>
            <a:pPr lvl="1"/>
            <a:endParaRPr lang="en-US" sz="2800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386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Metodologia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800" dirty="0" err="1" smtClean="0"/>
              <a:t>Vincular</a:t>
            </a:r>
            <a:r>
              <a:rPr lang="en-US" sz="2800" dirty="0" smtClean="0"/>
              <a:t> </a:t>
            </a:r>
            <a:r>
              <a:rPr lang="en-US" sz="2800" dirty="0" err="1" smtClean="0"/>
              <a:t>consulta</a:t>
            </a:r>
            <a:r>
              <a:rPr lang="en-US" sz="2800" dirty="0" smtClean="0"/>
              <a:t> puerperal e </a:t>
            </a:r>
            <a:r>
              <a:rPr lang="en-US" sz="2800" dirty="0" err="1" smtClean="0"/>
              <a:t>primeira</a:t>
            </a:r>
            <a:r>
              <a:rPr lang="en-US" sz="2800" dirty="0" smtClean="0"/>
              <a:t> </a:t>
            </a:r>
            <a:r>
              <a:rPr lang="en-US" sz="2800" dirty="0" err="1" smtClean="0"/>
              <a:t>consulta</a:t>
            </a:r>
            <a:r>
              <a:rPr lang="en-US" sz="2800" dirty="0" smtClean="0"/>
              <a:t> de </a:t>
            </a:r>
            <a:r>
              <a:rPr lang="en-US" sz="2800" dirty="0" err="1" smtClean="0"/>
              <a:t>puericultura</a:t>
            </a:r>
            <a:endParaRPr lang="en-US" sz="2800" dirty="0" smtClean="0"/>
          </a:p>
          <a:p>
            <a:pPr lvl="1"/>
            <a:r>
              <a:rPr lang="en-US" sz="2800" dirty="0" err="1"/>
              <a:t>F</a:t>
            </a:r>
            <a:r>
              <a:rPr lang="en-US" sz="2800" dirty="0" err="1" smtClean="0"/>
              <a:t>icha</a:t>
            </a:r>
            <a:r>
              <a:rPr lang="en-US" sz="2800" dirty="0" smtClean="0"/>
              <a:t> </a:t>
            </a:r>
            <a:r>
              <a:rPr lang="en-US" sz="2800" dirty="0" err="1" smtClean="0"/>
              <a:t>espelho</a:t>
            </a:r>
            <a:r>
              <a:rPr lang="en-US" sz="2800" dirty="0" smtClean="0"/>
              <a:t> e material </a:t>
            </a:r>
            <a:r>
              <a:rPr lang="en-US" sz="2800" dirty="0" err="1" smtClean="0"/>
              <a:t>guia</a:t>
            </a:r>
            <a:r>
              <a:rPr lang="en-US" sz="2800" dirty="0" smtClean="0"/>
              <a:t> </a:t>
            </a:r>
            <a:r>
              <a:rPr lang="en-US" sz="2800" dirty="0" err="1" smtClean="0"/>
              <a:t>impresso</a:t>
            </a:r>
            <a:endParaRPr lang="en-US" sz="2800" dirty="0" smtClean="0"/>
          </a:p>
          <a:p>
            <a:pPr lvl="1"/>
            <a:r>
              <a:rPr lang="en-US" sz="2800" dirty="0" err="1" smtClean="0"/>
              <a:t>Definição</a:t>
            </a:r>
            <a:r>
              <a:rPr lang="en-US" sz="2800" dirty="0" smtClean="0"/>
              <a:t> das </a:t>
            </a:r>
            <a:r>
              <a:rPr lang="en-US" sz="2800" dirty="0" err="1" smtClean="0"/>
              <a:t>atribuições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sz="3000" b="1" i="1" dirty="0" err="1"/>
              <a:t>Engajamento</a:t>
            </a:r>
            <a:r>
              <a:rPr lang="en-US" sz="3000" b="1" i="1" dirty="0"/>
              <a:t> </a:t>
            </a:r>
            <a:r>
              <a:rPr lang="en-US" sz="3000" b="1" i="1" dirty="0" err="1"/>
              <a:t>público</a:t>
            </a:r>
            <a:r>
              <a:rPr lang="en-US" sz="3000" b="1" i="1" dirty="0"/>
              <a:t>:</a:t>
            </a:r>
          </a:p>
          <a:p>
            <a:pPr lvl="1"/>
            <a:r>
              <a:rPr lang="en-US" sz="2800" dirty="0" err="1"/>
              <a:t>Grupos</a:t>
            </a:r>
            <a:r>
              <a:rPr lang="en-US" sz="2800" dirty="0"/>
              <a:t> de </a:t>
            </a:r>
            <a:r>
              <a:rPr lang="en-US" sz="2800" dirty="0" err="1"/>
              <a:t>gestantes</a:t>
            </a:r>
            <a:r>
              <a:rPr lang="en-US" sz="2800" dirty="0"/>
              <a:t> e </a:t>
            </a:r>
            <a:r>
              <a:rPr lang="en-US" sz="2800" dirty="0" err="1" smtClean="0"/>
              <a:t>puérperas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r>
              <a:rPr lang="en-US" sz="3000" b="1" i="1" dirty="0" err="1"/>
              <a:t>Qualificação</a:t>
            </a:r>
            <a:r>
              <a:rPr lang="en-US" sz="3000" b="1" i="1" dirty="0"/>
              <a:t> da </a:t>
            </a:r>
            <a:r>
              <a:rPr lang="en-US" sz="3000" b="1" i="1" dirty="0" err="1"/>
              <a:t>prática</a:t>
            </a:r>
            <a:r>
              <a:rPr lang="en-US" sz="3000" b="1" i="1" dirty="0"/>
              <a:t> </a:t>
            </a:r>
            <a:r>
              <a:rPr lang="en-US" sz="3000" b="1" i="1" dirty="0" err="1"/>
              <a:t>clínica</a:t>
            </a:r>
            <a:r>
              <a:rPr lang="en-US" sz="3000" b="1" dirty="0"/>
              <a:t>:</a:t>
            </a:r>
          </a:p>
          <a:p>
            <a:pPr lvl="1"/>
            <a:r>
              <a:rPr lang="en-US" sz="2800" dirty="0" err="1"/>
              <a:t>Capacitar</a:t>
            </a:r>
            <a:r>
              <a:rPr lang="en-US" sz="2800" dirty="0"/>
              <a:t> a </a:t>
            </a:r>
            <a:r>
              <a:rPr lang="en-US" sz="2800" dirty="0" err="1"/>
              <a:t>equipe</a:t>
            </a:r>
            <a:endParaRPr lang="en-US" sz="2800" dirty="0"/>
          </a:p>
          <a:p>
            <a:pPr lvl="1"/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Metodologia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i="1" dirty="0" err="1" smtClean="0"/>
              <a:t>Logística</a:t>
            </a:r>
            <a:endParaRPr lang="en-US" sz="3200" b="1" i="1" dirty="0" smtClean="0"/>
          </a:p>
          <a:p>
            <a:pPr lvl="1"/>
            <a:r>
              <a:rPr lang="pt-BR" sz="3000" dirty="0" smtClean="0"/>
              <a:t>Manual </a:t>
            </a:r>
            <a:r>
              <a:rPr lang="pt-BR" sz="3000" dirty="0"/>
              <a:t>Técnico de </a:t>
            </a:r>
            <a:r>
              <a:rPr lang="pt-BR" sz="3000" dirty="0" err="1"/>
              <a:t>Pré</a:t>
            </a:r>
            <a:r>
              <a:rPr lang="pt-BR" sz="3000" dirty="0"/>
              <a:t> Natal e Puerpério do Ministério da Saúde, 2012 </a:t>
            </a:r>
            <a:endParaRPr lang="pt-BR" sz="3000" dirty="0" smtClean="0"/>
          </a:p>
          <a:p>
            <a:pPr lvl="1"/>
            <a:r>
              <a:rPr lang="pt-BR" sz="3000" dirty="0" smtClean="0"/>
              <a:t>Guia Prático de consultas</a:t>
            </a:r>
          </a:p>
          <a:p>
            <a:pPr lvl="1"/>
            <a:r>
              <a:rPr lang="pt-BR" sz="3000" dirty="0" smtClean="0"/>
              <a:t>Ficha espelho (</a:t>
            </a:r>
            <a:r>
              <a:rPr lang="pt-BR" sz="3000" dirty="0" err="1" smtClean="0"/>
              <a:t>UFPel</a:t>
            </a:r>
            <a:r>
              <a:rPr lang="pt-BR" sz="3000" dirty="0" smtClean="0"/>
              <a:t>)</a:t>
            </a:r>
          </a:p>
          <a:p>
            <a:pPr lvl="1"/>
            <a:r>
              <a:rPr lang="pt-BR" sz="3000" dirty="0" smtClean="0"/>
              <a:t>Divulgação do projeto para a comunidade e para a equipe</a:t>
            </a:r>
          </a:p>
          <a:p>
            <a:pPr lvl="1"/>
            <a:r>
              <a:rPr lang="pt-BR" sz="3000" dirty="0" smtClean="0"/>
              <a:t>Capacitação dos ACS</a:t>
            </a:r>
          </a:p>
          <a:p>
            <a:pPr lvl="1"/>
            <a:r>
              <a:rPr lang="pt-BR" sz="3000" dirty="0" smtClean="0"/>
              <a:t>Disponibilização de mais horários para atendimento das gestantes e puérperas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0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48"/>
            <a:ext cx="7620000" cy="1143000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Objetivo</a:t>
            </a:r>
            <a:r>
              <a:rPr lang="en-US" sz="3200" dirty="0" smtClean="0"/>
              <a:t> 1- </a:t>
            </a:r>
            <a:r>
              <a:rPr lang="pt-BR" sz="3200" dirty="0" smtClean="0"/>
              <a:t>Ampliar a cobertura de pré-natal e a atenção a puérperas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000" dirty="0" smtClean="0">
                <a:solidFill>
                  <a:schemeClr val="accent2"/>
                </a:solidFill>
              </a:rPr>
              <a:t>Meta:</a:t>
            </a:r>
            <a:r>
              <a:rPr lang="pt-BR" sz="3000" dirty="0" smtClean="0"/>
              <a:t> </a:t>
            </a:r>
            <a:r>
              <a:rPr lang="pt-BR" sz="3000" dirty="0" smtClean="0"/>
              <a:t>Alcançar </a:t>
            </a:r>
            <a:r>
              <a:rPr lang="pt-BR" sz="3000" dirty="0"/>
              <a:t>30% de cobertura do programa de pré-</a:t>
            </a:r>
            <a:r>
              <a:rPr lang="pt-BR" sz="3000" dirty="0" smtClean="0"/>
              <a:t>natal</a:t>
            </a:r>
          </a:p>
          <a:p>
            <a:r>
              <a:rPr lang="pt-BR" sz="3000" dirty="0" smtClean="0">
                <a:solidFill>
                  <a:schemeClr val="accent2"/>
                </a:solidFill>
              </a:rPr>
              <a:t>Resultados:</a:t>
            </a:r>
            <a:endParaRPr lang="pt-BR" sz="30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011" b="-12011"/>
          <a:stretch>
            <a:fillRect/>
          </a:stretch>
        </p:blipFill>
        <p:spPr bwMode="auto">
          <a:xfrm>
            <a:off x="694949" y="3200543"/>
            <a:ext cx="7170567" cy="351194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33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098"/>
            <a:ext cx="7620000" cy="6034498"/>
          </a:xfrm>
        </p:spPr>
        <p:txBody>
          <a:bodyPr/>
          <a:lstStyle/>
          <a:p>
            <a:r>
              <a:rPr lang="pt-BR" sz="3000" dirty="0" smtClean="0">
                <a:solidFill>
                  <a:srgbClr val="4584D3"/>
                </a:solidFill>
              </a:rPr>
              <a:t>Meta: </a:t>
            </a:r>
            <a:r>
              <a:rPr lang="pt-BR" sz="3000" dirty="0" smtClean="0"/>
              <a:t>Garantir </a:t>
            </a:r>
            <a:r>
              <a:rPr lang="pt-BR" sz="3000" dirty="0"/>
              <a:t>a </a:t>
            </a:r>
            <a:r>
              <a:rPr lang="pt-BR" sz="3000" dirty="0" smtClean="0"/>
              <a:t>100</a:t>
            </a:r>
            <a:r>
              <a:rPr lang="pt-BR" sz="3000" dirty="0"/>
              <a:t>% das puérperas cadastradas </a:t>
            </a:r>
            <a:r>
              <a:rPr lang="pt-BR" sz="3000" dirty="0" smtClean="0"/>
              <a:t>consulta </a:t>
            </a:r>
            <a:r>
              <a:rPr lang="pt-BR" sz="3000" dirty="0"/>
              <a:t>puerperal antes dos 42 dias após o </a:t>
            </a:r>
            <a:r>
              <a:rPr lang="pt-BR" sz="3000" dirty="0" smtClean="0"/>
              <a:t>parto</a:t>
            </a:r>
          </a:p>
          <a:p>
            <a:r>
              <a:rPr lang="pt-BR" sz="3000" dirty="0" smtClean="0">
                <a:solidFill>
                  <a:srgbClr val="4584D3"/>
                </a:solidFill>
              </a:rPr>
              <a:t>Resultados:</a:t>
            </a:r>
            <a:endParaRPr lang="pt-BR" sz="3000" dirty="0">
              <a:solidFill>
                <a:srgbClr val="4584D3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567" y="2574870"/>
            <a:ext cx="6557221" cy="335147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70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</TotalTime>
  <Words>873</Words>
  <Application>Microsoft Macintosh PowerPoint</Application>
  <PresentationFormat>On-screen Show (4:3)</PresentationFormat>
  <Paragraphs>140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Adjacency</vt:lpstr>
      <vt:lpstr>Melhoria da Atenção às Gestantes e Puérperas na Estratégia de Saúde da Família 4 - Bairro Barcelos no município de Cachoeira do Sul/RS </vt:lpstr>
      <vt:lpstr>Introdução</vt:lpstr>
      <vt:lpstr>Introdução</vt:lpstr>
      <vt:lpstr>Objetivo Geral</vt:lpstr>
      <vt:lpstr>Metodologia</vt:lpstr>
      <vt:lpstr>Metodologia</vt:lpstr>
      <vt:lpstr>Metodologia</vt:lpstr>
      <vt:lpstr> Objetivo 1- Ampliar a cobertura de pré-natal e a atenção a puérperas   </vt:lpstr>
      <vt:lpstr>PowerPoint Presentation</vt:lpstr>
      <vt:lpstr> Objetivo 2 - Melhorar a qualidade da atenção ao pré-natal e puerpério realizado na Unidade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Objetivo 3 - Melhorar a adesão ao pré-Natal e ao puerpério </vt:lpstr>
      <vt:lpstr>PowerPoint Presentation</vt:lpstr>
      <vt:lpstr> Objetivo 4 - Melhorar o registro do programa de pré-Natal e puerpério  </vt:lpstr>
      <vt:lpstr>PowerPoint Presentation</vt:lpstr>
      <vt:lpstr> Objetivo 5 - Realizar avaliação de risco gestacional </vt:lpstr>
      <vt:lpstr> Objetivo 6 - Promover a saúde no pré-Natal e puerpério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Discussão </vt:lpstr>
      <vt:lpstr>Reflexão crítica sobre o processo pessoal de aprendizagem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às Gestantes e Puérperas na Estratégia de Saúde da Família 4 -  Bairro Barcelos no município de Cachoeira do Sul/RS </dc:title>
  <dc:creator>Laura Klein</dc:creator>
  <cp:lastModifiedBy>Laura Klein</cp:lastModifiedBy>
  <cp:revision>42</cp:revision>
  <dcterms:created xsi:type="dcterms:W3CDTF">2015-01-17T13:44:48Z</dcterms:created>
  <dcterms:modified xsi:type="dcterms:W3CDTF">2015-01-21T23:58:22Z</dcterms:modified>
</cp:coreProperties>
</file>