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59" r:id="rId6"/>
    <p:sldId id="273" r:id="rId7"/>
    <p:sldId id="295" r:id="rId8"/>
    <p:sldId id="294" r:id="rId9"/>
    <p:sldId id="266" r:id="rId10"/>
    <p:sldId id="284" r:id="rId11"/>
    <p:sldId id="275" r:id="rId12"/>
    <p:sldId id="285" r:id="rId13"/>
    <p:sldId id="267" r:id="rId14"/>
    <p:sldId id="268" r:id="rId15"/>
    <p:sldId id="286" r:id="rId16"/>
    <p:sldId id="280" r:id="rId17"/>
    <p:sldId id="276" r:id="rId18"/>
    <p:sldId id="281" r:id="rId19"/>
    <p:sldId id="269" r:id="rId20"/>
    <p:sldId id="261" r:id="rId21"/>
    <p:sldId id="262" r:id="rId22"/>
    <p:sldId id="293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7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96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0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65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89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76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90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69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80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3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93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74CB-3932-43C5-8AB6-B24B47B61B2F}" type="datetimeFigureOut">
              <a:rPr lang="pt-BR" smtClean="0"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501A-0307-4C23-86B9-44ADE7176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88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4097" y="1411221"/>
            <a:ext cx="9144000" cy="1679451"/>
          </a:xfrm>
        </p:spPr>
        <p:txBody>
          <a:bodyPr>
            <a:noAutofit/>
          </a:bodyPr>
          <a:lstStyle/>
          <a:p>
            <a:r>
              <a:rPr lang="pt-BR" sz="4400" b="1" dirty="0" smtClean="0"/>
              <a:t>Melhoria da Assistência a Hipertensos e Diabéticos no Município de Pelotas - RS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21334"/>
            <a:ext cx="9144000" cy="1655762"/>
          </a:xfrm>
        </p:spPr>
        <p:txBody>
          <a:bodyPr>
            <a:normAutofit/>
          </a:bodyPr>
          <a:lstStyle/>
          <a:p>
            <a:r>
              <a:rPr lang="pt-BR" b="1" dirty="0" smtClean="0"/>
              <a:t>Laura Lopes da Silveira</a:t>
            </a:r>
          </a:p>
          <a:p>
            <a:endParaRPr lang="pt-BR" b="1" dirty="0"/>
          </a:p>
          <a:p>
            <a:r>
              <a:rPr lang="pt-BR" dirty="0"/>
              <a:t>Orientadora: </a:t>
            </a:r>
            <a:r>
              <a:rPr lang="pt-BR" dirty="0" smtClean="0"/>
              <a:t>Teresinha </a:t>
            </a:r>
            <a:r>
              <a:rPr lang="pt-BR" dirty="0" err="1" smtClean="0"/>
              <a:t>Weiller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87879" y="5936018"/>
            <a:ext cx="1857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Pelotas, 2014</a:t>
            </a:r>
            <a:endParaRPr lang="pt-BR" sz="2400" dirty="0"/>
          </a:p>
        </p:txBody>
      </p:sp>
      <p:pic>
        <p:nvPicPr>
          <p:cNvPr id="5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5322" y="106577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– Melhorar a adesão do hipertenso e diabético ao programa</a:t>
            </a:r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Buscar 100% dos hipertensos e 100% dos diabéticos faltosos às consultas na unidade de saúde conforme a periodicidade </a:t>
            </a:r>
            <a:r>
              <a:rPr lang="pt-BR" sz="2400" dirty="0" smtClean="0"/>
              <a:t>recomendada.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42150" y="6061490"/>
            <a:ext cx="10182859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</a:pPr>
            <a:r>
              <a:rPr lang="pt-BR" sz="2000" dirty="0" smtClean="0"/>
              <a:t>Proporção </a:t>
            </a:r>
            <a:r>
              <a:rPr lang="pt-BR" sz="2000" dirty="0"/>
              <a:t>de hipertensos faltosos às consultas com busca </a:t>
            </a:r>
            <a:r>
              <a:rPr lang="pt-BR" sz="2000" dirty="0" smtClean="0"/>
              <a:t>ativa/</a:t>
            </a:r>
            <a:r>
              <a:rPr lang="pt-BR" sz="2000" dirty="0"/>
              <a:t>Proporção de diabéticos faltosos às consultas com busca ativa 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pt-BR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50" y="3281368"/>
            <a:ext cx="5057050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77" y="3281368"/>
            <a:ext cx="4904132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2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6577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– Melhorar a qualidade do atendimento ao paciente hipertenso e/ou diabético realizado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Realizar exame clínico apropriado em 100% dos hipertensos e diabéticos.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</a:t>
            </a:r>
          </a:p>
          <a:p>
            <a:pPr algn="just"/>
            <a:endParaRPr lang="pt-BR" sz="24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15202" y="83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9761" y="6119492"/>
            <a:ext cx="10175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Proporção de hipertensos com o exame clínico em dia de acordo com o </a:t>
            </a:r>
            <a:r>
              <a:rPr lang="pt-BR" sz="2000" dirty="0" smtClean="0"/>
              <a:t>protocolo/</a:t>
            </a:r>
            <a:r>
              <a:rPr lang="pt-BR" sz="2000" dirty="0"/>
              <a:t>Proporção de diabéticos com o exame clínico em dia de acordo com o protocolo</a:t>
            </a:r>
          </a:p>
          <a:p>
            <a:pPr algn="ctr"/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60" y="3172122"/>
            <a:ext cx="5141976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568" y="3202284"/>
            <a:ext cx="4818015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8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2594" y="1063446"/>
            <a:ext cx="10515600" cy="424007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</a:t>
            </a:r>
            <a:r>
              <a:rPr lang="pt-BR" sz="2400" dirty="0" smtClean="0"/>
              <a:t>– Melhorar </a:t>
            </a:r>
            <a:r>
              <a:rPr lang="pt-BR" sz="2400" dirty="0"/>
              <a:t>a qualidade do atendimento ao paciente hipertenso e/ou diabético realizado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Garantir a 100% dos hipertensos e diabéticos a realização de exames complementares em dia de acordo com o </a:t>
            </a:r>
            <a:r>
              <a:rPr lang="pt-BR" sz="2400" dirty="0" smtClean="0"/>
              <a:t>protocolo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15455" y="6256551"/>
            <a:ext cx="10497750" cy="134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Proporção de hipertensos com os exames complementares em </a:t>
            </a:r>
            <a:r>
              <a:rPr lang="pt-BR" sz="2000" dirty="0" smtClean="0"/>
              <a:t>dia/Proporção </a:t>
            </a:r>
            <a:r>
              <a:rPr lang="pt-BR" sz="2000" dirty="0"/>
              <a:t>de diabéticos com os exames complementares em dia </a:t>
            </a:r>
            <a:r>
              <a:rPr lang="pt-BR" sz="2000" dirty="0" smtClean="0"/>
              <a:t>de </a:t>
            </a:r>
            <a:r>
              <a:rPr lang="pt-BR" sz="2000" dirty="0"/>
              <a:t>acordo com o protocolo</a:t>
            </a:r>
          </a:p>
          <a:p>
            <a:endParaRPr lang="pt-BR" sz="2000" dirty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54" y="3365403"/>
            <a:ext cx="4840808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95" y="3365403"/>
            <a:ext cx="4668612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8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6576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Objetivo </a:t>
            </a:r>
            <a:r>
              <a:rPr lang="pt-BR" sz="2400" dirty="0" smtClean="0"/>
              <a:t>– </a:t>
            </a:r>
            <a:r>
              <a:rPr lang="pt-BR" sz="2400" dirty="0"/>
              <a:t>Melhorar a qualidade do atendimento ao paciente hipertenso e/ou diabético realizado na unidade de </a:t>
            </a:r>
            <a:r>
              <a:rPr lang="pt-BR" sz="2400" dirty="0" smtClean="0"/>
              <a:t>saúde</a:t>
            </a:r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Garantir a totalidade da prescrição de medicamentos da farmácia popular para 80% dos hipertensos e diabéticos cadastrados na unidade de </a:t>
            </a:r>
            <a:r>
              <a:rPr lang="pt-BR" sz="2400" dirty="0" smtClean="0"/>
              <a:t>saúde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– </a:t>
            </a:r>
          </a:p>
          <a:p>
            <a:pPr marL="0" indent="0" algn="just">
              <a:buNone/>
            </a:pPr>
            <a:endParaRPr lang="pt-BR" sz="24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6090416"/>
            <a:ext cx="12192000" cy="134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Proporção de hipertensos com prescrição de medicamentos da lista </a:t>
            </a:r>
            <a:r>
              <a:rPr lang="pt-BR" sz="2000" dirty="0" smtClean="0"/>
              <a:t>do </a:t>
            </a:r>
            <a:r>
              <a:rPr lang="pt-BR" sz="2000" dirty="0" err="1" smtClean="0"/>
              <a:t>Hiperdia</a:t>
            </a:r>
            <a:r>
              <a:rPr lang="pt-BR" sz="2000" dirty="0" smtClean="0"/>
              <a:t> </a:t>
            </a:r>
            <a:r>
              <a:rPr lang="pt-BR" sz="2000" dirty="0"/>
              <a:t>ou da </a:t>
            </a:r>
            <a:r>
              <a:rPr lang="pt-BR" sz="2000" dirty="0" smtClean="0"/>
              <a:t>Farmácia Popular/</a:t>
            </a:r>
            <a:r>
              <a:rPr lang="pt-BR" sz="2000" dirty="0" err="1" smtClean="0"/>
              <a:t>Proporçãode</a:t>
            </a:r>
            <a:r>
              <a:rPr lang="pt-BR" sz="2000" dirty="0" smtClean="0"/>
              <a:t> </a:t>
            </a:r>
            <a:r>
              <a:rPr lang="pt-BR" sz="2000" dirty="0"/>
              <a:t>diabéticos com prescrição de </a:t>
            </a:r>
            <a:r>
              <a:rPr lang="pt-BR" sz="2000" dirty="0" smtClean="0"/>
              <a:t>medicamentos da lista do  </a:t>
            </a:r>
            <a:r>
              <a:rPr lang="pt-BR" sz="2000" dirty="0" err="1"/>
              <a:t>Hiperdia</a:t>
            </a:r>
            <a:r>
              <a:rPr lang="pt-BR" sz="2000" dirty="0"/>
              <a:t> ou da Farmácia Popular</a:t>
            </a:r>
          </a:p>
          <a:p>
            <a:endParaRPr lang="pt-BR" sz="2000" dirty="0"/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53" y="3354416"/>
            <a:ext cx="5114903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155" y="3354416"/>
            <a:ext cx="4645062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144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Objetivo</a:t>
            </a:r>
            <a:r>
              <a:rPr lang="pt-BR" sz="2400" dirty="0" smtClean="0"/>
              <a:t> – </a:t>
            </a:r>
            <a:r>
              <a:rPr lang="pt-BR" sz="2400" dirty="0"/>
              <a:t>Melhorar o registro das </a:t>
            </a:r>
            <a:r>
              <a:rPr lang="pt-BR" sz="2400" dirty="0" smtClean="0"/>
              <a:t>informações</a:t>
            </a:r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Manter ficha de acompanhamento de 100% dos hipertensos e diabéticos cadastrados na unidade de </a:t>
            </a:r>
            <a:r>
              <a:rPr lang="pt-BR" sz="2400" dirty="0" smtClean="0"/>
              <a:t>saúde.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 </a:t>
            </a:r>
            <a:r>
              <a:rPr lang="pt-BR" sz="2400" dirty="0" smtClean="0"/>
              <a:t>– 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24625" y="6045416"/>
            <a:ext cx="1020038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pt-BR" sz="2000" dirty="0"/>
              <a:t>Proporção de hipertensos com registro adequado na ficha de </a:t>
            </a:r>
            <a:r>
              <a:rPr lang="pt-BR" sz="2000" dirty="0" smtClean="0"/>
              <a:t>acompanhamento/</a:t>
            </a:r>
            <a:r>
              <a:rPr lang="pt-BR" sz="2000" dirty="0"/>
              <a:t>Proporção de diabéticos com registro adequado na ficha de </a:t>
            </a:r>
            <a:r>
              <a:rPr lang="pt-BR" sz="2000" dirty="0" smtClean="0"/>
              <a:t>acompanhamento</a:t>
            </a: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360" y="3094252"/>
            <a:ext cx="4836260" cy="2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15" y="3094252"/>
            <a:ext cx="4965863" cy="2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5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7183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– Mapear hipertensos e diabéticos de risco para doença </a:t>
            </a:r>
            <a:r>
              <a:rPr lang="pt-BR" sz="2400" dirty="0" smtClean="0"/>
              <a:t>cardiovascular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Realizar estratificação do risco cardiovascular em 100% dos hipertensos e/ou diabéticos cadastrados na unidade de </a:t>
            </a:r>
            <a:r>
              <a:rPr lang="pt-BR" sz="2400" dirty="0" smtClean="0"/>
              <a:t>saúde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 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87379" y="6125448"/>
            <a:ext cx="930228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pt-BR" sz="2000" dirty="0"/>
              <a:t>Proporção de hipertensos com estratificação de risco </a:t>
            </a:r>
            <a:r>
              <a:rPr lang="pt-BR" sz="2000" dirty="0" smtClean="0"/>
              <a:t>cardiovascular/</a:t>
            </a:r>
            <a:r>
              <a:rPr lang="pt-BR" sz="2000" dirty="0"/>
              <a:t>Proporção de diabéticos com estratificação de risco </a:t>
            </a:r>
            <a:r>
              <a:rPr lang="pt-BR" sz="2000" dirty="0" smtClean="0"/>
              <a:t>cardiovascular</a:t>
            </a: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78" y="3297839"/>
            <a:ext cx="4817195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009" y="3297838"/>
            <a:ext cx="4820832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5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623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– Promoção da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/>
              <a:t>Meta</a:t>
            </a:r>
            <a:r>
              <a:rPr lang="pt-BR" sz="2400" dirty="0" smtClean="0"/>
              <a:t> – </a:t>
            </a:r>
            <a:r>
              <a:rPr lang="pt-BR" sz="2400" dirty="0"/>
              <a:t>Garantir avaliação odontológica a 50% dos pacientes hipertensos e/ou diabéticos.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 </a:t>
            </a:r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6283599"/>
            <a:ext cx="121920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/>
              <a:t> </a:t>
            </a:r>
            <a:r>
              <a:rPr lang="pt-BR" sz="2000" dirty="0"/>
              <a:t>Proporção de hipertensos com avaliação </a:t>
            </a:r>
            <a:r>
              <a:rPr lang="pt-BR" sz="2000" dirty="0" smtClean="0"/>
              <a:t>odontológica/</a:t>
            </a:r>
            <a:r>
              <a:rPr lang="pt-BR" sz="2000" dirty="0"/>
              <a:t>Proporção de diabéticos com avaliação </a:t>
            </a:r>
            <a:r>
              <a:rPr lang="pt-BR" sz="2000" dirty="0" smtClean="0"/>
              <a:t>odontológica</a:t>
            </a: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60" y="3400036"/>
            <a:ext cx="5032042" cy="2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24" y="3400036"/>
            <a:ext cx="5181726" cy="2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2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2138" y="1281879"/>
            <a:ext cx="11149484" cy="5049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Objetivo</a:t>
            </a:r>
            <a:r>
              <a:rPr lang="pt-BR" sz="2400" dirty="0"/>
              <a:t> – </a:t>
            </a:r>
            <a:r>
              <a:rPr lang="pt-BR" sz="2400" dirty="0" smtClean="0"/>
              <a:t> </a:t>
            </a:r>
            <a:r>
              <a:rPr lang="pt-BR" sz="2400" dirty="0"/>
              <a:t>Promoção de </a:t>
            </a:r>
            <a:r>
              <a:rPr lang="pt-BR" sz="2400" dirty="0" smtClean="0"/>
              <a:t>saúde</a:t>
            </a:r>
          </a:p>
          <a:p>
            <a:pPr marL="0" indent="0" algn="just">
              <a:buNone/>
            </a:pPr>
            <a:r>
              <a:rPr lang="pt-BR" sz="2400" b="1" dirty="0" smtClean="0"/>
              <a:t>Metas –</a:t>
            </a:r>
            <a:r>
              <a:rPr lang="pt-BR" sz="2400" dirty="0" smtClean="0"/>
              <a:t> </a:t>
            </a:r>
            <a:r>
              <a:rPr lang="pt-BR" sz="2400" dirty="0"/>
              <a:t>Garantir orientação sobre alimentação saudável, prática de atividade física regular e riscos do tabagismo para 100% dos pacientes hipertensos e/ou diabéticos.</a:t>
            </a:r>
          </a:p>
          <a:p>
            <a:pPr marL="0" indent="0" algn="just">
              <a:buNone/>
            </a:pPr>
            <a:r>
              <a:rPr lang="pt-BR" sz="2400" b="1" dirty="0" smtClean="0"/>
              <a:t>Resultados - </a:t>
            </a:r>
            <a:endParaRPr lang="pt-BR" sz="24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" y="6172941"/>
            <a:ext cx="121920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/>
              <a:t>Proporção </a:t>
            </a:r>
            <a:r>
              <a:rPr lang="pt-BR" sz="2000" dirty="0"/>
              <a:t>de hipertensos com orientação nutricional sobre alimentação </a:t>
            </a:r>
            <a:r>
              <a:rPr lang="pt-BR" sz="2000" dirty="0" smtClean="0"/>
              <a:t>saudável - </a:t>
            </a:r>
            <a:r>
              <a:rPr lang="pt-BR" sz="2000" dirty="0"/>
              <a:t>Proporção de hipertensos com orientação sobre a prática de atividade física regular</a:t>
            </a:r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85" y="3348766"/>
            <a:ext cx="479381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348766"/>
            <a:ext cx="4805474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6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442" y="1292699"/>
            <a:ext cx="10515600" cy="5194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 </a:t>
            </a:r>
            <a:endParaRPr lang="pt-BR" sz="2400" dirty="0"/>
          </a:p>
          <a:p>
            <a:endParaRPr lang="pt-BR" sz="24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202" y="833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6163395"/>
            <a:ext cx="12015216" cy="165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Proporção de hipertensos que receberam orientação sobre os riscos do tabagismo/Proporção de diabéticos com orientação nutricional sobre alimentação saudável</a:t>
            </a:r>
          </a:p>
          <a:p>
            <a:pPr algn="ctr"/>
            <a:endParaRPr lang="pt-BR" sz="2000" dirty="0"/>
          </a:p>
          <a:p>
            <a:endParaRPr lang="pt-BR" sz="2000" dirty="0"/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18" y="2605072"/>
            <a:ext cx="4919419" cy="27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009" y="2593784"/>
            <a:ext cx="4609330" cy="27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0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895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Resultados</a:t>
            </a:r>
            <a:r>
              <a:rPr lang="pt-BR" sz="2400" dirty="0" smtClean="0"/>
              <a:t> – </a:t>
            </a:r>
            <a:endParaRPr lang="pt-BR" sz="2400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15202" y="-17422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Objetivos, Metas e Resultados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6129053"/>
            <a:ext cx="1187501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</a:pPr>
            <a:r>
              <a:rPr lang="pt-BR" sz="2000" dirty="0"/>
              <a:t>Proporção de diabéticos que receberam orientação sobre a prática de atividade física regular/Proporção de diabéticos que receberam orientação sobre os riscos do tabagismo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pt-BR" sz="2000" dirty="0"/>
          </a:p>
        </p:txBody>
      </p:sp>
      <p:pic>
        <p:nvPicPr>
          <p:cNvPr id="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82" y="2769679"/>
            <a:ext cx="4878323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60" y="2769679"/>
            <a:ext cx="4980833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2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Pelotas (RS) </a:t>
            </a:r>
            <a:r>
              <a:rPr lang="pt-PT" dirty="0" smtClean="0"/>
              <a:t> localizada no Sul do Estado, possui </a:t>
            </a:r>
            <a:r>
              <a:rPr lang="pt-BR" dirty="0" smtClean="0"/>
              <a:t>328.275 </a:t>
            </a:r>
            <a:r>
              <a:rPr lang="pt-BR" dirty="0"/>
              <a:t>habitantes</a:t>
            </a:r>
            <a:r>
              <a:rPr lang="pt-BR" dirty="0" smtClean="0"/>
              <a:t>. É composta por 25 UBS tradicionais e 25 UBS com ESF. Não conta com apoio do NASF;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UBS Arco Iris - 3412 pessoas adstritas, sendo 515 hipertensos e 129 diabéticos cadastrados;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Inexistência de ação programática e registro de dados sobre Hipertensos e diabéticos;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6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239"/>
          </a:xfrm>
        </p:spPr>
        <p:txBody>
          <a:bodyPr>
            <a:normAutofit/>
          </a:bodyPr>
          <a:lstStyle/>
          <a:p>
            <a:r>
              <a:rPr lang="pt-BR" sz="2400" dirty="0" err="1"/>
              <a:t>A</a:t>
            </a:r>
            <a:r>
              <a:rPr lang="pt-BR" sz="2400" dirty="0" err="1" smtClean="0"/>
              <a:t>mpliação</a:t>
            </a:r>
            <a:r>
              <a:rPr lang="pt-BR" sz="2400" dirty="0" smtClean="0"/>
              <a:t> </a:t>
            </a:r>
            <a:r>
              <a:rPr lang="pt-BR" sz="2400" dirty="0"/>
              <a:t>da cobertura da </a:t>
            </a:r>
            <a:r>
              <a:rPr lang="pt-BR" sz="2400" dirty="0" err="1"/>
              <a:t>atenção</a:t>
            </a:r>
            <a:r>
              <a:rPr lang="pt-BR" sz="2400" dirty="0"/>
              <a:t> aos hipertensos e </a:t>
            </a:r>
            <a:r>
              <a:rPr lang="pt-BR" sz="2400" dirty="0" err="1"/>
              <a:t>diabéticos</a:t>
            </a:r>
            <a:r>
              <a:rPr lang="pt-BR" sz="2400" dirty="0"/>
              <a:t>, </a:t>
            </a:r>
            <a:r>
              <a:rPr lang="pt-BR" sz="2400" dirty="0" smtClean="0"/>
              <a:t> adesão do monitoramento das ações, melhoria </a:t>
            </a:r>
            <a:r>
              <a:rPr lang="pt-BR" sz="2400" dirty="0"/>
              <a:t>dos registros e a qualificação </a:t>
            </a:r>
            <a:r>
              <a:rPr lang="pt-BR" sz="2400" dirty="0" smtClean="0"/>
              <a:t>dos cuidados,  com </a:t>
            </a:r>
            <a:r>
              <a:rPr lang="pt-BR" sz="2400" dirty="0"/>
              <a:t>destaque para a </a:t>
            </a:r>
            <a:r>
              <a:rPr lang="pt-BR" sz="2400" dirty="0" err="1"/>
              <a:t>ampliação</a:t>
            </a:r>
            <a:r>
              <a:rPr lang="pt-BR" sz="2400" dirty="0"/>
              <a:t> da </a:t>
            </a:r>
            <a:r>
              <a:rPr lang="pt-BR" sz="2400" dirty="0" err="1"/>
              <a:t>classificação</a:t>
            </a:r>
            <a:r>
              <a:rPr lang="pt-BR" sz="2400" dirty="0"/>
              <a:t> de risco de ambos os grupos e para orientações sobre hábitos de vida saudáveis. </a:t>
            </a:r>
          </a:p>
          <a:p>
            <a:r>
              <a:rPr lang="pt-BR" sz="2600" dirty="0" smtClean="0"/>
              <a:t>Capacitação da equipe em relação as </a:t>
            </a:r>
            <a:r>
              <a:rPr lang="pt-BR" sz="2400" dirty="0"/>
              <a:t>recomendações do Ministério da Saúde </a:t>
            </a:r>
            <a:r>
              <a:rPr lang="pt-BR" sz="2400" dirty="0" smtClean="0"/>
              <a:t>sobre </a:t>
            </a:r>
            <a:r>
              <a:rPr lang="pt-BR" sz="2400" dirty="0"/>
              <a:t>rastreamento, diagnóstico, tratamento e monitoramento da Hipertensão e Diabetes, bem como, para o correto preenchimento dos prontuários e fichas espelho, realização de busca ativa dos faltosos e acolhimento imediato dos pacientes de alto </a:t>
            </a:r>
            <a:r>
              <a:rPr lang="pt-BR" sz="2400" dirty="0" smtClean="0"/>
              <a:t>risco.</a:t>
            </a:r>
            <a:endParaRPr lang="pt-BR" sz="2600" dirty="0"/>
          </a:p>
          <a:p>
            <a:r>
              <a:rPr lang="pt-BR" sz="2600" dirty="0" smtClean="0"/>
              <a:t>Integração da equipe;</a:t>
            </a:r>
          </a:p>
          <a:p>
            <a:r>
              <a:rPr lang="pt-BR" sz="2600" dirty="0" smtClean="0"/>
              <a:t>Maior adesão dos pacientes e satisfação dos mesmos;</a:t>
            </a:r>
          </a:p>
          <a:p>
            <a:r>
              <a:rPr lang="pt-BR" sz="2600" dirty="0" smtClean="0"/>
              <a:t>Intervenção incorporada ao serviço.</a:t>
            </a:r>
            <a:endParaRPr lang="pt-BR" sz="26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589" y="274972"/>
            <a:ext cx="10920211" cy="2172013"/>
          </a:xfrm>
        </p:spPr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sobre o Processo de </a:t>
            </a:r>
            <a:b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Aprendizagem e Implementação da Intervenção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82835"/>
            <a:ext cx="10515600" cy="4351338"/>
          </a:xfrm>
        </p:spPr>
        <p:txBody>
          <a:bodyPr>
            <a:normAutofit/>
          </a:bodyPr>
          <a:lstStyle/>
          <a:p>
            <a:r>
              <a:rPr lang="pt-BR" sz="2600" dirty="0" smtClean="0"/>
              <a:t>Curso bem estruturado e organizado;</a:t>
            </a:r>
          </a:p>
          <a:p>
            <a:r>
              <a:rPr lang="pt-BR" sz="2600" dirty="0" smtClean="0"/>
              <a:t>Capacitação teórica pessoal e de grupo;</a:t>
            </a:r>
          </a:p>
          <a:p>
            <a:r>
              <a:rPr lang="pt-BR" sz="2600" dirty="0" smtClean="0"/>
              <a:t>Trabalho em equipe;</a:t>
            </a:r>
          </a:p>
          <a:p>
            <a:r>
              <a:rPr lang="pt-BR" sz="2600" dirty="0" smtClean="0"/>
              <a:t>Conhecimento sobre saúde comunitária e sua importância;</a:t>
            </a:r>
          </a:p>
          <a:p>
            <a:r>
              <a:rPr lang="pt-BR" sz="2600" dirty="0" smtClean="0"/>
              <a:t>Melhoria no funcionamento da UBS</a:t>
            </a:r>
          </a:p>
          <a:p>
            <a:r>
              <a:rPr lang="pt-BR" sz="2600" dirty="0" smtClean="0"/>
              <a:t>Crescimento pessoal e profissional</a:t>
            </a:r>
          </a:p>
          <a:p>
            <a:r>
              <a:rPr lang="pt-BR" sz="2600" dirty="0" smtClean="0"/>
              <a:t>Mobilização de colegas e comunidade.</a:t>
            </a:r>
            <a:endParaRPr lang="pt-BR" sz="2600" dirty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5177435"/>
            <a:ext cx="10515600" cy="1325563"/>
          </a:xfrm>
        </p:spPr>
        <p:txBody>
          <a:bodyPr/>
          <a:lstStyle/>
          <a:p>
            <a:pPr algn="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pt-BR" sz="2400" dirty="0"/>
              <a:t>BRASIL. Ministério da Saúde. Secretaria de Atenção à Saúde. Departamento de Atenção Básica. </a:t>
            </a:r>
            <a:r>
              <a:rPr lang="pt-BR" sz="2400" b="1" dirty="0"/>
              <a:t>Diabetes Mellitus</a:t>
            </a:r>
            <a:r>
              <a:rPr lang="pt-BR" sz="2400" dirty="0"/>
              <a:t> Brasília: Ministério da Saúde, 2006. 64 p. il. (Cadernos de Atenção Básica, n. 16) (Série A. Normas e Manuais </a:t>
            </a:r>
            <a:r>
              <a:rPr lang="pt-BR" sz="2400"/>
              <a:t>Técnicos</a:t>
            </a:r>
            <a:r>
              <a:rPr lang="pt-BR" sz="2400" smtClean="0"/>
              <a:t>).</a:t>
            </a:r>
            <a:endParaRPr lang="pt-BR" sz="2400" dirty="0"/>
          </a:p>
          <a:p>
            <a:r>
              <a:rPr lang="pt-BR" sz="2400" dirty="0"/>
              <a:t>BRASIL. Ministério da Saúde. Secretaria de Atenção à Saúde. Departamento de Atenção Básica. </a:t>
            </a:r>
            <a:r>
              <a:rPr lang="pt-BR" sz="2400" b="1" dirty="0"/>
              <a:t>Hipertensão arterial sistêmica para o Sistema Único de Saúde</a:t>
            </a:r>
            <a:r>
              <a:rPr lang="pt-BR" sz="2400" dirty="0"/>
              <a:t> Brasília: Ministério da Saúde, 2006. 58 p. (Cadernos de Atenção Básica; 16) (Série A. Normas e Manuais Técnicos</a:t>
            </a:r>
            <a:r>
              <a:rPr lang="pt-BR" sz="2400" dirty="0" smtClean="0"/>
              <a:t>).</a:t>
            </a:r>
            <a:r>
              <a:rPr lang="pt-BR" sz="2400" dirty="0"/>
              <a:t> </a:t>
            </a:r>
          </a:p>
          <a:p>
            <a:r>
              <a:rPr lang="en-US" sz="2400" dirty="0"/>
              <a:t>DUNCAN, Bruce B. et al. </a:t>
            </a:r>
            <a:r>
              <a:rPr lang="pt-BR" sz="2400" b="1" dirty="0"/>
              <a:t>Medicina ambulatorial: </a:t>
            </a:r>
            <a:r>
              <a:rPr lang="pt-BR" sz="2400" dirty="0"/>
              <a:t>condutas de atenção primária baseada em evidências. 4. ed. Porto Alegre: </a:t>
            </a:r>
            <a:r>
              <a:rPr lang="pt-BR" sz="2400" dirty="0" err="1"/>
              <a:t>ArtMed</a:t>
            </a:r>
            <a:r>
              <a:rPr lang="pt-BR" sz="2400" dirty="0"/>
              <a:t>, 2013.</a:t>
            </a:r>
          </a:p>
          <a:p>
            <a:endParaRPr lang="pt-BR" sz="2600" dirty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4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2289"/>
            <a:ext cx="10881575" cy="4351338"/>
          </a:xfrm>
        </p:spPr>
        <p:txBody>
          <a:bodyPr>
            <a:noAutofit/>
          </a:bodyPr>
          <a:lstStyle/>
          <a:p>
            <a:r>
              <a:rPr lang="pt-BR" dirty="0" smtClean="0"/>
              <a:t>A Hipertensão Arterial Sistêmica e o Diabetes são problemas graves de saúde pública no Brasil e no mundo. </a:t>
            </a:r>
            <a:r>
              <a:rPr lang="pt-BR" dirty="0"/>
              <a:t>São patologias de alta morbimortalidade uma vez que são uns dos mais importantes fatores de risco para o desenvolvimento de doenças </a:t>
            </a:r>
            <a:r>
              <a:rPr lang="pt-BR" dirty="0" smtClean="0"/>
              <a:t>cardiovasculares, cerebrovasculares </a:t>
            </a:r>
            <a:r>
              <a:rPr lang="pt-BR" dirty="0"/>
              <a:t>e insuficiência renal </a:t>
            </a:r>
            <a:r>
              <a:rPr lang="pt-BR" dirty="0" smtClean="0"/>
              <a:t>terminal. (MS, 2006). </a:t>
            </a:r>
          </a:p>
          <a:p>
            <a:r>
              <a:rPr lang="pt-BR" dirty="0"/>
              <a:t>A relevância na identificação e controle da HAS e do DM reside na redução das suas complicações, e para isto, é importante a implementação de modelos de atenção à saúde que incorporem estratégias diversas, individuais e coletivas, a fim de melhorar a qualidade da atenção e alcançar o controle adequado dos níveis pressóricos e glicêmicos</a:t>
            </a:r>
            <a:r>
              <a:rPr lang="pt-BR" dirty="0" smtClean="0"/>
              <a:t>. (MS 2006).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Geral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Melhoria da assistência a hipertensos e/ou </a:t>
            </a:r>
            <a:r>
              <a:rPr lang="pt-BR" dirty="0" smtClean="0"/>
              <a:t>diabéticos da UBS Arco Iris.</a:t>
            </a:r>
            <a:endParaRPr lang="pt-BR" dirty="0"/>
          </a:p>
        </p:txBody>
      </p:sp>
      <p:pic>
        <p:nvPicPr>
          <p:cNvPr id="2050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9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4914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dirty="0" smtClean="0"/>
              <a:t>Cadernos </a:t>
            </a:r>
            <a:r>
              <a:rPr lang="pt-BR" sz="2400" dirty="0"/>
              <a:t>de Atenção Básica: </a:t>
            </a:r>
            <a:r>
              <a:rPr lang="pt-BR" sz="2400" dirty="0" smtClean="0"/>
              <a:t>Diabetes Mellitus e Hipertensão Arterial Sistêmica, Ministério da Saúde, 2006;</a:t>
            </a:r>
            <a:endParaRPr lang="pt-BR" sz="2400" dirty="0"/>
          </a:p>
          <a:p>
            <a:pPr>
              <a:lnSpc>
                <a:spcPct val="100000"/>
              </a:lnSpc>
            </a:pPr>
            <a:r>
              <a:rPr lang="pt-BR" sz="2400" dirty="0" smtClean="0"/>
              <a:t>Utilização </a:t>
            </a:r>
            <a:r>
              <a:rPr lang="pt-BR" sz="2400" dirty="0"/>
              <a:t>d</a:t>
            </a:r>
            <a:r>
              <a:rPr lang="pt-BR" sz="2400" dirty="0" smtClean="0"/>
              <a:t>e ficha-espelho;</a:t>
            </a:r>
          </a:p>
          <a:p>
            <a:pPr>
              <a:lnSpc>
                <a:spcPct val="100000"/>
              </a:lnSpc>
            </a:pPr>
            <a:r>
              <a:rPr lang="pt-BR" sz="2400" dirty="0" smtClean="0"/>
              <a:t>Utilização de planilha de coleta de dados;</a:t>
            </a:r>
            <a:endParaRPr lang="pt-BR" sz="2400" dirty="0"/>
          </a:p>
          <a:p>
            <a:pPr>
              <a:lnSpc>
                <a:spcPct val="100000"/>
              </a:lnSpc>
            </a:pPr>
            <a:r>
              <a:rPr lang="pt-BR" sz="2400" dirty="0" smtClean="0"/>
              <a:t>Capacitação da equipe;</a:t>
            </a:r>
          </a:p>
          <a:p>
            <a:pPr>
              <a:lnSpc>
                <a:spcPct val="100000"/>
              </a:lnSpc>
            </a:pPr>
            <a:r>
              <a:rPr lang="pt-BR" sz="2400" dirty="0" smtClean="0"/>
              <a:t>Grupo </a:t>
            </a:r>
            <a:r>
              <a:rPr lang="pt-BR" sz="2400" dirty="0" err="1" smtClean="0"/>
              <a:t>hiperdia</a:t>
            </a:r>
            <a:r>
              <a:rPr lang="pt-BR" sz="2400" dirty="0" smtClean="0"/>
              <a:t>/caminhadas;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Cadastramento de </a:t>
            </a:r>
            <a:r>
              <a:rPr lang="pt-BR" sz="2400" dirty="0" smtClean="0"/>
              <a:t>hipertensos e diabéticos da área de abrangência;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Atendimento </a:t>
            </a:r>
            <a:r>
              <a:rPr lang="pt-BR" sz="2400" dirty="0" smtClean="0"/>
              <a:t>clínico de hipertensos e diabéticos;</a:t>
            </a:r>
            <a:endParaRPr lang="pt-BR" sz="2400" dirty="0"/>
          </a:p>
          <a:p>
            <a:pPr>
              <a:lnSpc>
                <a:spcPct val="100000"/>
              </a:lnSpc>
            </a:pPr>
            <a:r>
              <a:rPr lang="pt-BR" sz="2400" dirty="0"/>
              <a:t>Monitoramento da </a:t>
            </a:r>
            <a:r>
              <a:rPr lang="pt-BR" sz="2400" dirty="0" smtClean="0"/>
              <a:t>intervenção;</a:t>
            </a:r>
            <a:endParaRPr lang="pt-BR" sz="2400" dirty="0"/>
          </a:p>
          <a:p>
            <a:pPr>
              <a:lnSpc>
                <a:spcPct val="100000"/>
              </a:lnSpc>
            </a:pPr>
            <a:r>
              <a:rPr lang="pt-BR" sz="2400" dirty="0" smtClean="0"/>
              <a:t>Busca </a:t>
            </a:r>
            <a:r>
              <a:rPr lang="pt-BR" sz="2400" dirty="0"/>
              <a:t>ativa </a:t>
            </a:r>
            <a:r>
              <a:rPr lang="pt-BR" sz="2400" dirty="0" smtClean="0"/>
              <a:t>de faltosos.</a:t>
            </a:r>
          </a:p>
        </p:txBody>
      </p:sp>
      <p:pic>
        <p:nvPicPr>
          <p:cNvPr id="5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2477294"/>
            <a:ext cx="4064000" cy="3048000"/>
          </a:xfrm>
        </p:spPr>
      </p:pic>
      <p:pic>
        <p:nvPicPr>
          <p:cNvPr id="11" name="Espaço Reservado para Conteúdo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2477294"/>
            <a:ext cx="4064000" cy="3048000"/>
          </a:xfr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990600" y="55402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/>
              <a:t>          Capacitação de Equipe                               	 Capacitação de Equipe</a:t>
            </a:r>
            <a:endParaRPr lang="pt-BR" sz="2400" dirty="0"/>
          </a:p>
        </p:txBody>
      </p:sp>
      <p:pic>
        <p:nvPicPr>
          <p:cNvPr id="7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1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22976"/>
            <a:ext cx="10515600" cy="74980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Capacitação de Equipe                                         Grupo </a:t>
            </a:r>
            <a:r>
              <a:rPr lang="pt-BR" sz="2400" dirty="0" err="1" smtClean="0"/>
              <a:t>Hiperdia</a:t>
            </a:r>
            <a:endParaRPr lang="pt-BR" sz="24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2706"/>
            <a:ext cx="5181600" cy="3886200"/>
          </a:xfr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928" y="1637570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24964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5285232"/>
            <a:ext cx="10515600" cy="89611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        Grupo de caminhadas                                    Grupo de caminhadas</a:t>
            </a:r>
            <a:endParaRPr lang="pt-BR" sz="24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48" y="1946942"/>
            <a:ext cx="4064000" cy="3048000"/>
          </a:xfr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56" y="1983518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400776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40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9716"/>
            <a:ext cx="10515600" cy="5500268"/>
          </a:xfrm>
        </p:spPr>
        <p:txBody>
          <a:bodyPr/>
          <a:lstStyle/>
          <a:p>
            <a:r>
              <a:rPr lang="pt-BR" dirty="0" smtClean="0"/>
              <a:t>Objetivo – Ampliar a cobertura aos hipertensos e diabéticos</a:t>
            </a:r>
          </a:p>
          <a:p>
            <a:r>
              <a:rPr lang="pt-BR" dirty="0" smtClean="0"/>
              <a:t>Meta – Cadastrar 100% dos hipertensos e 100% dos diabéticos da área de abrangência no Programa</a:t>
            </a:r>
          </a:p>
          <a:p>
            <a:r>
              <a:rPr lang="pt-BR" dirty="0" smtClean="0"/>
              <a:t>Resultados: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032283" y="6071969"/>
            <a:ext cx="1009272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</a:pPr>
            <a:r>
              <a:rPr lang="pt-BR" sz="2000" dirty="0" smtClean="0"/>
              <a:t>Cobertura </a:t>
            </a:r>
            <a:r>
              <a:rPr lang="pt-BR" sz="2000" dirty="0"/>
              <a:t>do programa de atenção ao hipertenso na unidade de </a:t>
            </a:r>
            <a:r>
              <a:rPr lang="pt-BR" sz="2000" dirty="0" smtClean="0"/>
              <a:t>saúde</a:t>
            </a:r>
            <a:r>
              <a:rPr lang="pt-BR" sz="2000" dirty="0" smtClean="0">
                <a:ea typeface="SimSun" panose="02010600030101010101" pitchFamily="2" charset="-122"/>
                <a:cs typeface="Arial" panose="020B0604020202020204" pitchFamily="34" charset="0"/>
              </a:rPr>
              <a:t>/</a:t>
            </a:r>
            <a:r>
              <a:rPr lang="pt-BR" sz="2000" dirty="0"/>
              <a:t>Cobertura do programa de atenção ao diabético na unidade de saúde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7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9" y="515341"/>
            <a:ext cx="2638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006" y="172834"/>
            <a:ext cx="1500006" cy="105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121" y="3242882"/>
            <a:ext cx="4662234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95" y="3273043"/>
            <a:ext cx="4890989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0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1146</Words>
  <Application>Microsoft Office PowerPoint</Application>
  <PresentationFormat>Personalizar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Melhoria da Assistência a Hipertensos e Diabéticos no Município de Pelotas - RS</vt:lpstr>
      <vt:lpstr>Introdução</vt:lpstr>
      <vt:lpstr>Introdução</vt:lpstr>
      <vt:lpstr>Objetivo Geral</vt:lpstr>
      <vt:lpstr>Metodologia</vt:lpstr>
      <vt:lpstr>Metodologia</vt:lpstr>
      <vt:lpstr>Capacitação de Equipe                                         Grupo Hiperdia</vt:lpstr>
      <vt:lpstr>        Grupo de caminhadas                                    Grupo de caminhadas</vt:lpstr>
      <vt:lpstr> Objetivos, Metas e Resultados</vt:lpstr>
      <vt:lpstr>Objetivos, Metas e Resultados</vt:lpstr>
      <vt:lpstr>Apresentação do PowerPoint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sobre o Processo de  Aprendizagem e Implementação da Intervenção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</dc:creator>
  <cp:lastModifiedBy>Cliente</cp:lastModifiedBy>
  <cp:revision>65</cp:revision>
  <dcterms:created xsi:type="dcterms:W3CDTF">2014-02-11T21:43:52Z</dcterms:created>
  <dcterms:modified xsi:type="dcterms:W3CDTF">2014-03-10T02:54:58Z</dcterms:modified>
</cp:coreProperties>
</file>