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8" r:id="rId30"/>
    <p:sldId id="289" r:id="rId31"/>
    <p:sldId id="290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Planilha%20final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Planilha%20final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Planilha%20final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Planilha%20final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Planilha%20final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Planilha%20final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Planilha%20final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Planilha%20final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Planilha%20final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Planilha%20final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Planilha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Planilha%20final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Planilha%20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Planilha%20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Planilha%20fin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Planilha%20fin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Planilha%20fina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Planilha%20fina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Planilha%20final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nata\Desktop\Planilha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69031321908817"/>
          <c:y val="0.11872476524913775"/>
          <c:w val="0.83467824104382204"/>
          <c:h val="0.778514688365329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saúde do idoso na unidade de saúde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0.11966701352757551</c:v>
                </c:pt>
                <c:pt idx="1">
                  <c:v>0.21540062434963581</c:v>
                </c:pt>
                <c:pt idx="2">
                  <c:v>0.29552549427679531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686336"/>
        <c:axId val="44687744"/>
      </c:barChart>
      <c:catAx>
        <c:axId val="44686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4687744"/>
        <c:crosses val="autoZero"/>
        <c:auto val="1"/>
        <c:lblAlgn val="ctr"/>
        <c:lblOffset val="100"/>
        <c:noMultiLvlLbl val="0"/>
      </c:catAx>
      <c:valAx>
        <c:axId val="44687744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4686336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78961925968779"/>
          <c:y val="0.10266311860944942"/>
          <c:w val="0.83026750676505456"/>
          <c:h val="0.781361375880645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Indicadores!$C$49</c:f>
              <c:strCache>
                <c:ptCount val="1"/>
                <c:pt idx="0">
                  <c:v>Proporção de idosos com avaliação da necessidade de atendimento odontológico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Indicadores!$D$48:$F$48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Indicadores!$D$49:$F$49</c:f>
              <c:numCache>
                <c:formatCode>0.0%</c:formatCode>
                <c:ptCount val="3"/>
                <c:pt idx="0">
                  <c:v>0.70434782608695667</c:v>
                </c:pt>
                <c:pt idx="1">
                  <c:v>0.82125603864734298</c:v>
                </c:pt>
                <c:pt idx="2">
                  <c:v>0.96478873239436791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576768"/>
        <c:axId val="46578304"/>
      </c:barChart>
      <c:catAx>
        <c:axId val="4657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6578304"/>
        <c:crosses val="autoZero"/>
        <c:auto val="1"/>
        <c:lblAlgn val="ctr"/>
        <c:lblOffset val="100"/>
        <c:noMultiLvlLbl val="0"/>
      </c:catAx>
      <c:valAx>
        <c:axId val="46578304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6576768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00012305487165"/>
          <c:y val="0.140685835329624"/>
          <c:w val="0.83266211002680623"/>
          <c:h val="0.740020170102620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Indicadores!$C$54</c:f>
              <c:strCache>
                <c:ptCount val="1"/>
                <c:pt idx="0">
                  <c:v>Proporção de idosos com primeira consulta odontológica programática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Indicadores!$D$53:$F$53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Indicadores!$D$54:$F$54</c:f>
              <c:numCache>
                <c:formatCode>0.0%</c:formatCode>
                <c:ptCount val="3"/>
                <c:pt idx="0">
                  <c:v>8.6956521739130713E-3</c:v>
                </c:pt>
                <c:pt idx="1">
                  <c:v>9.6618357487922701E-3</c:v>
                </c:pt>
                <c:pt idx="2">
                  <c:v>1.4084507042253521E-2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599552"/>
        <c:axId val="46613632"/>
      </c:barChart>
      <c:catAx>
        <c:axId val="46599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6613632"/>
        <c:crosses val="autoZero"/>
        <c:auto val="1"/>
        <c:lblAlgn val="ctr"/>
        <c:lblOffset val="100"/>
        <c:noMultiLvlLbl val="0"/>
      </c:catAx>
      <c:valAx>
        <c:axId val="46613632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6599552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00012305487165"/>
          <c:y val="0.18880290354330737"/>
          <c:w val="0.83266211002680623"/>
          <c:h val="0.66806758530183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Indicadores!$C$60</c:f>
              <c:strCache>
                <c:ptCount val="1"/>
                <c:pt idx="0">
                  <c:v>Proporção de idosos faltosos às consultas que receberam busca ativa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Indicadores!$D$59:$F$59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Indicadores!$D$60:$F$60</c:f>
              <c:numCache>
                <c:formatCode>0.0%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639360"/>
        <c:axId val="46645248"/>
      </c:barChart>
      <c:catAx>
        <c:axId val="46639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6645248"/>
        <c:crosses val="autoZero"/>
        <c:auto val="1"/>
        <c:lblAlgn val="ctr"/>
        <c:lblOffset val="100"/>
        <c:noMultiLvlLbl val="0"/>
      </c:catAx>
      <c:valAx>
        <c:axId val="46645248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6639360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33360460124635"/>
          <c:y val="0.12789115646258503"/>
          <c:w val="0.82500167847021311"/>
          <c:h val="0.722553109432748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Indicadores!$C$66</c:f>
              <c:strCache>
                <c:ptCount val="1"/>
                <c:pt idx="0">
                  <c:v>Proporção de idosos com registro na ficha espelho em dia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Indicadores!$D$65:$F$65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Indicadores!$D$66:$F$66</c:f>
              <c:numCache>
                <c:formatCode>0.0%</c:formatCode>
                <c:ptCount val="3"/>
                <c:pt idx="0">
                  <c:v>0.75652173913043474</c:v>
                </c:pt>
                <c:pt idx="1">
                  <c:v>0.85507246376811663</c:v>
                </c:pt>
                <c:pt idx="2">
                  <c:v>0.98943661971830832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748416"/>
        <c:axId val="46749952"/>
      </c:barChart>
      <c:catAx>
        <c:axId val="4674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6749952"/>
        <c:crosses val="autoZero"/>
        <c:auto val="1"/>
        <c:lblAlgn val="ctr"/>
        <c:lblOffset val="100"/>
        <c:noMultiLvlLbl val="0"/>
      </c:catAx>
      <c:valAx>
        <c:axId val="46749952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6748416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49524442717185"/>
          <c:y val="6.9145436626753223E-2"/>
          <c:w val="0.80808240230903261"/>
          <c:h val="0.787383953556523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Indicadores!$C$72</c:f>
              <c:strCache>
                <c:ptCount val="1"/>
                <c:pt idx="0">
                  <c:v>Proporção de idosos com Caderneta de Saúde da Pessoa Idosa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Indicadores!$D$71:$F$71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Indicadores!$D$72:$F$72</c:f>
              <c:numCache>
                <c:formatCode>0.0%</c:formatCode>
                <c:ptCount val="3"/>
                <c:pt idx="0">
                  <c:v>0.74782608695652175</c:v>
                </c:pt>
                <c:pt idx="1">
                  <c:v>0.85507246376811663</c:v>
                </c:pt>
                <c:pt idx="2">
                  <c:v>0.98943661971830832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779392"/>
        <c:axId val="48374528"/>
      </c:barChart>
      <c:catAx>
        <c:axId val="46779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8374528"/>
        <c:crosses val="autoZero"/>
        <c:auto val="1"/>
        <c:lblAlgn val="ctr"/>
        <c:lblOffset val="100"/>
        <c:noMultiLvlLbl val="0"/>
      </c:catAx>
      <c:valAx>
        <c:axId val="48374528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6779392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41696954505591"/>
          <c:y val="0.22012657851730788"/>
          <c:w val="0.82751623010402309"/>
          <c:h val="0.641604912593477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Indicadores!$C$79</c:f>
              <c:strCache>
                <c:ptCount val="1"/>
                <c:pt idx="0">
                  <c:v>Proporção de idosos com avaliação de risco para morbimortalidade em dia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Indicadores!$D$78:$F$78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Indicadores!$D$79:$F$79</c:f>
              <c:numCache>
                <c:formatCode>0.0%</c:formatCode>
                <c:ptCount val="3"/>
                <c:pt idx="0">
                  <c:v>0.75652173913043474</c:v>
                </c:pt>
                <c:pt idx="1">
                  <c:v>0.85507246376811663</c:v>
                </c:pt>
                <c:pt idx="2">
                  <c:v>0.98943661971830832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408064"/>
        <c:axId val="48409600"/>
      </c:barChart>
      <c:catAx>
        <c:axId val="4840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8409600"/>
        <c:crosses val="autoZero"/>
        <c:auto val="1"/>
        <c:lblAlgn val="ctr"/>
        <c:lblOffset val="100"/>
        <c:noMultiLvlLbl val="0"/>
      </c:catAx>
      <c:valAx>
        <c:axId val="48409600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8408064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78956392586838"/>
          <c:y val="0.10419185153723019"/>
          <c:w val="0.83026750676505456"/>
          <c:h val="0.713559711286089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Indicadores!$C$85</c:f>
              <c:strCache>
                <c:ptCount val="1"/>
                <c:pt idx="0">
                  <c:v>Proporção de idosos com avaliação para fragilização na velhice em dia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Indicadores!$D$84:$F$84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Indicadores!$D$85:$F$85</c:f>
              <c:numCache>
                <c:formatCode>0.0%</c:formatCode>
                <c:ptCount val="3"/>
                <c:pt idx="0">
                  <c:v>0.75652173913043474</c:v>
                </c:pt>
                <c:pt idx="1">
                  <c:v>0.85507246376811663</c:v>
                </c:pt>
                <c:pt idx="2">
                  <c:v>0.98943661971830832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447488"/>
        <c:axId val="48449024"/>
      </c:barChart>
      <c:catAx>
        <c:axId val="48447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8449024"/>
        <c:crosses val="autoZero"/>
        <c:auto val="1"/>
        <c:lblAlgn val="ctr"/>
        <c:lblOffset val="100"/>
        <c:noMultiLvlLbl val="0"/>
      </c:catAx>
      <c:valAx>
        <c:axId val="48449024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8447488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04918032786944"/>
          <c:y val="0.1916684164479443"/>
          <c:w val="0.83196721311475463"/>
          <c:h val="0.655660104986877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Indicadores!$C$90</c:f>
              <c:strCache>
                <c:ptCount val="1"/>
                <c:pt idx="0">
                  <c:v>Proporção de idosos com avaliação de rede social em dia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Indicadores!$D$89:$F$89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Indicadores!$D$90:$F$90</c:f>
              <c:numCache>
                <c:formatCode>0.0%</c:formatCode>
                <c:ptCount val="3"/>
                <c:pt idx="0">
                  <c:v>0.75652173913043474</c:v>
                </c:pt>
                <c:pt idx="1">
                  <c:v>0.85507246376811663</c:v>
                </c:pt>
                <c:pt idx="2">
                  <c:v>0.98943661971830832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466176"/>
        <c:axId val="48041984"/>
      </c:barChart>
      <c:catAx>
        <c:axId val="48466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8041984"/>
        <c:crosses val="autoZero"/>
        <c:auto val="1"/>
        <c:lblAlgn val="ctr"/>
        <c:lblOffset val="100"/>
        <c:noMultiLvlLbl val="0"/>
      </c:catAx>
      <c:valAx>
        <c:axId val="48041984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8466176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53073833181036"/>
          <c:y val="0.18734869820104624"/>
          <c:w val="0.8326538909577198"/>
          <c:h val="0.678924459260113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Indicadores!$C$99</c:f>
              <c:strCache>
                <c:ptCount val="1"/>
                <c:pt idx="0">
                  <c:v>Proporção de idosos que receberam orientação nutricional para hábitos saudáveis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Indicadores!$D$98:$F$98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Indicadores!$D$99:$F$99</c:f>
              <c:numCache>
                <c:formatCode>0.0%</c:formatCode>
                <c:ptCount val="3"/>
                <c:pt idx="0">
                  <c:v>0.75652173913043474</c:v>
                </c:pt>
                <c:pt idx="1">
                  <c:v>0.85507246376811663</c:v>
                </c:pt>
                <c:pt idx="2">
                  <c:v>0.98943661971830832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079616"/>
        <c:axId val="48081152"/>
      </c:barChart>
      <c:catAx>
        <c:axId val="48079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8081152"/>
        <c:crosses val="autoZero"/>
        <c:auto val="1"/>
        <c:lblAlgn val="ctr"/>
        <c:lblOffset val="100"/>
        <c:noMultiLvlLbl val="0"/>
      </c:catAx>
      <c:valAx>
        <c:axId val="48081152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8079616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00021166708997"/>
          <c:y val="0.15151551860213291"/>
          <c:w val="0.83266211002680623"/>
          <c:h val="0.720368555329185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Indicadores!$C$104</c:f>
              <c:strCache>
                <c:ptCount val="1"/>
                <c:pt idx="0">
                  <c:v>Proporção de idosos que receberam orientação sobre prática de atividade física regular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Indicadores!$D$103:$F$103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Indicadores!$D$104:$F$104</c:f>
              <c:numCache>
                <c:formatCode>0.0%</c:formatCode>
                <c:ptCount val="3"/>
                <c:pt idx="0">
                  <c:v>0.75652173913043474</c:v>
                </c:pt>
                <c:pt idx="1">
                  <c:v>0.85507246376811663</c:v>
                </c:pt>
                <c:pt idx="2">
                  <c:v>0.98943661971830832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518464"/>
        <c:axId val="51520256"/>
      </c:barChart>
      <c:catAx>
        <c:axId val="51518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1520256"/>
        <c:crosses val="autoZero"/>
        <c:auto val="1"/>
        <c:lblAlgn val="ctr"/>
        <c:lblOffset val="100"/>
        <c:noMultiLvlLbl val="0"/>
      </c:catAx>
      <c:valAx>
        <c:axId val="51520256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1518464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08595247504148"/>
          <c:y val="0.12830202922681985"/>
          <c:w val="0.83531907885176149"/>
          <c:h val="0.747399746168030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idosos com Avaliação Multidimensional Rápida em dia</c:v>
                </c:pt>
              </c:strCache>
            </c:strRef>
          </c:tx>
          <c:invertIfNegative val="0"/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Indicadores!$D$8:$F$8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Indicadores!$D$9:$F$9</c:f>
              <c:numCache>
                <c:formatCode>0.0%</c:formatCode>
                <c:ptCount val="3"/>
                <c:pt idx="0">
                  <c:v>0.76521739130434752</c:v>
                </c:pt>
                <c:pt idx="1">
                  <c:v>0.85990338164251212</c:v>
                </c:pt>
                <c:pt idx="2">
                  <c:v>0.99295774647887503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973184"/>
        <c:axId val="76974720"/>
      </c:barChart>
      <c:catAx>
        <c:axId val="76973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6974720"/>
        <c:crosses val="autoZero"/>
        <c:auto val="1"/>
        <c:lblAlgn val="ctr"/>
        <c:lblOffset val="100"/>
        <c:noMultiLvlLbl val="0"/>
      </c:catAx>
      <c:valAx>
        <c:axId val="76974720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76973184"/>
        <c:crosses val="autoZero"/>
        <c:crossBetween val="between"/>
        <c:majorUnit val="0.2"/>
        <c:minorUnit val="2.0000000000000011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00012305487165"/>
          <c:y val="0.17794240593676994"/>
          <c:w val="0.83266211002680623"/>
          <c:h val="0.695470710595183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Indicadores!$C$112</c:f>
              <c:strCache>
                <c:ptCount val="1"/>
                <c:pt idx="0">
                  <c:v>Proporção de idosos com orientação individual de cuidados de saúde bucal em dia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Indicadores!$D$111:$F$111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Indicadores!$D$112:$F$112</c:f>
              <c:numCache>
                <c:formatCode>0.0%</c:formatCode>
                <c:ptCount val="3"/>
                <c:pt idx="0">
                  <c:v>0.75652173913043474</c:v>
                </c:pt>
                <c:pt idx="1">
                  <c:v>0.85507246376811663</c:v>
                </c:pt>
                <c:pt idx="2">
                  <c:v>0.98943661971830832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545600"/>
        <c:axId val="51547136"/>
      </c:barChart>
      <c:catAx>
        <c:axId val="51545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1547136"/>
        <c:crosses val="autoZero"/>
        <c:auto val="1"/>
        <c:lblAlgn val="ctr"/>
        <c:lblOffset val="100"/>
        <c:noMultiLvlLbl val="0"/>
      </c:catAx>
      <c:valAx>
        <c:axId val="51547136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1545600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030550736527855E-2"/>
          <c:y val="9.0353272362468748E-2"/>
          <c:w val="0.83826591443600995"/>
          <c:h val="0.756294708971434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idosos com exame clínico apropriado em dia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Indicadores!$D$13:$F$13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Indicadores!$D$14:$F$14</c:f>
              <c:numCache>
                <c:formatCode>0.0%</c:formatCode>
                <c:ptCount val="3"/>
                <c:pt idx="0">
                  <c:v>0.77391304347826084</c:v>
                </c:pt>
                <c:pt idx="1">
                  <c:v>0.86473429951690861</c:v>
                </c:pt>
                <c:pt idx="2">
                  <c:v>0.99295774647887503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445696"/>
        <c:axId val="44447232"/>
      </c:barChart>
      <c:catAx>
        <c:axId val="4444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4447232"/>
        <c:crosses val="autoZero"/>
        <c:auto val="1"/>
        <c:lblAlgn val="ctr"/>
        <c:lblOffset val="100"/>
        <c:noMultiLvlLbl val="0"/>
      </c:catAx>
      <c:valAx>
        <c:axId val="44447232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4445696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12719557445819"/>
          <c:y val="0.1034842851169152"/>
          <c:w val="0.84920799465214769"/>
          <c:h val="0.765025807180802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Indicadores!$C$19</c:f>
              <c:strCache>
                <c:ptCount val="1"/>
                <c:pt idx="0">
                  <c:v>Proporção de idosos hipertensos e/ou diabéticos com solicitação de exames complementares periódicos em dia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Indicadores!$D$18:$F$18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Indicadores!$D$19:$F$19</c:f>
              <c:numCache>
                <c:formatCode>0.0%</c:formatCode>
                <c:ptCount val="3"/>
                <c:pt idx="0">
                  <c:v>0.75000000000000144</c:v>
                </c:pt>
                <c:pt idx="1">
                  <c:v>0.85310734463276838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784256"/>
        <c:axId val="44790144"/>
      </c:barChart>
      <c:catAx>
        <c:axId val="4478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4790144"/>
        <c:crosses val="autoZero"/>
        <c:auto val="1"/>
        <c:lblAlgn val="ctr"/>
        <c:lblOffset val="100"/>
        <c:noMultiLvlLbl val="0"/>
      </c:catAx>
      <c:valAx>
        <c:axId val="44790144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4784256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55272010954388"/>
          <c:y val="0.11692977194706416"/>
          <c:w val="0.83266211002680623"/>
          <c:h val="0.697808239557101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Indicadores!$C$24</c:f>
              <c:strCache>
                <c:ptCount val="1"/>
                <c:pt idx="0">
                  <c:v>Proporção de idosos com prescrição de medicamentos  da Farmácia Popular priorizada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Indicadores!$D$23:$F$23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Indicadores!$D$24:$F$24</c:f>
              <c:numCache>
                <c:formatCode>0.0%</c:formatCode>
                <c:ptCount val="3"/>
                <c:pt idx="0">
                  <c:v>0.9217391304347845</c:v>
                </c:pt>
                <c:pt idx="1">
                  <c:v>0.89371980676328633</c:v>
                </c:pt>
                <c:pt idx="2">
                  <c:v>0.93661971830986068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429888"/>
        <c:axId val="45431424"/>
      </c:barChart>
      <c:catAx>
        <c:axId val="4542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5431424"/>
        <c:crosses val="autoZero"/>
        <c:auto val="1"/>
        <c:lblAlgn val="ctr"/>
        <c:lblOffset val="100"/>
        <c:noMultiLvlLbl val="0"/>
      </c:catAx>
      <c:valAx>
        <c:axId val="45431424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5429888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62086974200846"/>
          <c:y val="8.711238064215715E-2"/>
          <c:w val="0.83266211002680623"/>
          <c:h val="0.78433340043928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Indicadores!$C$29</c:f>
              <c:strCache>
                <c:ptCount val="1"/>
                <c:pt idx="0">
                  <c:v>Proporção de idosos acamados ou com problemas de locomoção cadastrados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Indicadores!$D$28:$F$28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Indicadores!$D$29:$F$29</c:f>
              <c:numCache>
                <c:formatCode>0.0%</c:formatCode>
                <c:ptCount val="3"/>
                <c:pt idx="0">
                  <c:v>0.27777777777777857</c:v>
                </c:pt>
                <c:pt idx="1">
                  <c:v>0.33333333333333331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452672"/>
        <c:axId val="45479040"/>
      </c:barChart>
      <c:catAx>
        <c:axId val="4545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5479040"/>
        <c:crosses val="autoZero"/>
        <c:auto val="1"/>
        <c:lblAlgn val="ctr"/>
        <c:lblOffset val="100"/>
        <c:noMultiLvlLbl val="0"/>
      </c:catAx>
      <c:valAx>
        <c:axId val="45479040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5452672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40261539567494"/>
          <c:y val="7.1546479132758037E-2"/>
          <c:w val="0.83232487437830416"/>
          <c:h val="0.766195018075572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idosos acamados ou com problemas de locomoção com visita domiciliar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Indicadores!$D$33:$F$33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Indicadores!$D$34:$F$34</c:f>
              <c:numCache>
                <c:formatCode>0.0%</c:formatCode>
                <c:ptCount val="3"/>
                <c:pt idx="0">
                  <c:v>0.4</c:v>
                </c:pt>
                <c:pt idx="1">
                  <c:v>0.5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909888"/>
        <c:axId val="45911424"/>
      </c:barChart>
      <c:catAx>
        <c:axId val="4590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5911424"/>
        <c:crosses val="autoZero"/>
        <c:auto val="1"/>
        <c:lblAlgn val="ctr"/>
        <c:lblOffset val="100"/>
        <c:noMultiLvlLbl val="0"/>
      </c:catAx>
      <c:valAx>
        <c:axId val="45911424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5909888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00012305487165"/>
          <c:y val="0.1511477223890284"/>
          <c:w val="0.83266211002680623"/>
          <c:h val="0.748545822016151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Indicadores!$C$39</c:f>
              <c:strCache>
                <c:ptCount val="1"/>
                <c:pt idx="0">
                  <c:v>Proporção de idosos com verificação da pressão arterial na última consulta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Indicadores!$D$38:$F$38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Indicadores!$D$39:$F$39</c:f>
              <c:numCache>
                <c:formatCode>0.0%</c:formatCode>
                <c:ptCount val="3"/>
                <c:pt idx="0">
                  <c:v>0.86086956521739133</c:v>
                </c:pt>
                <c:pt idx="1">
                  <c:v>0.89855072463768049</c:v>
                </c:pt>
                <c:pt idx="2">
                  <c:v>0.99295774647887503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207360"/>
        <c:axId val="46208896"/>
      </c:barChart>
      <c:catAx>
        <c:axId val="46207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6208896"/>
        <c:crosses val="autoZero"/>
        <c:auto val="1"/>
        <c:lblAlgn val="ctr"/>
        <c:lblOffset val="100"/>
        <c:noMultiLvlLbl val="0"/>
      </c:catAx>
      <c:valAx>
        <c:axId val="46208896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6207360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74849094567421"/>
          <c:y val="0.12451675807637461"/>
          <c:w val="0.83299798792756541"/>
          <c:h val="0.764514463455156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Indicadores!$C$44</c:f>
              <c:strCache>
                <c:ptCount val="1"/>
                <c:pt idx="0">
                  <c:v>Proporção de idosos hipertensos rastreados para diabetes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Indicadores!$D$43:$F$43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Indicadores!$D$44:$F$44</c:f>
              <c:numCache>
                <c:formatCode>0.0%</c:formatCode>
                <c:ptCount val="3"/>
                <c:pt idx="0">
                  <c:v>0.4871794871794885</c:v>
                </c:pt>
                <c:pt idx="1">
                  <c:v>0.67796610169491522</c:v>
                </c:pt>
                <c:pt idx="2">
                  <c:v>0.84375000000000144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221952"/>
        <c:axId val="46535040"/>
      </c:barChart>
      <c:catAx>
        <c:axId val="46221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6535040"/>
        <c:crosses val="autoZero"/>
        <c:auto val="1"/>
        <c:lblAlgn val="ctr"/>
        <c:lblOffset val="100"/>
        <c:noMultiLvlLbl val="0"/>
      </c:catAx>
      <c:valAx>
        <c:axId val="46535040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46221952"/>
        <c:crosses val="autoZero"/>
        <c:crossBetween val="between"/>
        <c:majorUnit val="0.2"/>
        <c:minorUnit val="4.0000000000000022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E9750-AA06-466F-A3B2-9A3E6B0A0221}" type="datetimeFigureOut">
              <a:rPr lang="pt-BR" smtClean="0"/>
              <a:pPr/>
              <a:t>18/01/2015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E52AC-5F42-46DF-A8EE-248F9B3381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92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6B6A-484D-4E15-B514-3D561D92134A}" type="datetime1">
              <a:rPr lang="pt-BR" smtClean="0"/>
              <a:pPr/>
              <a:t>18/01/2015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2015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174-4AAC-4EF9-A93B-79E76476D5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25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C6585-FD82-437D-AE40-2399489FBBC3}" type="datetime1">
              <a:rPr lang="pt-BR" smtClean="0"/>
              <a:pPr/>
              <a:t>18/01/2015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2015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174-4AAC-4EF9-A93B-79E76476D5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56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A27B2-EC5A-478D-BFA2-C5C6671AB575}" type="datetime1">
              <a:rPr lang="pt-BR" smtClean="0"/>
              <a:pPr/>
              <a:t>18/01/2015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2015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174-4AAC-4EF9-A93B-79E76476D5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668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4F87-2599-4A9F-B482-F6D2A2FBB8CE}" type="datetime1">
              <a:rPr lang="pt-BR" smtClean="0"/>
              <a:pPr/>
              <a:t>18/01/2015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2015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174-4AAC-4EF9-A93B-79E76476D5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3217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3914B-38D2-47A2-B6FE-42ECE630DB4A}" type="datetime1">
              <a:rPr lang="pt-BR" smtClean="0"/>
              <a:pPr/>
              <a:t>18/01/2015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2015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174-4AAC-4EF9-A93B-79E76476D5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3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9DD1-7C23-40AF-8E24-0D3E87BA5315}" type="datetime1">
              <a:rPr lang="pt-BR" smtClean="0"/>
              <a:pPr/>
              <a:t>18/01/2015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2015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174-4AAC-4EF9-A93B-79E76476D5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456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8492C-4152-4EC8-AABF-69039291D1D6}" type="datetime1">
              <a:rPr lang="pt-BR" smtClean="0"/>
              <a:pPr/>
              <a:t>18/01/2015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2015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174-4AAC-4EF9-A93B-79E76476D5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57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2482-95E1-4577-8E06-7D1969C36077}" type="datetime1">
              <a:rPr lang="pt-BR" smtClean="0"/>
              <a:pPr/>
              <a:t>18/01/2015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2015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174-4AAC-4EF9-A93B-79E76476D5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787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1D60-E5DF-46C2-B949-FEC249F4A114}" type="datetime1">
              <a:rPr lang="pt-BR" smtClean="0"/>
              <a:pPr/>
              <a:t>18/01/2015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2015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174-4AAC-4EF9-A93B-79E76476D5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2966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56C3-CE13-4675-864C-5A303347CC46}" type="datetime1">
              <a:rPr lang="pt-BR" smtClean="0"/>
              <a:pPr/>
              <a:t>18/01/2015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2015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174-4AAC-4EF9-A93B-79E76476D5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912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7A3B0-D8C2-4CA7-9B1B-A08654F691C3}" type="datetime1">
              <a:rPr lang="pt-BR" smtClean="0"/>
              <a:pPr/>
              <a:t>18/01/2015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2015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C1174-4AAC-4EF9-A93B-79E76476D5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766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943F4-DF2A-4877-BCF7-E4942D80845D}" type="datetime1">
              <a:rPr lang="pt-BR" smtClean="0"/>
              <a:pPr/>
              <a:t>18/01/2015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Pelotas 2015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C1174-4AAC-4EF9-A93B-79E76476D5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508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846640" cy="168361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t-BR" sz="3600" b="1" dirty="0"/>
              <a:t>MELHORIA DA ATENÇÃO À SAÚDE DO IDOSO, NA ESF 01, ARAMBARÉ/RS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872808" cy="1209668"/>
          </a:xfrm>
        </p:spPr>
        <p:txBody>
          <a:bodyPr>
            <a:normAutofit/>
          </a:bodyPr>
          <a:lstStyle/>
          <a:p>
            <a:r>
              <a:rPr lang="pt-BR" sz="2600" dirty="0" smtClean="0"/>
              <a:t>Aluno: Lauro Brum Barbosa</a:t>
            </a:r>
          </a:p>
          <a:p>
            <a:r>
              <a:rPr lang="pt-BR" sz="2600" dirty="0" smtClean="0"/>
              <a:t>Orientadora: Alexandra da Rosa Martins</a:t>
            </a:r>
            <a:endParaRPr lang="pt-BR" sz="26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475656" y="404664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UNIVERSIDADE FEDERAL DE PELOTAS</a:t>
            </a:r>
          </a:p>
          <a:p>
            <a:pPr algn="ctr"/>
            <a:r>
              <a:rPr lang="pt-BR" dirty="0" smtClean="0"/>
              <a:t>DEPARTAMENTO DE MEDICINA SOCIAL</a:t>
            </a:r>
          </a:p>
          <a:p>
            <a:pPr algn="ctr"/>
            <a:r>
              <a:rPr lang="pt-BR" dirty="0" smtClean="0"/>
              <a:t>ESPECIALIZAÇÃO EM SAÚDE DA FAMÍLIA</a:t>
            </a:r>
          </a:p>
          <a:p>
            <a:pPr algn="ctr"/>
            <a:r>
              <a:rPr lang="pt-BR" dirty="0" smtClean="0"/>
              <a:t>MODALIDADE À DISTÂNCIA</a:t>
            </a: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5643578"/>
            <a:ext cx="2895600" cy="193841"/>
          </a:xfrm>
        </p:spPr>
        <p:txBody>
          <a:bodyPr/>
          <a:lstStyle/>
          <a:p>
            <a:r>
              <a:rPr lang="pt-BR" dirty="0" smtClean="0"/>
              <a:t>Pelotas 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568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Objetivos/Metas/Resultados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algn="just"/>
            <a:r>
              <a:rPr lang="pt-BR" sz="2600" dirty="0" smtClean="0"/>
              <a:t>Meta 2.3: </a:t>
            </a:r>
            <a:r>
              <a:rPr lang="pt-BR" sz="2600" dirty="0"/>
              <a:t>Realizar a solicitação de exames complementares periódicos em 100% dos idosos hipertensos e/ou diabéticos.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4140005"/>
              </p:ext>
            </p:extLst>
          </p:nvPr>
        </p:nvGraphicFramePr>
        <p:xfrm>
          <a:off x="1071538" y="2571744"/>
          <a:ext cx="6357982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971600" y="5877272"/>
            <a:ext cx="78488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Figura 4 - Proporção de idosos hipertensos e/ou diabéticos com solicitação de exames complementares periódicos em dia.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102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Objetivos/Metas/Resultados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algn="just"/>
            <a:r>
              <a:rPr lang="pt-BR" sz="2600" dirty="0" smtClean="0"/>
              <a:t>Meta 2.4: </a:t>
            </a:r>
            <a:r>
              <a:rPr lang="pt-BR" sz="2600" dirty="0"/>
              <a:t>Priorizar a prescrição de medicamentos da Farmácia Popular a 100</a:t>
            </a:r>
            <a:r>
              <a:rPr lang="pt-BR" sz="2600" dirty="0" smtClean="0"/>
              <a:t>% </a:t>
            </a:r>
            <a:r>
              <a:rPr lang="pt-BR" sz="2600" dirty="0"/>
              <a:t>dos </a:t>
            </a:r>
            <a:r>
              <a:rPr lang="pt-BR" sz="2600" dirty="0" smtClean="0"/>
              <a:t>idosos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1611084"/>
              </p:ext>
            </p:extLst>
          </p:nvPr>
        </p:nvGraphicFramePr>
        <p:xfrm>
          <a:off x="1071538" y="2428868"/>
          <a:ext cx="6215106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55576" y="5589240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Figura 5 - Proporção de idosos com prescrição de medicamentos da Farmácia Popular priorizada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096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Objetivos/Metas/Resultados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600" dirty="0" smtClean="0"/>
              <a:t>Meta 2.5: </a:t>
            </a:r>
            <a:r>
              <a:rPr lang="pt-BR" sz="2600" dirty="0"/>
              <a:t>Cadastrar 100% dos idosos acamados ou com problemas de locomoção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6331008"/>
              </p:ext>
            </p:extLst>
          </p:nvPr>
        </p:nvGraphicFramePr>
        <p:xfrm>
          <a:off x="1142976" y="2571744"/>
          <a:ext cx="6149994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55576" y="5805264"/>
            <a:ext cx="7920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Figura 6 - Proporção de idosos acamados ou com problemas de locomoção cadastrados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97557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Objetivos/Metas/Resultados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algn="just"/>
            <a:r>
              <a:rPr lang="pt-BR" sz="2600" dirty="0" smtClean="0"/>
              <a:t>Meta 2.6: </a:t>
            </a:r>
            <a:r>
              <a:rPr lang="pt-BR" sz="2600" dirty="0"/>
              <a:t>Realizar visita domiciliar a 100% dos idosos acamados ou com problemas de locomoção</a:t>
            </a:r>
            <a:r>
              <a:rPr lang="pt-BR" sz="2600" dirty="0" smtClean="0"/>
              <a:t>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738185135"/>
              </p:ext>
            </p:extLst>
          </p:nvPr>
        </p:nvGraphicFramePr>
        <p:xfrm>
          <a:off x="1000100" y="2428868"/>
          <a:ext cx="6215106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899592" y="5661248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 Figura 7- Proporção de idosos acamados ou com problemas de locomoção com visita domiciliar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87648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Objetivos/Metas/Resultados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600" dirty="0" smtClean="0"/>
              <a:t>Meta 2.7: </a:t>
            </a:r>
            <a:r>
              <a:rPr lang="pt-BR" sz="2600" dirty="0"/>
              <a:t>Rastrear 100% dos idosos para Hipertensão Arterial Sistêmica (HAS</a:t>
            </a:r>
            <a:r>
              <a:rPr lang="pt-BR" sz="2600" dirty="0" smtClean="0"/>
              <a:t>)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5493138"/>
              </p:ext>
            </p:extLst>
          </p:nvPr>
        </p:nvGraphicFramePr>
        <p:xfrm>
          <a:off x="1000100" y="2500306"/>
          <a:ext cx="6286544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899592" y="5661248"/>
            <a:ext cx="7776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Figura 8 - Proporção de idosos com verificação da pressão arterial na última consulta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54859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Objetivos/Metas/Resultados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pt-BR" sz="2600" dirty="0" smtClean="0"/>
              <a:t>Meta 2.8: </a:t>
            </a:r>
            <a:r>
              <a:rPr lang="pt-BR" sz="2600" dirty="0"/>
              <a:t>Rastrear 100% dos idosos com pressão arterial sustentada maior que 135/80 mmHg para Diabetes Mellitus (DM).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7506700"/>
              </p:ext>
            </p:extLst>
          </p:nvPr>
        </p:nvGraphicFramePr>
        <p:xfrm>
          <a:off x="1000100" y="2500307"/>
          <a:ext cx="6286544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971600" y="5969025"/>
            <a:ext cx="77768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baseline="30000" dirty="0"/>
              <a:t> Figura 9 - Proporção de idosos hipertensos rastreados para diabetes</a:t>
            </a: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156473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Objetivos/Metas/Resultados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algn="just"/>
            <a:r>
              <a:rPr lang="pt-BR" sz="2600" dirty="0" smtClean="0"/>
              <a:t>Meta 2.9: </a:t>
            </a:r>
            <a:r>
              <a:rPr lang="pt-BR" sz="2600" dirty="0"/>
              <a:t>Realizar avaliação da necessidade de atendimento odontológico em 100% dos idosos.</a:t>
            </a:r>
          </a:p>
          <a:p>
            <a:pPr marL="0" indent="0">
              <a:buNone/>
            </a:pPr>
            <a:r>
              <a:rPr lang="pt-BR" dirty="0" smtClean="0"/>
              <a:t>	</a:t>
            </a: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8266271"/>
              </p:ext>
            </p:extLst>
          </p:nvPr>
        </p:nvGraphicFramePr>
        <p:xfrm>
          <a:off x="857225" y="2214554"/>
          <a:ext cx="6286544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115616" y="5589240"/>
            <a:ext cx="7488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 Figura 10- Proporção de idosos com avaliação da necessidade de atendimento odontológico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6931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Objetivos/Metas/Resultados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600" dirty="0" smtClean="0"/>
              <a:t>Meta 2.10: </a:t>
            </a:r>
            <a:r>
              <a:rPr lang="pt-BR" sz="2600" dirty="0"/>
              <a:t>Realizar a primeira consulta odontológica para 100% dos idosos</a:t>
            </a:r>
            <a:r>
              <a:rPr lang="pt-BR" sz="2600" dirty="0" smtClean="0"/>
              <a:t>.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7415179"/>
              </p:ext>
            </p:extLst>
          </p:nvPr>
        </p:nvGraphicFramePr>
        <p:xfrm>
          <a:off x="857224" y="2708920"/>
          <a:ext cx="5716301" cy="2934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7072330" y="2660719"/>
            <a:ext cx="13160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Registro</a:t>
            </a:r>
            <a:br>
              <a:rPr lang="pt-BR" dirty="0" smtClean="0">
                <a:solidFill>
                  <a:srgbClr val="FF0000"/>
                </a:solidFill>
              </a:rPr>
            </a:br>
            <a:r>
              <a:rPr lang="pt-BR" dirty="0" smtClean="0">
                <a:solidFill>
                  <a:srgbClr val="FF0000"/>
                </a:solidFill>
              </a:rPr>
              <a:t>Retorno</a:t>
            </a:r>
            <a:br>
              <a:rPr lang="pt-BR" dirty="0" smtClean="0">
                <a:solidFill>
                  <a:srgbClr val="FF0000"/>
                </a:solidFill>
              </a:rPr>
            </a:br>
            <a:r>
              <a:rPr lang="pt-BR" dirty="0" smtClean="0">
                <a:solidFill>
                  <a:srgbClr val="FF0000"/>
                </a:solidFill>
              </a:rPr>
              <a:t>Interligação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15616" y="5912175"/>
            <a:ext cx="7488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Figura 11 - Proporção de idosos com primeira consulta odontológica programática</a:t>
            </a:r>
          </a:p>
        </p:txBody>
      </p:sp>
    </p:spTree>
    <p:extLst>
      <p:ext uri="{BB962C8B-B14F-4D97-AF65-F5344CB8AC3E}">
        <p14:creationId xmlns:p14="http://schemas.microsoft.com/office/powerpoint/2010/main" val="51840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Objetivos/Metas/Resultados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329642" cy="4840303"/>
          </a:xfrm>
        </p:spPr>
        <p:txBody>
          <a:bodyPr/>
          <a:lstStyle/>
          <a:p>
            <a:pPr algn="just"/>
            <a:r>
              <a:rPr lang="pt-BR" sz="2600" dirty="0" smtClean="0"/>
              <a:t>Objetivo 3: </a:t>
            </a:r>
            <a:r>
              <a:rPr lang="pt-BR" sz="2600" dirty="0"/>
              <a:t>Melhorar a adesão dos idosos ao Programa de Saúde do </a:t>
            </a:r>
            <a:r>
              <a:rPr lang="pt-BR" sz="2600" dirty="0" smtClean="0"/>
              <a:t>Idoso.</a:t>
            </a:r>
          </a:p>
          <a:p>
            <a:pPr algn="just"/>
            <a:r>
              <a:rPr lang="pt-BR" sz="2600" dirty="0" smtClean="0"/>
              <a:t>Meta 3.1: Buscar </a:t>
            </a:r>
            <a:r>
              <a:rPr lang="pt-BR" sz="2600" dirty="0"/>
              <a:t>100% dos idosos </a:t>
            </a:r>
            <a:r>
              <a:rPr lang="pt-BR" sz="2600" dirty="0" smtClean="0"/>
              <a:t>faltosos às </a:t>
            </a:r>
            <a:r>
              <a:rPr lang="pt-BR" sz="2600" dirty="0"/>
              <a:t>consultas </a:t>
            </a:r>
            <a:r>
              <a:rPr lang="pt-BR" sz="2600" dirty="0" smtClean="0"/>
              <a:t>programadas.</a:t>
            </a:r>
            <a:endParaRPr lang="pt-BR" sz="2600" dirty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3150218"/>
              </p:ext>
            </p:extLst>
          </p:nvPr>
        </p:nvGraphicFramePr>
        <p:xfrm>
          <a:off x="1187624" y="3071810"/>
          <a:ext cx="6466021" cy="3286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115616" y="638132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Figura 12- Proporção de idosos faltosos às consultas que receberam busca ativa</a:t>
            </a:r>
          </a:p>
          <a:p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72181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Objetivos/Metas/Resultados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algn="just"/>
            <a:r>
              <a:rPr lang="pt-BR" sz="2600" dirty="0" smtClean="0"/>
              <a:t>Objetivo 4: </a:t>
            </a:r>
            <a:r>
              <a:rPr lang="pt-BR" sz="2600" dirty="0"/>
              <a:t>Melhorar o registro das </a:t>
            </a:r>
            <a:r>
              <a:rPr lang="pt-BR" sz="2600" dirty="0" smtClean="0"/>
              <a:t>informações.</a:t>
            </a:r>
          </a:p>
          <a:p>
            <a:pPr algn="just"/>
            <a:r>
              <a:rPr lang="pt-BR" sz="2600" dirty="0" smtClean="0"/>
              <a:t>Meta 4.1: </a:t>
            </a:r>
            <a:r>
              <a:rPr lang="pt-BR" sz="2600" dirty="0"/>
              <a:t>Manter registro específico de 100% das pessoas idosas.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6284827"/>
              </p:ext>
            </p:extLst>
          </p:nvPr>
        </p:nvGraphicFramePr>
        <p:xfrm>
          <a:off x="928662" y="2928935"/>
          <a:ext cx="6287473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680686" y="6227439"/>
            <a:ext cx="5267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 Figura 13 - Proporção de idosos com registro na ficha espelho em dia</a:t>
            </a:r>
          </a:p>
        </p:txBody>
      </p:sp>
    </p:spTree>
    <p:extLst>
      <p:ext uri="{BB962C8B-B14F-4D97-AF65-F5344CB8AC3E}">
        <p14:creationId xmlns:p14="http://schemas.microsoft.com/office/powerpoint/2010/main" val="303991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Introdução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Mudança </a:t>
            </a:r>
            <a:r>
              <a:rPr lang="pt-BR" sz="2800" dirty="0"/>
              <a:t>no padrão da pirâmide etária </a:t>
            </a:r>
            <a:r>
              <a:rPr lang="pt-BR" sz="2800" dirty="0" smtClean="0"/>
              <a:t>brasileira;</a:t>
            </a:r>
          </a:p>
          <a:p>
            <a:endParaRPr lang="pt-BR" sz="2800" dirty="0" smtClean="0"/>
          </a:p>
          <a:p>
            <a:r>
              <a:rPr lang="pt-BR" sz="2800" dirty="0" err="1" smtClean="0"/>
              <a:t>Arambaré-RS</a:t>
            </a:r>
            <a:r>
              <a:rPr lang="pt-BR" dirty="0" smtClean="0"/>
              <a:t>                 . </a:t>
            </a:r>
          </a:p>
          <a:p>
            <a:endParaRPr lang="pt-BR" dirty="0" smtClean="0"/>
          </a:p>
          <a:p>
            <a:r>
              <a:rPr lang="pt-BR" sz="2800" dirty="0" smtClean="0"/>
              <a:t>Envelhecimento populaciona</a:t>
            </a:r>
            <a:r>
              <a:rPr lang="pt-BR" dirty="0" smtClean="0"/>
              <a:t>l </a:t>
            </a:r>
          </a:p>
          <a:p>
            <a:pPr>
              <a:buNone/>
            </a:pPr>
            <a:endParaRPr lang="pt-BR" dirty="0" smtClean="0"/>
          </a:p>
          <a:p>
            <a:r>
              <a:rPr lang="pt-BR" sz="2800" dirty="0" smtClean="0"/>
              <a:t>A </a:t>
            </a:r>
            <a:r>
              <a:rPr lang="pt-BR" sz="2800" dirty="0"/>
              <a:t>terceira </a:t>
            </a:r>
            <a:r>
              <a:rPr lang="pt-BR" sz="2800" dirty="0" smtClean="0"/>
              <a:t>idade </a:t>
            </a:r>
          </a:p>
        </p:txBody>
      </p:sp>
      <p:sp>
        <p:nvSpPr>
          <p:cNvPr id="5" name="Chave esquerda 4"/>
          <p:cNvSpPr/>
          <p:nvPr/>
        </p:nvSpPr>
        <p:spPr>
          <a:xfrm>
            <a:off x="3059832" y="2348880"/>
            <a:ext cx="261743" cy="108012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3321575" y="2242609"/>
            <a:ext cx="244631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 smtClean="0"/>
              <a:t>+/- 30 % da população idosos</a:t>
            </a:r>
            <a:endParaRPr lang="pt-BR" sz="2600" dirty="0"/>
          </a:p>
        </p:txBody>
      </p:sp>
      <p:sp>
        <p:nvSpPr>
          <p:cNvPr id="7" name="Seta para a direita 6"/>
          <p:cNvSpPr/>
          <p:nvPr/>
        </p:nvSpPr>
        <p:spPr>
          <a:xfrm>
            <a:off x="5110423" y="2804167"/>
            <a:ext cx="999015" cy="16158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6138657" y="2357891"/>
            <a:ext cx="268181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 smtClean="0"/>
              <a:t>Aumento dos cuidados de saúde</a:t>
            </a:r>
            <a:endParaRPr lang="pt-BR" sz="2600" dirty="0"/>
          </a:p>
        </p:txBody>
      </p:sp>
      <p:sp>
        <p:nvSpPr>
          <p:cNvPr id="10" name="Chave esquerda 9"/>
          <p:cNvSpPr/>
          <p:nvPr/>
        </p:nvSpPr>
        <p:spPr>
          <a:xfrm>
            <a:off x="3428992" y="4714884"/>
            <a:ext cx="261743" cy="129266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6119664" y="3368675"/>
            <a:ext cx="30243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 smtClean="0"/>
              <a:t>Comorbidades</a:t>
            </a:r>
          </a:p>
          <a:p>
            <a:r>
              <a:rPr lang="pt-BR" sz="2600" dirty="0" smtClean="0"/>
              <a:t>HAS/DM2</a:t>
            </a:r>
          </a:p>
          <a:p>
            <a:r>
              <a:rPr lang="pt-BR" sz="2600" dirty="0" smtClean="0"/>
              <a:t>Fragilização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738546" y="4714884"/>
            <a:ext cx="274375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/>
              <a:t>F</a:t>
            </a:r>
            <a:r>
              <a:rPr lang="pt-BR" sz="2600" dirty="0" smtClean="0"/>
              <a:t>atores de risco </a:t>
            </a:r>
            <a:r>
              <a:rPr lang="pt-BR" sz="2600" dirty="0" smtClean="0">
                <a:sym typeface="Wingdings" panose="05000000000000000000" pitchFamily="2" charset="2"/>
              </a:rPr>
              <a:t> a</a:t>
            </a:r>
            <a:r>
              <a:rPr lang="pt-BR" sz="2600" dirty="0" smtClean="0"/>
              <a:t>umentam a sua morbimortalidade</a:t>
            </a:r>
            <a:endParaRPr lang="pt-BR" sz="2600" dirty="0"/>
          </a:p>
        </p:txBody>
      </p:sp>
      <p:sp>
        <p:nvSpPr>
          <p:cNvPr id="14" name="Chave esquerda 13"/>
          <p:cNvSpPr/>
          <p:nvPr/>
        </p:nvSpPr>
        <p:spPr>
          <a:xfrm>
            <a:off x="5767890" y="3280378"/>
            <a:ext cx="370767" cy="1469257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a direita 14"/>
          <p:cNvSpPr/>
          <p:nvPr/>
        </p:nvSpPr>
        <p:spPr>
          <a:xfrm>
            <a:off x="6247956" y="5407182"/>
            <a:ext cx="518326" cy="16158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6732240" y="5078520"/>
            <a:ext cx="21602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 smtClean="0"/>
              <a:t>     NOVO PROTOCOLO</a:t>
            </a:r>
            <a:endParaRPr lang="pt-BR" sz="2600" dirty="0"/>
          </a:p>
        </p:txBody>
      </p:sp>
      <p:sp>
        <p:nvSpPr>
          <p:cNvPr id="17" name="Elipse 16"/>
          <p:cNvSpPr/>
          <p:nvPr/>
        </p:nvSpPr>
        <p:spPr>
          <a:xfrm>
            <a:off x="6766282" y="5078520"/>
            <a:ext cx="1910174" cy="10926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371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Objetivos/Metas/Resultados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pt-BR" sz="2600" dirty="0" smtClean="0"/>
              <a:t>Meta 4.2: </a:t>
            </a:r>
            <a:r>
              <a:rPr lang="pt-BR" sz="2600" dirty="0"/>
              <a:t>Distribuir a Caderneta de Saúde da Pessoa Idosa a 100% dos idosos cadastrados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2562412"/>
              </p:ext>
            </p:extLst>
          </p:nvPr>
        </p:nvGraphicFramePr>
        <p:xfrm>
          <a:off x="928662" y="2214555"/>
          <a:ext cx="6578109" cy="342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680686" y="5805264"/>
            <a:ext cx="6203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 Figura 14 - Proporção de idosos com Caderneta de Saúde da Pessoa Idosa</a:t>
            </a:r>
          </a:p>
        </p:txBody>
      </p:sp>
    </p:spTree>
    <p:extLst>
      <p:ext uri="{BB962C8B-B14F-4D97-AF65-F5344CB8AC3E}">
        <p14:creationId xmlns:p14="http://schemas.microsoft.com/office/powerpoint/2010/main" val="119683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pt-BR" sz="3600" b="1" dirty="0" smtClean="0"/>
              <a:t>Objetivos/Metas/Resultado</a:t>
            </a:r>
            <a:r>
              <a:rPr lang="pt-BR" dirty="0" smtClean="0"/>
              <a:t>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algn="just"/>
            <a:r>
              <a:rPr lang="pt-BR" sz="2600" dirty="0" smtClean="0"/>
              <a:t>Objetivo 5: </a:t>
            </a:r>
            <a:r>
              <a:rPr lang="pt-BR" sz="2600" dirty="0"/>
              <a:t>Mapear os idosos de risco da área de </a:t>
            </a:r>
            <a:r>
              <a:rPr lang="pt-BR" sz="2600" dirty="0" smtClean="0"/>
              <a:t>abrangência</a:t>
            </a:r>
          </a:p>
          <a:p>
            <a:pPr algn="just"/>
            <a:r>
              <a:rPr lang="pt-BR" sz="2600" dirty="0" smtClean="0"/>
              <a:t> Meta 5.1: </a:t>
            </a:r>
            <a:r>
              <a:rPr lang="pt-BR" sz="2600" dirty="0"/>
              <a:t>Rastrear 100% das pessoas idosas para risco de morbimortalidade.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1925685"/>
              </p:ext>
            </p:extLst>
          </p:nvPr>
        </p:nvGraphicFramePr>
        <p:xfrm>
          <a:off x="1083212" y="2571745"/>
          <a:ext cx="6441116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646456" y="6131280"/>
            <a:ext cx="6453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 Figura 15 - Proporção de idosos com avaliação de risco para morbimortalidade em dia</a:t>
            </a:r>
          </a:p>
        </p:txBody>
      </p:sp>
    </p:spTree>
    <p:extLst>
      <p:ext uri="{BB962C8B-B14F-4D97-AF65-F5344CB8AC3E}">
        <p14:creationId xmlns:p14="http://schemas.microsoft.com/office/powerpoint/2010/main" val="176435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Objetivos/Metas/Resultados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 algn="just"/>
            <a:r>
              <a:rPr lang="pt-BR" sz="2600" dirty="0" smtClean="0"/>
              <a:t>Meta 5.2: </a:t>
            </a:r>
            <a:r>
              <a:rPr lang="pt-BR" sz="2600" dirty="0"/>
              <a:t>Investigar a presença de indicadores de fragilização na velhice em 100% das pessoas idosas</a:t>
            </a:r>
            <a:r>
              <a:rPr lang="pt-BR" sz="2600" dirty="0" smtClean="0"/>
              <a:t>.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052691"/>
              </p:ext>
            </p:extLst>
          </p:nvPr>
        </p:nvGraphicFramePr>
        <p:xfrm>
          <a:off x="928662" y="2071678"/>
          <a:ext cx="6247335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187624" y="5373216"/>
            <a:ext cx="6453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 Figura 16- Proporção de idosos com avaliação para fragilização na velhice em dia</a:t>
            </a:r>
          </a:p>
        </p:txBody>
      </p:sp>
    </p:spTree>
    <p:extLst>
      <p:ext uri="{BB962C8B-B14F-4D97-AF65-F5344CB8AC3E}">
        <p14:creationId xmlns:p14="http://schemas.microsoft.com/office/powerpoint/2010/main" val="291260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Objetivos/Metas/Resultados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pt-BR" sz="2600" dirty="0" smtClean="0"/>
              <a:t>Meta 5.3: </a:t>
            </a:r>
            <a:r>
              <a:rPr lang="pt-BR" sz="2600" dirty="0"/>
              <a:t>Avaliar a rede social de 100% dos idosos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0123878"/>
              </p:ext>
            </p:extLst>
          </p:nvPr>
        </p:nvGraphicFramePr>
        <p:xfrm>
          <a:off x="857224" y="1928801"/>
          <a:ext cx="6903289" cy="3214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187624" y="5373216"/>
            <a:ext cx="64539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 Figura 17 - Proporção de idosos com avaliação de rede social em dia</a:t>
            </a:r>
          </a:p>
        </p:txBody>
      </p:sp>
    </p:spTree>
    <p:extLst>
      <p:ext uri="{BB962C8B-B14F-4D97-AF65-F5344CB8AC3E}">
        <p14:creationId xmlns:p14="http://schemas.microsoft.com/office/powerpoint/2010/main" val="34850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Objetivos/Metas/Resultados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algn="just"/>
            <a:r>
              <a:rPr lang="pt-BR" sz="2600" dirty="0" smtClean="0"/>
              <a:t>Objetivo 6: Promover a saúde </a:t>
            </a:r>
            <a:r>
              <a:rPr lang="pt-BR" sz="2600" dirty="0"/>
              <a:t>dos </a:t>
            </a:r>
            <a:r>
              <a:rPr lang="pt-BR" sz="2600" dirty="0" smtClean="0"/>
              <a:t>idosos</a:t>
            </a:r>
          </a:p>
          <a:p>
            <a:pPr algn="just"/>
            <a:r>
              <a:rPr lang="pt-BR" sz="2600" dirty="0" smtClean="0"/>
              <a:t>Meta 6.1: </a:t>
            </a:r>
            <a:r>
              <a:rPr lang="pt-BR" sz="2600" dirty="0"/>
              <a:t>Garantir orientação nutricional para hábitos alimentares saudáveis a 100% das pessoas idosas.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0536513"/>
              </p:ext>
            </p:extLst>
          </p:nvPr>
        </p:nvGraphicFramePr>
        <p:xfrm>
          <a:off x="857224" y="2643183"/>
          <a:ext cx="6767042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259632" y="6031159"/>
            <a:ext cx="703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 Figura 18 - Proporção de idosos que receberam orientação nutricional para hábitos saudáveis</a:t>
            </a:r>
          </a:p>
        </p:txBody>
      </p:sp>
    </p:spTree>
    <p:extLst>
      <p:ext uri="{BB962C8B-B14F-4D97-AF65-F5344CB8AC3E}">
        <p14:creationId xmlns:p14="http://schemas.microsoft.com/office/powerpoint/2010/main" val="305423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Objetivos/Metas/Resultados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600" dirty="0" smtClean="0"/>
              <a:t>Meta 6.2: </a:t>
            </a:r>
            <a:r>
              <a:rPr lang="pt-BR" sz="2600" dirty="0"/>
              <a:t>Garantir orientação para a prática regular de atividade </a:t>
            </a:r>
            <a:r>
              <a:rPr lang="pt-BR" sz="2600" dirty="0" smtClean="0"/>
              <a:t>física a </a:t>
            </a:r>
            <a:r>
              <a:rPr lang="pt-BR" sz="2600" dirty="0"/>
              <a:t>100% idosos.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1894821"/>
              </p:ext>
            </p:extLst>
          </p:nvPr>
        </p:nvGraphicFramePr>
        <p:xfrm>
          <a:off x="971600" y="2353540"/>
          <a:ext cx="6580967" cy="3643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971600" y="6031159"/>
            <a:ext cx="731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 Figura 19 - Proporção de idosos que receberam orientação sobre prática de atividade física regular</a:t>
            </a:r>
          </a:p>
        </p:txBody>
      </p:sp>
    </p:spTree>
    <p:extLst>
      <p:ext uri="{BB962C8B-B14F-4D97-AF65-F5344CB8AC3E}">
        <p14:creationId xmlns:p14="http://schemas.microsoft.com/office/powerpoint/2010/main" val="412081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Objetivos/Metas/Resultados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algn="just"/>
            <a:r>
              <a:rPr lang="pt-BR" sz="2600" dirty="0" smtClean="0"/>
              <a:t>Meta 6.3: </a:t>
            </a:r>
            <a:r>
              <a:rPr lang="pt-BR" sz="2600" dirty="0"/>
              <a:t>Garantir orientações sobre higiene bucal (incluindo higiene de próteses dentárias) para 100% dos idosos cadastrados</a:t>
            </a:r>
            <a:r>
              <a:rPr lang="pt-BR" dirty="0"/>
              <a:t>.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973798"/>
              </p:ext>
            </p:extLst>
          </p:nvPr>
        </p:nvGraphicFramePr>
        <p:xfrm>
          <a:off x="928662" y="2276873"/>
          <a:ext cx="6451650" cy="3652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971600" y="6031159"/>
            <a:ext cx="731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Figura 20 - Proporção de idosos com orientação individual de cuidados de saúde bucal em dia</a:t>
            </a:r>
          </a:p>
        </p:txBody>
      </p:sp>
    </p:spTree>
    <p:extLst>
      <p:ext uri="{BB962C8B-B14F-4D97-AF65-F5344CB8AC3E}">
        <p14:creationId xmlns:p14="http://schemas.microsoft.com/office/powerpoint/2010/main" val="358213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Discussão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800" b="1" dirty="0" smtClean="0"/>
              <a:t>    Importância da intervenção para a equipe</a:t>
            </a:r>
          </a:p>
          <a:p>
            <a:pPr marL="0" indent="0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   </a:t>
            </a:r>
            <a:r>
              <a:rPr lang="pt-BR" sz="2800" dirty="0" smtClean="0"/>
              <a:t>-- Qualificação / Atualização / Seguimento</a:t>
            </a:r>
          </a:p>
          <a:p>
            <a:pPr marL="0" indent="0">
              <a:buNone/>
            </a:pPr>
            <a:r>
              <a:rPr lang="pt-BR" sz="2800" dirty="0"/>
              <a:t> </a:t>
            </a:r>
            <a:r>
              <a:rPr lang="pt-BR" sz="2800" dirty="0" smtClean="0"/>
              <a:t>   </a:t>
            </a:r>
          </a:p>
          <a:p>
            <a:pPr marL="0" indent="0">
              <a:buNone/>
            </a:pPr>
            <a:r>
              <a:rPr lang="pt-BR" sz="2800" dirty="0" smtClean="0"/>
              <a:t>    -- Empenho / Integração</a:t>
            </a:r>
          </a:p>
          <a:p>
            <a:pPr marL="0" indent="0">
              <a:buNone/>
            </a:pPr>
            <a:r>
              <a:rPr lang="pt-BR" sz="2800" dirty="0"/>
              <a:t> </a:t>
            </a:r>
            <a:r>
              <a:rPr lang="pt-BR" sz="2800" dirty="0" smtClean="0"/>
              <a:t>   </a:t>
            </a:r>
          </a:p>
          <a:p>
            <a:pPr marL="0" indent="0">
              <a:buNone/>
            </a:pPr>
            <a:r>
              <a:rPr lang="pt-BR" sz="2800" dirty="0"/>
              <a:t> </a:t>
            </a:r>
            <a:r>
              <a:rPr lang="pt-BR" sz="2800" dirty="0" smtClean="0"/>
              <a:t>   -- Otimização do trabalho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3004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Discussão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dirty="0" smtClean="0"/>
              <a:t>Importância da intervenção para a comunidade: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800" b="1" dirty="0" smtClean="0"/>
              <a:t>    </a:t>
            </a:r>
            <a:r>
              <a:rPr lang="pt-BR" sz="2800" dirty="0" smtClean="0"/>
              <a:t>-- Melhoria na qualidade da atenção à saúde do </a:t>
            </a:r>
            <a:br>
              <a:rPr lang="pt-BR" sz="2800" dirty="0" smtClean="0"/>
            </a:br>
            <a:r>
              <a:rPr lang="pt-BR" sz="2800" dirty="0" smtClean="0"/>
              <a:t>       idoso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800" dirty="0"/>
              <a:t> </a:t>
            </a:r>
            <a:r>
              <a:rPr lang="pt-BR" sz="2800" dirty="0" smtClean="0"/>
              <a:t>   -- Promoção da saúde e da qualidade de vida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800" dirty="0"/>
              <a:t> </a:t>
            </a:r>
            <a:r>
              <a:rPr lang="pt-BR" sz="2800" dirty="0" smtClean="0"/>
              <a:t>   -- Facilidade no acesso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800" dirty="0"/>
              <a:t> </a:t>
            </a:r>
            <a:r>
              <a:rPr lang="pt-BR" sz="2800" dirty="0" smtClean="0"/>
              <a:t>   -- Orientação a cerca de seguimento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2641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Discussão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pt-BR" sz="2800" dirty="0" smtClean="0"/>
              <a:t>-- Ações programáticas inseridas na rotina da equipe;</a:t>
            </a:r>
          </a:p>
          <a:p>
            <a:pPr>
              <a:lnSpc>
                <a:spcPct val="150000"/>
              </a:lnSpc>
              <a:buNone/>
            </a:pPr>
            <a:r>
              <a:rPr lang="pt-BR" sz="2800" dirty="0" smtClean="0"/>
              <a:t>-- Necessidade de empenho e estímulo diário para manutenção do projeto;</a:t>
            </a:r>
          </a:p>
          <a:p>
            <a:pPr>
              <a:lnSpc>
                <a:spcPct val="150000"/>
              </a:lnSpc>
              <a:buNone/>
            </a:pPr>
            <a:r>
              <a:rPr lang="pt-BR" sz="2800" dirty="0" smtClean="0"/>
              <a:t>-- Correção das deficiências encontradas;</a:t>
            </a:r>
          </a:p>
          <a:p>
            <a:pPr>
              <a:lnSpc>
                <a:spcPct val="150000"/>
              </a:lnSpc>
              <a:buNone/>
            </a:pPr>
            <a:r>
              <a:rPr lang="pt-BR" sz="2800" dirty="0" smtClean="0"/>
              <a:t>-- Apoio do gestor;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57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Introdução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22"/>
            <a:ext cx="8401080" cy="50720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/>
              <a:t>A intervenção ocorreu na ESF 01 do município de Arambaré que </a:t>
            </a:r>
            <a:r>
              <a:rPr lang="pt-BR" sz="2800" dirty="0" smtClean="0"/>
              <a:t>apresenta</a:t>
            </a:r>
            <a:r>
              <a:rPr lang="pt-BR" sz="2800" dirty="0" smtClean="0"/>
              <a:t> </a:t>
            </a:r>
            <a:r>
              <a:rPr lang="pt-BR" sz="2800" dirty="0" smtClean="0"/>
              <a:t>3660 </a:t>
            </a:r>
            <a:r>
              <a:rPr lang="pt-BR" sz="2800" dirty="0" smtClean="0"/>
              <a:t>habitantes.</a:t>
            </a:r>
            <a:endParaRPr lang="pt-BR" sz="2800" dirty="0" smtClean="0"/>
          </a:p>
          <a:p>
            <a:pPr>
              <a:lnSpc>
                <a:spcPct val="150000"/>
              </a:lnSpc>
            </a:pPr>
            <a:r>
              <a:rPr lang="pt-BR" sz="2800" dirty="0" smtClean="0"/>
              <a:t>ESF sem ação programática para os idosos.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Idosos = 60% consultas/dia.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Estrutura física limitada.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Equipe: 1 </a:t>
            </a:r>
            <a:r>
              <a:rPr lang="pt-BR" sz="2800" dirty="0" err="1" smtClean="0"/>
              <a:t>enfa</a:t>
            </a:r>
            <a:r>
              <a:rPr lang="pt-BR" sz="2800" dirty="0" smtClean="0"/>
              <a:t>. 2 </a:t>
            </a:r>
            <a:r>
              <a:rPr lang="pt-BR" sz="2800" dirty="0" err="1" smtClean="0"/>
              <a:t>téc.enfa</a:t>
            </a:r>
            <a:r>
              <a:rPr lang="pt-BR" sz="2800" dirty="0" smtClean="0"/>
              <a:t>. 4 ACS.</a:t>
            </a:r>
          </a:p>
          <a:p>
            <a:pPr>
              <a:lnSpc>
                <a:spcPct val="150000"/>
              </a:lnSpc>
            </a:pPr>
            <a:r>
              <a:rPr lang="pt-BR" sz="2800" dirty="0" smtClean="0"/>
              <a:t>Apoio: NAAB, 1 psiq. 1 </a:t>
            </a:r>
            <a:r>
              <a:rPr lang="pt-BR" sz="2800" dirty="0" err="1" smtClean="0"/>
              <a:t>psico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4536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Reflexão Crítica sobre o processo pessoal de aprendizagem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800" dirty="0" smtClean="0"/>
              <a:t>Ambiente hospitalar x atenção básica no interior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Crescimento pessoal / processo de análise crítica / busca de meios para suplantar as limitações / trabalho em equipe</a:t>
            </a:r>
          </a:p>
          <a:p>
            <a:endParaRPr lang="pt-BR" dirty="0" smtClean="0"/>
          </a:p>
          <a:p>
            <a:r>
              <a:rPr lang="pt-BR" sz="2800" dirty="0" smtClean="0"/>
              <a:t>Curso</a:t>
            </a:r>
            <a:r>
              <a:rPr lang="pt-BR" dirty="0" smtClean="0"/>
              <a:t>  </a:t>
            </a:r>
            <a:endParaRPr lang="pt-BR" dirty="0"/>
          </a:p>
        </p:txBody>
      </p:sp>
      <p:sp>
        <p:nvSpPr>
          <p:cNvPr id="5" name="Chave esquerda 4"/>
          <p:cNvSpPr/>
          <p:nvPr/>
        </p:nvSpPr>
        <p:spPr>
          <a:xfrm>
            <a:off x="1928794" y="4429132"/>
            <a:ext cx="1018073" cy="1857388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2618863" y="4357694"/>
            <a:ext cx="5810789" cy="1964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sym typeface="Wingdings" panose="05000000000000000000" pitchFamily="2" charset="2"/>
              </a:rPr>
              <a:t>R</a:t>
            </a:r>
            <a:r>
              <a:rPr lang="pt-BR" sz="2800" dirty="0" smtClean="0">
                <a:sym typeface="Wingdings" panose="05000000000000000000" pitchFamily="2" charset="2"/>
              </a:rPr>
              <a:t>eflexões 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sym typeface="Wingdings" panose="05000000000000000000" pitchFamily="2" charset="2"/>
              </a:rPr>
              <a:t>C</a:t>
            </a:r>
            <a:r>
              <a:rPr lang="pt-BR" sz="2800" dirty="0" smtClean="0">
                <a:sym typeface="Wingdings" panose="05000000000000000000" pitchFamily="2" charset="2"/>
              </a:rPr>
              <a:t>onhecimento 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sym typeface="Wingdings" panose="05000000000000000000" pitchFamily="2" charset="2"/>
              </a:rPr>
              <a:t>Melhora na qualidade do serviço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6254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2015</a:t>
            </a:r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666513" y="2032613"/>
            <a:ext cx="78109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Obrigado pela Atenção!</a:t>
            </a:r>
            <a:endParaRPr lang="pt-B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Imagem 5" descr="http://www.ufpel.edu.br/img/ufpel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33" y="3922261"/>
            <a:ext cx="1728192" cy="1296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076" y="3893719"/>
            <a:ext cx="2455858" cy="1353228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631" y="3717032"/>
            <a:ext cx="3097170" cy="1706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09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Objetivo </a:t>
            </a:r>
            <a:r>
              <a:rPr lang="pt-BR" sz="3600" b="1" dirty="0"/>
              <a:t>G</a:t>
            </a:r>
            <a:r>
              <a:rPr lang="pt-BR" sz="3600" b="1" dirty="0" smtClean="0"/>
              <a:t>eral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800" dirty="0"/>
              <a:t>Melhorar a atenção à saúde do </a:t>
            </a:r>
            <a:r>
              <a:rPr lang="pt-BR" sz="2800" dirty="0" smtClean="0"/>
              <a:t>idoso na ESF 01 no </a:t>
            </a:r>
            <a:r>
              <a:rPr lang="pt-BR" sz="2800" dirty="0" smtClean="0"/>
              <a:t>município </a:t>
            </a:r>
            <a:r>
              <a:rPr lang="pt-BR" sz="2800" dirty="0" smtClean="0"/>
              <a:t>de </a:t>
            </a:r>
            <a:r>
              <a:rPr lang="pt-BR" sz="2800" dirty="0" smtClean="0"/>
              <a:t>Arambaré.</a:t>
            </a:r>
            <a:endParaRPr lang="pt-BR" sz="2800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722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14446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Metodologia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2919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/>
              <a:t>CAB 19, Ministério </a:t>
            </a:r>
            <a:r>
              <a:rPr lang="pt-BR" sz="2800" dirty="0"/>
              <a:t>da Saúde. Envelhecimento e </a:t>
            </a:r>
            <a:r>
              <a:rPr lang="pt-BR" sz="2800" dirty="0" smtClean="0"/>
              <a:t>Saúde </a:t>
            </a:r>
            <a:r>
              <a:rPr lang="pt-BR" sz="2800" dirty="0"/>
              <a:t>da </a:t>
            </a:r>
            <a:r>
              <a:rPr lang="pt-BR" sz="2800" dirty="0" smtClean="0"/>
              <a:t>Pessoa </a:t>
            </a:r>
            <a:r>
              <a:rPr lang="pt-BR" sz="2800" dirty="0"/>
              <a:t>I</a:t>
            </a:r>
            <a:r>
              <a:rPr lang="pt-BR" sz="2800" dirty="0" smtClean="0"/>
              <a:t>dosa</a:t>
            </a:r>
            <a:r>
              <a:rPr lang="pt-BR" sz="2800" dirty="0" smtClean="0"/>
              <a:t>, 2006.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Ficha Espelho (UFPEL), Planilha Eletrônica e Prontuários.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Pasta para armazenamento das fichas espelho.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Treinamento da equipe.</a:t>
            </a:r>
          </a:p>
        </p:txBody>
      </p:sp>
    </p:spTree>
    <p:extLst>
      <p:ext uri="{BB962C8B-B14F-4D97-AF65-F5344CB8AC3E}">
        <p14:creationId xmlns:p14="http://schemas.microsoft.com/office/powerpoint/2010/main" val="154933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 smtClean="0"/>
              <a:t>Metodologia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smtClean="0"/>
              <a:t>Definição das funções dentro do protocolo.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Apresentação da intervenção ao gestor e  solicitação de insumos.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Divulgação na comunidade.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Intervenção de 12 semanas.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/>
              <a:t>Monitoramento e Avaliação das ações.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2481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Objetivos/ Metas / Resultados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/>
          <a:lstStyle/>
          <a:p>
            <a:pPr algn="just"/>
            <a:r>
              <a:rPr lang="pt-BR" sz="2600" dirty="0" smtClean="0"/>
              <a:t>Objetivo 1. Ampliar a cobertura de atenção à saúde do idoso da área da unidade de saúde para 30%.</a:t>
            </a:r>
          </a:p>
          <a:p>
            <a:pPr algn="just"/>
            <a:r>
              <a:rPr lang="pt-BR" sz="2600" dirty="0" smtClean="0"/>
              <a:t>Meta1.1 </a:t>
            </a:r>
            <a:r>
              <a:rPr lang="pt-BR" sz="2600" dirty="0"/>
              <a:t>Ampliar a cobertura de atenção à saúde </a:t>
            </a:r>
            <a:r>
              <a:rPr lang="pt-BR" sz="2600" dirty="0" smtClean="0"/>
              <a:t>da população com 60 anos ou mais </a:t>
            </a:r>
            <a:r>
              <a:rPr lang="pt-BR" sz="2600" dirty="0"/>
              <a:t>da área da unidade de saúde para 30</a:t>
            </a:r>
            <a:r>
              <a:rPr lang="pt-BR" sz="2600" dirty="0" smtClean="0"/>
              <a:t>%.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0093830"/>
              </p:ext>
            </p:extLst>
          </p:nvPr>
        </p:nvGraphicFramePr>
        <p:xfrm>
          <a:off x="1331640" y="3071811"/>
          <a:ext cx="6026442" cy="3000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357290" y="6072206"/>
            <a:ext cx="67866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Figura 1- Cobertura do programa de atenção à saúde do idoso na unidade de saúde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09181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Objetivos/Metas /Resultados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472518" cy="5054617"/>
          </a:xfrm>
        </p:spPr>
        <p:txBody>
          <a:bodyPr/>
          <a:lstStyle/>
          <a:p>
            <a:pPr algn="just"/>
            <a:r>
              <a:rPr lang="pt-BR" sz="2600" dirty="0" smtClean="0"/>
              <a:t>Objetivo 2: </a:t>
            </a:r>
            <a:r>
              <a:rPr lang="pt-BR" sz="2600" dirty="0"/>
              <a:t>Melhorar a qualidade da atenção ao idoso na Unidade de Saúde</a:t>
            </a:r>
            <a:r>
              <a:rPr lang="pt-BR" sz="2600" dirty="0" smtClean="0"/>
              <a:t>.</a:t>
            </a:r>
          </a:p>
          <a:p>
            <a:pPr marL="0" indent="0" algn="just"/>
            <a:r>
              <a:rPr lang="pt-BR" sz="2600" dirty="0" smtClean="0"/>
              <a:t>   Meta 2.1: Realizar </a:t>
            </a:r>
            <a:r>
              <a:rPr lang="pt-BR" sz="2600" dirty="0"/>
              <a:t>Avaliação </a:t>
            </a:r>
            <a:r>
              <a:rPr lang="pt-BR" sz="2600" dirty="0" smtClean="0"/>
              <a:t>Multidimensional </a:t>
            </a:r>
            <a:r>
              <a:rPr lang="pt-BR" sz="2600" dirty="0"/>
              <a:t>Rápida de 100% dos idosos da área de abrangência utilizando como modelo a proposta de avaliação do Ministério da Saúde.</a:t>
            </a:r>
          </a:p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4254480"/>
              </p:ext>
            </p:extLst>
          </p:nvPr>
        </p:nvGraphicFramePr>
        <p:xfrm>
          <a:off x="1142976" y="3286125"/>
          <a:ext cx="6381352" cy="2714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357290" y="6072206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Figura 2 - Proporção de idosos com Avaliação Multidimensional Rápida em dia</a:t>
            </a:r>
          </a:p>
          <a:p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52775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Objetivos/Metas /Resultados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algn="just"/>
            <a:r>
              <a:rPr lang="pt-BR" sz="2600" dirty="0" smtClean="0"/>
              <a:t>Meta 2.2: </a:t>
            </a:r>
            <a:r>
              <a:rPr lang="pt-BR" sz="2600" dirty="0"/>
              <a:t>Realizar exame clínico apropriado em 100% das consultas, incluindo exame físico dos pés, com palpação dos pulsos tibial posterior e pedioso e medida da sensibilidade a cada 3 meses para diabéticos</a:t>
            </a:r>
            <a:r>
              <a:rPr lang="pt-BR" sz="2600" dirty="0" smtClean="0"/>
              <a:t>.</a:t>
            </a:r>
          </a:p>
          <a:p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6925515"/>
              </p:ext>
            </p:extLst>
          </p:nvPr>
        </p:nvGraphicFramePr>
        <p:xfrm>
          <a:off x="1214414" y="2928935"/>
          <a:ext cx="6165898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571604" y="6000768"/>
            <a:ext cx="6215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Figura 3 - Proporção de idosos com exame clínico apropriado em dia</a:t>
            </a:r>
          </a:p>
          <a:p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71594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1095</Words>
  <Application>Microsoft Office PowerPoint</Application>
  <PresentationFormat>Apresentação na tela (4:3)</PresentationFormat>
  <Paragraphs>143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Tema do Office</vt:lpstr>
      <vt:lpstr>MELHORIA DA ATENÇÃO À SAÚDE DO IDOSO, NA ESF 01, ARAMBARÉ/RS</vt:lpstr>
      <vt:lpstr>Introdução</vt:lpstr>
      <vt:lpstr>Introdução</vt:lpstr>
      <vt:lpstr>Objetivo Geral</vt:lpstr>
      <vt:lpstr>Metodologia</vt:lpstr>
      <vt:lpstr>Metodologia</vt:lpstr>
      <vt:lpstr>Objetivos/ Metas / Resultados</vt:lpstr>
      <vt:lpstr>Objetivos/Metas /Resultados</vt:lpstr>
      <vt:lpstr>Objetivos/Metas /Resultados</vt:lpstr>
      <vt:lpstr>Objetivos/Metas/Resultados</vt:lpstr>
      <vt:lpstr>Objetivos/Metas/Resultados</vt:lpstr>
      <vt:lpstr>Objetivos/Metas/Resultados</vt:lpstr>
      <vt:lpstr>Objetivos/Metas/Resultados</vt:lpstr>
      <vt:lpstr>Objetivos/Metas/Resultados</vt:lpstr>
      <vt:lpstr>Objetivos/Metas/Resultados</vt:lpstr>
      <vt:lpstr>Objetivos/Metas/Resultados</vt:lpstr>
      <vt:lpstr>Objetivos/Metas/Resultados</vt:lpstr>
      <vt:lpstr>Objetivos/Metas/Resultados</vt:lpstr>
      <vt:lpstr>Objetivos/Metas/Resultados</vt:lpstr>
      <vt:lpstr>Objetivos/Metas/Resultados</vt:lpstr>
      <vt:lpstr>Objetivos/Metas/Resultados</vt:lpstr>
      <vt:lpstr>Objetivos/Metas/Resultados</vt:lpstr>
      <vt:lpstr>Objetivos/Metas/Resultados</vt:lpstr>
      <vt:lpstr>Objetivos/Metas/Resultados</vt:lpstr>
      <vt:lpstr>Objetivos/Metas/Resultados</vt:lpstr>
      <vt:lpstr>Objetivos/Metas/Resultados</vt:lpstr>
      <vt:lpstr>Discussão</vt:lpstr>
      <vt:lpstr>Discussão</vt:lpstr>
      <vt:lpstr>Discussão</vt:lpstr>
      <vt:lpstr>Reflexão Crítica sobre o processo pessoal de aprendizagem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À SAÚDE DO IDOSO, NA ESF 01, ARAMBARÉ/RS</dc:title>
  <dc:creator>renata</dc:creator>
  <cp:lastModifiedBy>renata</cp:lastModifiedBy>
  <cp:revision>31</cp:revision>
  <dcterms:created xsi:type="dcterms:W3CDTF">2015-01-14T23:30:36Z</dcterms:created>
  <dcterms:modified xsi:type="dcterms:W3CDTF">2015-01-19T00:21:06Z</dcterms:modified>
</cp:coreProperties>
</file>