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89" r:id="rId4"/>
    <p:sldId id="258" r:id="rId5"/>
    <p:sldId id="290" r:id="rId6"/>
    <p:sldId id="269" r:id="rId7"/>
    <p:sldId id="270" r:id="rId8"/>
    <p:sldId id="268" r:id="rId9"/>
    <p:sldId id="271" r:id="rId10"/>
    <p:sldId id="259" r:id="rId11"/>
    <p:sldId id="263" r:id="rId12"/>
    <p:sldId id="264" r:id="rId13"/>
    <p:sldId id="265" r:id="rId14"/>
    <p:sldId id="267" r:id="rId15"/>
    <p:sldId id="272" r:id="rId16"/>
    <p:sldId id="273" r:id="rId17"/>
    <p:sldId id="275" r:id="rId18"/>
    <p:sldId id="277" r:id="rId19"/>
    <p:sldId id="276" r:id="rId20"/>
    <p:sldId id="278" r:id="rId21"/>
    <p:sldId id="279" r:id="rId22"/>
    <p:sldId id="282" r:id="rId23"/>
    <p:sldId id="283" r:id="rId24"/>
    <p:sldId id="284" r:id="rId25"/>
    <p:sldId id="285" r:id="rId26"/>
    <p:sldId id="286" r:id="rId27"/>
    <p:sldId id="291" r:id="rId28"/>
    <p:sldId id="288"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5" autoAdjust="0"/>
  </p:normalViewPr>
  <p:slideViewPr>
    <p:cSldViewPr>
      <p:cViewPr>
        <p:scale>
          <a:sx n="40" d="100"/>
          <a:sy n="40" d="100"/>
        </p:scale>
        <p:origin x="-1386" y="-174"/>
      </p:cViewPr>
      <p:guideLst>
        <p:guide orient="horz" pos="2160"/>
        <p:guide pos="2880"/>
      </p:guideLst>
    </p:cSldViewPr>
  </p:slideViewPr>
  <p:notesTextViewPr>
    <p:cViewPr>
      <p:scale>
        <a:sx n="1" d="1"/>
        <a:sy n="1" d="1"/>
      </p:scale>
      <p:origin x="0" y="3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3.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manualLayout>
          <c:layoutTarget val="inner"/>
          <c:xMode val="edge"/>
          <c:yMode val="edge"/>
          <c:x val="9.0464222409631256E-2"/>
          <c:y val="9.3556365618216564E-2"/>
          <c:w val="0.88234951018514285"/>
          <c:h val="0.82547168944189586"/>
        </c:manualLayout>
      </c:layout>
      <c:barChart>
        <c:barDir val="col"/>
        <c:grouping val="clustered"/>
        <c:varyColors val="0"/>
        <c:ser>
          <c:idx val="0"/>
          <c:order val="0"/>
          <c:tx>
            <c:strRef>
              <c:f>Indicadores!$C$5</c:f>
              <c:strCache>
                <c:ptCount val="1"/>
                <c:pt idx="0">
                  <c:v>Proporção de gestantes cadastradas no Programa de Pré-natal.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Indicadores!$D$4:$F$4</c:f>
              <c:strCache>
                <c:ptCount val="3"/>
                <c:pt idx="0">
                  <c:v>Mês 1</c:v>
                </c:pt>
                <c:pt idx="1">
                  <c:v>Mês 2</c:v>
                </c:pt>
                <c:pt idx="2">
                  <c:v>Mês 3</c:v>
                </c:pt>
              </c:strCache>
            </c:strRef>
          </c:cat>
          <c:val>
            <c:numRef>
              <c:f>Indicadores!$D$5:$F$5</c:f>
              <c:numCache>
                <c:formatCode>0.0%</c:formatCode>
                <c:ptCount val="3"/>
                <c:pt idx="0">
                  <c:v>0.21052631578947392</c:v>
                </c:pt>
                <c:pt idx="1">
                  <c:v>0.63157894736842191</c:v>
                </c:pt>
                <c:pt idx="2">
                  <c:v>0.84210526315789558</c:v>
                </c:pt>
              </c:numCache>
            </c:numRef>
          </c:val>
        </c:ser>
        <c:dLbls>
          <c:showLegendKey val="0"/>
          <c:showVal val="0"/>
          <c:showCatName val="0"/>
          <c:showSerName val="0"/>
          <c:showPercent val="0"/>
          <c:showBubbleSize val="0"/>
        </c:dLbls>
        <c:gapWidth val="150"/>
        <c:axId val="20961152"/>
        <c:axId val="20962688"/>
      </c:barChart>
      <c:catAx>
        <c:axId val="209611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0962688"/>
        <c:crosses val="autoZero"/>
        <c:auto val="1"/>
        <c:lblAlgn val="ctr"/>
        <c:lblOffset val="100"/>
        <c:noMultiLvlLbl val="0"/>
      </c:catAx>
      <c:valAx>
        <c:axId val="2096268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096115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Indicadores!$C$5</c:f>
              <c:strCache>
                <c:ptCount val="1"/>
                <c:pt idx="0">
                  <c:v>Proporção de gestantes com primeira consulta odontológica programática.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Indicadores!$D$4:$F$4</c:f>
              <c:strCache>
                <c:ptCount val="3"/>
                <c:pt idx="0">
                  <c:v>Mês 1</c:v>
                </c:pt>
                <c:pt idx="1">
                  <c:v>Mês 2</c:v>
                </c:pt>
                <c:pt idx="2">
                  <c:v>Mês 3</c:v>
                </c:pt>
              </c:strCache>
            </c:strRef>
          </c:cat>
          <c:val>
            <c:numRef>
              <c:f>Indicadores!$D$5:$F$5</c:f>
              <c:numCache>
                <c:formatCode>0.0%</c:formatCode>
                <c:ptCount val="3"/>
                <c:pt idx="0">
                  <c:v>0.26315789473684231</c:v>
                </c:pt>
                <c:pt idx="1">
                  <c:v>0.52631578947368418</c:v>
                </c:pt>
                <c:pt idx="2">
                  <c:v>0.84210526315789591</c:v>
                </c:pt>
              </c:numCache>
            </c:numRef>
          </c:val>
        </c:ser>
        <c:dLbls>
          <c:showLegendKey val="0"/>
          <c:showVal val="0"/>
          <c:showCatName val="0"/>
          <c:showSerName val="0"/>
          <c:showPercent val="0"/>
          <c:showBubbleSize val="0"/>
        </c:dLbls>
        <c:gapWidth val="150"/>
        <c:axId val="92015616"/>
        <c:axId val="92058368"/>
      </c:barChart>
      <c:catAx>
        <c:axId val="920156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2058368"/>
        <c:crosses val="autoZero"/>
        <c:auto val="1"/>
        <c:lblAlgn val="ctr"/>
        <c:lblOffset val="100"/>
        <c:noMultiLvlLbl val="0"/>
      </c:catAx>
      <c:valAx>
        <c:axId val="9205836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201561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Indicadores!$C$22</c:f>
              <c:strCache>
                <c:ptCount val="1"/>
                <c:pt idx="0">
                  <c:v>Proporção de gestantes com primeira consulta odontológica programática  com tratamento odontológico concluído. 
</c:v>
                </c:pt>
              </c:strCache>
            </c:strRef>
          </c:tx>
          <c:spPr>
            <a:solidFill>
              <a:srgbClr val="4F81BD"/>
            </a:solidFill>
            <a:ln w="25400">
              <a:noFill/>
            </a:ln>
          </c:spPr>
          <c:invertIfNegative val="0"/>
          <c:cat>
            <c:strRef>
              <c:f>Indicadores!$D$21:$F$21</c:f>
              <c:strCache>
                <c:ptCount val="3"/>
                <c:pt idx="0">
                  <c:v>Mês 1</c:v>
                </c:pt>
                <c:pt idx="1">
                  <c:v>Mês 2</c:v>
                </c:pt>
                <c:pt idx="2">
                  <c:v>Mês 3</c:v>
                </c:pt>
              </c:strCache>
            </c:strRef>
          </c:cat>
          <c:val>
            <c:numRef>
              <c:f>Indicadores!$D$22:$F$22</c:f>
              <c:numCache>
                <c:formatCode>0.0%</c:formatCode>
                <c:ptCount val="3"/>
                <c:pt idx="0">
                  <c:v>0.6</c:v>
                </c:pt>
                <c:pt idx="1">
                  <c:v>0.8</c:v>
                </c:pt>
                <c:pt idx="2">
                  <c:v>1</c:v>
                </c:pt>
              </c:numCache>
            </c:numRef>
          </c:val>
        </c:ser>
        <c:dLbls>
          <c:showLegendKey val="0"/>
          <c:showVal val="0"/>
          <c:showCatName val="0"/>
          <c:showSerName val="0"/>
          <c:showPercent val="0"/>
          <c:showBubbleSize val="0"/>
        </c:dLbls>
        <c:gapWidth val="150"/>
        <c:axId val="99355264"/>
        <c:axId val="99377536"/>
      </c:barChart>
      <c:catAx>
        <c:axId val="993552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377536"/>
        <c:crosses val="autoZero"/>
        <c:auto val="1"/>
        <c:lblAlgn val="ctr"/>
        <c:lblOffset val="100"/>
        <c:noMultiLvlLbl val="0"/>
      </c:catAx>
      <c:valAx>
        <c:axId val="99377536"/>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355264"/>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Indicadores!$C$40</c:f>
              <c:strCache>
                <c:ptCount val="1"/>
                <c:pt idx="0">
                  <c:v>Proporção de gestantes com registro adequado do atendimento odontológico.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Indicadores!$D$39:$F$39</c:f>
              <c:strCache>
                <c:ptCount val="3"/>
                <c:pt idx="0">
                  <c:v>Mês 1</c:v>
                </c:pt>
                <c:pt idx="1">
                  <c:v>Mês 2</c:v>
                </c:pt>
                <c:pt idx="2">
                  <c:v>Mês 3</c:v>
                </c:pt>
              </c:strCache>
            </c:strRef>
          </c:cat>
          <c:val>
            <c:numRef>
              <c:f>Indicadores!$D$40:$F$40</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99412224"/>
        <c:axId val="99422208"/>
      </c:barChart>
      <c:catAx>
        <c:axId val="9941222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422208"/>
        <c:crosses val="autoZero"/>
        <c:auto val="1"/>
        <c:lblAlgn val="ctr"/>
        <c:lblOffset val="100"/>
        <c:noMultiLvlLbl val="0"/>
      </c:catAx>
      <c:valAx>
        <c:axId val="9942220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412224"/>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Indicadores!$C$57</c:f>
              <c:strCache>
                <c:ptCount val="1"/>
                <c:pt idx="0">
                  <c:v>Proporção de gestantes com orientação sobre os cuidados com a higiene bucal do recém-nascido.       </c:v>
                </c:pt>
              </c:strCache>
            </c:strRef>
          </c:tx>
          <c:spPr>
            <a:solidFill>
              <a:srgbClr val="4F81BD"/>
            </a:solidFill>
            <a:ln w="25400">
              <a:noFill/>
            </a:ln>
          </c:spPr>
          <c:invertIfNegative val="0"/>
          <c:cat>
            <c:strRef>
              <c:f>Indicadores!$D$56:$F$56</c:f>
              <c:strCache>
                <c:ptCount val="3"/>
                <c:pt idx="0">
                  <c:v>Mês 1</c:v>
                </c:pt>
                <c:pt idx="1">
                  <c:v>Mês 2</c:v>
                </c:pt>
                <c:pt idx="2">
                  <c:v>Mês 3</c:v>
                </c:pt>
              </c:strCache>
            </c:strRef>
          </c:cat>
          <c:val>
            <c:numRef>
              <c:f>Indicadores!$D$57:$F$57</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99476992"/>
        <c:axId val="99478528"/>
      </c:barChart>
      <c:catAx>
        <c:axId val="994769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478528"/>
        <c:crosses val="autoZero"/>
        <c:auto val="1"/>
        <c:lblAlgn val="ctr"/>
        <c:lblOffset val="100"/>
        <c:noMultiLvlLbl val="0"/>
      </c:catAx>
      <c:valAx>
        <c:axId val="9947852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9476992"/>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Indicadores!$C$45</c:f>
              <c:strCache>
                <c:ptCount val="1"/>
                <c:pt idx="0">
                  <c:v>Proporção de gestantes com  o esquema da vacina de Hepatite B completo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Indicadores!$D$44:$F$44</c:f>
              <c:strCache>
                <c:ptCount val="3"/>
                <c:pt idx="0">
                  <c:v>Mês 1</c:v>
                </c:pt>
                <c:pt idx="1">
                  <c:v>Mês 2</c:v>
                </c:pt>
                <c:pt idx="2">
                  <c:v>Mês 3</c:v>
                </c:pt>
              </c:strCache>
            </c:strRef>
          </c:cat>
          <c:val>
            <c:numRef>
              <c:f>Indicadores!$D$45:$F$45</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3839872"/>
        <c:axId val="23841408"/>
      </c:barChart>
      <c:catAx>
        <c:axId val="2383987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841408"/>
        <c:crosses val="autoZero"/>
        <c:auto val="1"/>
        <c:lblAlgn val="ctr"/>
        <c:lblOffset val="100"/>
        <c:noMultiLvlLbl val="0"/>
      </c:catAx>
      <c:valAx>
        <c:axId val="2384140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839872"/>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Indicadores!$C$61</c:f>
              <c:strCache>
                <c:ptCount val="1"/>
                <c:pt idx="0">
                  <c:v>Proporção de gestantes faltosas às consultas que receberam busca ativa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Indicadores!$D$60:$F$60</c:f>
              <c:strCache>
                <c:ptCount val="3"/>
                <c:pt idx="0">
                  <c:v>Mês 1</c:v>
                </c:pt>
                <c:pt idx="1">
                  <c:v>Mês 2</c:v>
                </c:pt>
                <c:pt idx="2">
                  <c:v>Mês 3</c:v>
                </c:pt>
              </c:strCache>
            </c:strRef>
          </c:cat>
          <c:val>
            <c:numRef>
              <c:f>Indicadores!$D$61:$F$61</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2253952"/>
        <c:axId val="22255488"/>
      </c:barChart>
      <c:catAx>
        <c:axId val="222539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255488"/>
        <c:crosses val="autoZero"/>
        <c:auto val="1"/>
        <c:lblAlgn val="ctr"/>
        <c:lblOffset val="100"/>
        <c:noMultiLvlLbl val="0"/>
      </c:catAx>
      <c:valAx>
        <c:axId val="2225548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253952"/>
        <c:crosses val="autoZero"/>
        <c:crossBetween val="between"/>
        <c:majorUnit val="0.2"/>
        <c:minorUnit val="4.0000000000000022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Indicadores!$C$67</c:f>
              <c:strCache>
                <c:ptCount val="1"/>
                <c:pt idx="0">
                  <c:v>Proporção de gestantes com registro na ficha espelho de pré-natal/vacinação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Indicadores!$D$66:$F$66</c:f>
              <c:strCache>
                <c:ptCount val="3"/>
                <c:pt idx="0">
                  <c:v>Mês 1</c:v>
                </c:pt>
                <c:pt idx="1">
                  <c:v>Mês 2</c:v>
                </c:pt>
                <c:pt idx="2">
                  <c:v>Mês 3</c:v>
                </c:pt>
              </c:strCache>
            </c:strRef>
          </c:cat>
          <c:val>
            <c:numRef>
              <c:f>Indicadores!$D$67:$F$67</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2277504"/>
        <c:axId val="22303872"/>
      </c:barChart>
      <c:catAx>
        <c:axId val="2227750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303872"/>
        <c:crosses val="autoZero"/>
        <c:auto val="1"/>
        <c:lblAlgn val="ctr"/>
        <c:lblOffset val="100"/>
        <c:noMultiLvlLbl val="0"/>
      </c:catAx>
      <c:valAx>
        <c:axId val="2230387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277504"/>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Indicadores!$C$89</c:f>
              <c:strCache>
                <c:ptCount val="1"/>
                <c:pt idx="0">
                  <c:v>Proporção de gestantes que receberam orientação sobre cuidados com o recém-nascido</c:v>
                </c:pt>
              </c:strCache>
            </c:strRef>
          </c:tx>
          <c:spPr>
            <a:solidFill>
              <a:srgbClr val="4F81BD"/>
            </a:solidFill>
            <a:ln w="25400">
              <a:noFill/>
            </a:ln>
          </c:spPr>
          <c:invertIfNegative val="0"/>
          <c:cat>
            <c:strRef>
              <c:f>Indicadores!$D$88:$F$88</c:f>
              <c:strCache>
                <c:ptCount val="3"/>
                <c:pt idx="0">
                  <c:v>Mês 1</c:v>
                </c:pt>
                <c:pt idx="1">
                  <c:v>Mês 2</c:v>
                </c:pt>
                <c:pt idx="2">
                  <c:v>Mês 3</c:v>
                </c:pt>
              </c:strCache>
            </c:strRef>
          </c:cat>
          <c:val>
            <c:numRef>
              <c:f>Indicadores!$D$89:$F$89</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2354560"/>
        <c:axId val="22356352"/>
      </c:barChart>
      <c:catAx>
        <c:axId val="2235456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356352"/>
        <c:crosses val="autoZero"/>
        <c:auto val="1"/>
        <c:lblAlgn val="ctr"/>
        <c:lblOffset val="100"/>
        <c:noMultiLvlLbl val="0"/>
      </c:catAx>
      <c:valAx>
        <c:axId val="2235635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354560"/>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manualLayout>
          <c:layoutTarget val="inner"/>
          <c:xMode val="edge"/>
          <c:yMode val="edge"/>
          <c:x val="0.10632890382490276"/>
          <c:y val="9.7474528951789305E-2"/>
          <c:w val="0.86807819081425375"/>
          <c:h val="0.81641193604138218"/>
        </c:manualLayout>
      </c:layout>
      <c:barChart>
        <c:barDir val="col"/>
        <c:grouping val="clustered"/>
        <c:varyColors val="0"/>
        <c:ser>
          <c:idx val="0"/>
          <c:order val="0"/>
          <c:tx>
            <c:strRef>
              <c:f>Indicadores!$C$5</c:f>
              <c:strCache>
                <c:ptCount val="1"/>
                <c:pt idx="0">
                  <c:v>Proporção de puérperas com consulta até 42 dias após o parto.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Indicadores!$D$4:$F$4</c:f>
              <c:strCache>
                <c:ptCount val="3"/>
                <c:pt idx="0">
                  <c:v>Mês 1</c:v>
                </c:pt>
                <c:pt idx="1">
                  <c:v>Mês 2</c:v>
                </c:pt>
                <c:pt idx="2">
                  <c:v>Mês 3</c:v>
                </c:pt>
              </c:strCache>
            </c:strRef>
          </c:cat>
          <c:val>
            <c:numRef>
              <c:f>Indicadores!$D$5:$F$5</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2388096"/>
        <c:axId val="22430848"/>
      </c:barChart>
      <c:catAx>
        <c:axId val="2238809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430848"/>
        <c:crosses val="autoZero"/>
        <c:auto val="1"/>
        <c:lblAlgn val="ctr"/>
        <c:lblOffset val="100"/>
        <c:noMultiLvlLbl val="0"/>
      </c:catAx>
      <c:valAx>
        <c:axId val="2243084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388096"/>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Indicadores!$C$30</c:f>
              <c:strCache>
                <c:ptCount val="1"/>
                <c:pt idx="0">
                  <c:v>Proporção de puérperas com avaliação do estado psíquico</c:v>
                </c:pt>
              </c:strCache>
            </c:strRef>
          </c:tx>
          <c:spPr>
            <a:solidFill>
              <a:srgbClr val="4F81BD"/>
            </a:solidFill>
            <a:ln w="25400">
              <a:noFill/>
            </a:ln>
          </c:spPr>
          <c:invertIfNegative val="0"/>
          <c:cat>
            <c:strRef>
              <c:f>Indicadores!$D$29:$F$29</c:f>
              <c:strCache>
                <c:ptCount val="3"/>
                <c:pt idx="0">
                  <c:v>Mês 1</c:v>
                </c:pt>
                <c:pt idx="1">
                  <c:v>Mês 2</c:v>
                </c:pt>
                <c:pt idx="2">
                  <c:v>Mês 3</c:v>
                </c:pt>
              </c:strCache>
            </c:strRef>
          </c:cat>
          <c:val>
            <c:numRef>
              <c:f>Indicadores!$D$30:$F$30</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2469248"/>
        <c:axId val="84169088"/>
      </c:barChart>
      <c:catAx>
        <c:axId val="2246924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169088"/>
        <c:crosses val="autoZero"/>
        <c:auto val="1"/>
        <c:lblAlgn val="ctr"/>
        <c:lblOffset val="100"/>
        <c:noMultiLvlLbl val="0"/>
      </c:catAx>
      <c:valAx>
        <c:axId val="8416908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2469248"/>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Indicadores!$C$53</c:f>
              <c:strCache>
                <c:ptCount val="1"/>
                <c:pt idx="0">
                  <c:v>Proporção de puérperas com registro adequado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Indicadores!$D$52:$F$52</c:f>
              <c:strCache>
                <c:ptCount val="3"/>
                <c:pt idx="0">
                  <c:v>Mês 1</c:v>
                </c:pt>
                <c:pt idx="1">
                  <c:v>Mês 2</c:v>
                </c:pt>
                <c:pt idx="2">
                  <c:v>Mês 3</c:v>
                </c:pt>
              </c:strCache>
            </c:strRef>
          </c:cat>
          <c:val>
            <c:numRef>
              <c:f>Indicadores!$D$53:$F$53</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84199680"/>
        <c:axId val="84201472"/>
      </c:barChart>
      <c:catAx>
        <c:axId val="8419968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201472"/>
        <c:crosses val="autoZero"/>
        <c:auto val="1"/>
        <c:lblAlgn val="ctr"/>
        <c:lblOffset val="100"/>
        <c:noMultiLvlLbl val="0"/>
      </c:catAx>
      <c:valAx>
        <c:axId val="8420147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199680"/>
        <c:crosses val="autoZero"/>
        <c:crossBetween val="between"/>
        <c:majorUnit val="0.2"/>
        <c:minorUnit val="4.0000000000000008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l">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Indicadores!$C$71</c:f>
              <c:strCache>
                <c:ptCount val="1"/>
                <c:pt idx="0">
                  <c:v>Proporção de puérperas com orientação sobre planejamento familiar</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Indicadores!$D$70:$F$70</c:f>
              <c:strCache>
                <c:ptCount val="3"/>
                <c:pt idx="0">
                  <c:v>Mês 1</c:v>
                </c:pt>
                <c:pt idx="1">
                  <c:v>Mês 2</c:v>
                </c:pt>
                <c:pt idx="2">
                  <c:v>Mês 3</c:v>
                </c:pt>
              </c:strCache>
            </c:strRef>
          </c:cat>
          <c:val>
            <c:numRef>
              <c:f>Indicadores!$D$71:$F$71</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84706816"/>
        <c:axId val="84708352"/>
      </c:barChart>
      <c:catAx>
        <c:axId val="847068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708352"/>
        <c:crosses val="autoZero"/>
        <c:auto val="1"/>
        <c:lblAlgn val="ctr"/>
        <c:lblOffset val="100"/>
        <c:noMultiLvlLbl val="0"/>
      </c:catAx>
      <c:valAx>
        <c:axId val="8470835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706816"/>
        <c:crosses val="autoZero"/>
        <c:crossBetween val="between"/>
        <c:majorUnit val="0.2"/>
        <c:minorUnit val="4.0000000000000022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10910-5729-4070-A944-DB1C2BCD3E6C}" type="datetimeFigureOut">
              <a:rPr lang="pt-BR" smtClean="0"/>
              <a:t>26/01/2015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DDEB6-A308-4158-BC4B-8B22CCE37E00}" type="slidenum">
              <a:rPr lang="pt-BR" smtClean="0"/>
              <a:t>‹nº›</a:t>
            </a:fld>
            <a:endParaRPr lang="pt-BR"/>
          </a:p>
        </p:txBody>
      </p:sp>
    </p:spTree>
    <p:extLst>
      <p:ext uri="{BB962C8B-B14F-4D97-AF65-F5344CB8AC3E}">
        <p14:creationId xmlns:p14="http://schemas.microsoft.com/office/powerpoint/2010/main" val="1610196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pt.wikipedia.org/wiki/Porco"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pt.wikipedia.org/wiki/Minif%C3%BAndio" TargetMode="External"/><Relationship Id="rId5" Type="http://schemas.openxmlformats.org/officeDocument/2006/relationships/hyperlink" Target="http://pt.wikipedia.org/w/index.php?title=Agricultura_Familiar&amp;action=edit&amp;redlink=1" TargetMode="External"/><Relationship Id="rId4" Type="http://schemas.openxmlformats.org/officeDocument/2006/relationships/hyperlink" Target="http://pt.wikipedia.org/wiki/Agroind%C3%BAstria"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No ano de 2000, o Ministério da Saúde instituiu o Programa de Humanização do Pré-Natal (PHPN). Este tem como principal estratégia assegurar a melhoria do acesso, da cobertura e da qualidade do acompanhamento pré-natal, da assistência ao parto e puerpério às gestantes e ao recém-nascido, </a:t>
            </a:r>
          </a:p>
          <a:p>
            <a:r>
              <a:rPr lang="pt-BR" sz="1200" kern="1200" dirty="0" smtClean="0">
                <a:solidFill>
                  <a:schemeClr val="tx1"/>
                </a:solidFill>
                <a:effectLst/>
                <a:latin typeface="+mn-lt"/>
                <a:ea typeface="+mn-ea"/>
                <a:cs typeface="+mn-cs"/>
              </a:rPr>
              <a:t>O mesmo enfatiza que é dever das unidades de saúde receber com dignidade a mulher, seus familiares e o recém-nascido, </a:t>
            </a:r>
          </a:p>
          <a:p>
            <a:r>
              <a:rPr lang="pt-BR" sz="1200" kern="1200" dirty="0" smtClean="0">
                <a:solidFill>
                  <a:schemeClr val="tx1"/>
                </a:solidFill>
                <a:effectLst/>
                <a:latin typeface="+mn-lt"/>
                <a:ea typeface="+mn-ea"/>
                <a:cs typeface="+mn-cs"/>
              </a:rPr>
              <a:t>O município de Frederico Westphalen situa-se no norte do estado, próximo à divisa com Santa Catarina, possui 28 mil habitantes, sendo o maior município da microrregião do Médio Alto Uruguai. Sua economia gira em torno de indústrias nas áreas de metalurgia, produtos em fibra de vidro e lapidação de pedras </a:t>
            </a:r>
            <a:r>
              <a:rPr lang="pt-BR" sz="1200" kern="1200" dirty="0" err="1" smtClean="0">
                <a:solidFill>
                  <a:schemeClr val="tx1"/>
                </a:solidFill>
                <a:effectLst/>
                <a:latin typeface="+mn-lt"/>
                <a:ea typeface="+mn-ea"/>
                <a:cs typeface="+mn-cs"/>
              </a:rPr>
              <a:t>semi-preciosas</a:t>
            </a:r>
            <a:r>
              <a:rPr lang="pt-BR" sz="1200" kern="1200" dirty="0" smtClean="0">
                <a:solidFill>
                  <a:schemeClr val="tx1"/>
                </a:solidFill>
                <a:effectLst/>
                <a:latin typeface="+mn-lt"/>
                <a:ea typeface="+mn-ea"/>
                <a:cs typeface="+mn-cs"/>
              </a:rPr>
              <a:t>.  Possui um dos maiores abatedouros de </a:t>
            </a:r>
            <a:r>
              <a:rPr lang="pt-BR" sz="1200" u="sng" kern="1200" dirty="0" smtClean="0">
                <a:solidFill>
                  <a:schemeClr val="tx1"/>
                </a:solidFill>
                <a:effectLst/>
                <a:latin typeface="+mn-lt"/>
                <a:ea typeface="+mn-ea"/>
                <a:cs typeface="+mn-cs"/>
                <a:hlinkClick r:id="rId3" tooltip="Porco"/>
              </a:rPr>
              <a:t>suínos</a:t>
            </a:r>
            <a:r>
              <a:rPr lang="pt-BR" sz="1200" kern="1200" dirty="0" smtClean="0">
                <a:solidFill>
                  <a:schemeClr val="tx1"/>
                </a:solidFill>
                <a:effectLst/>
                <a:latin typeface="+mn-lt"/>
                <a:ea typeface="+mn-ea"/>
                <a:cs typeface="+mn-cs"/>
              </a:rPr>
              <a:t> do estado e também é forte seu potencial </a:t>
            </a:r>
            <a:r>
              <a:rPr lang="pt-BR" sz="1200" u="sng" kern="1200" dirty="0" smtClean="0">
                <a:solidFill>
                  <a:schemeClr val="tx1"/>
                </a:solidFill>
                <a:effectLst/>
                <a:latin typeface="+mn-lt"/>
                <a:ea typeface="+mn-ea"/>
                <a:cs typeface="+mn-cs"/>
                <a:hlinkClick r:id="rId4" tooltip="Agroindústria"/>
              </a:rPr>
              <a:t>agroindustrial</a:t>
            </a:r>
            <a:r>
              <a:rPr lang="pt-BR" sz="1200" kern="1200" dirty="0" smtClean="0">
                <a:solidFill>
                  <a:schemeClr val="tx1"/>
                </a:solidFill>
                <a:effectLst/>
                <a:latin typeface="+mn-lt"/>
                <a:ea typeface="+mn-ea"/>
                <a:cs typeface="+mn-cs"/>
              </a:rPr>
              <a:t>, com </a:t>
            </a:r>
            <a:r>
              <a:rPr lang="pt-BR" sz="1200" u="sng" kern="1200" dirty="0" smtClean="0">
                <a:solidFill>
                  <a:schemeClr val="tx1"/>
                </a:solidFill>
                <a:effectLst/>
                <a:latin typeface="+mn-lt"/>
                <a:ea typeface="+mn-ea"/>
                <a:cs typeface="+mn-cs"/>
                <a:hlinkClick r:id="rId5" tooltip="Agricultura Familiar (página não existe)"/>
              </a:rPr>
              <a:t>agroindústrias familiares</a:t>
            </a:r>
            <a:r>
              <a:rPr lang="pt-BR" sz="1200" kern="1200" dirty="0" smtClean="0">
                <a:solidFill>
                  <a:schemeClr val="tx1"/>
                </a:solidFill>
                <a:effectLst/>
                <a:latin typeface="+mn-lt"/>
                <a:ea typeface="+mn-ea"/>
                <a:cs typeface="+mn-cs"/>
              </a:rPr>
              <a:t>, de </a:t>
            </a:r>
            <a:r>
              <a:rPr lang="pt-BR" sz="1200" u="sng" kern="1200" dirty="0" smtClean="0">
                <a:solidFill>
                  <a:schemeClr val="tx1"/>
                </a:solidFill>
                <a:effectLst/>
                <a:latin typeface="+mn-lt"/>
                <a:ea typeface="+mn-ea"/>
                <a:cs typeface="+mn-cs"/>
                <a:hlinkClick r:id="rId6" tooltip="Minifúndio"/>
              </a:rPr>
              <a:t>pequeno porte</a:t>
            </a:r>
            <a:r>
              <a:rPr lang="pt-BR" sz="1200" kern="1200" dirty="0" smtClean="0">
                <a:solidFill>
                  <a:schemeClr val="tx1"/>
                </a:solidFill>
                <a:effectLst/>
                <a:latin typeface="+mn-lt"/>
                <a:ea typeface="+mn-ea"/>
                <a:cs typeface="+mn-cs"/>
              </a:rPr>
              <a:t>.</a:t>
            </a:r>
          </a:p>
          <a:p>
            <a:r>
              <a:rPr lang="pt-BR" sz="1200" kern="1200" dirty="0" smtClean="0">
                <a:solidFill>
                  <a:schemeClr val="tx1"/>
                </a:solidFill>
                <a:effectLst/>
                <a:latin typeface="+mn-lt"/>
                <a:ea typeface="+mn-ea"/>
                <a:cs typeface="+mn-cs"/>
              </a:rPr>
              <a:t> A população da área de abrangência da UBS é de 3080 habitantes (10% da população total), a qual é urbana, contando com o vínculo da Universidade Regional Integrada nos cursos de Nutrição e Enfermagem, e com a Escola Técnica José </a:t>
            </a:r>
            <a:r>
              <a:rPr lang="pt-BR" sz="1200" kern="1200" dirty="0" err="1" smtClean="0">
                <a:solidFill>
                  <a:schemeClr val="tx1"/>
                </a:solidFill>
                <a:effectLst/>
                <a:latin typeface="+mn-lt"/>
                <a:ea typeface="+mn-ea"/>
                <a:cs typeface="+mn-cs"/>
              </a:rPr>
              <a:t>Cañellas</a:t>
            </a:r>
            <a:r>
              <a:rPr lang="pt-BR" sz="1200" kern="1200" dirty="0" smtClean="0">
                <a:solidFill>
                  <a:schemeClr val="tx1"/>
                </a:solidFill>
                <a:effectLst/>
                <a:latin typeface="+mn-lt"/>
                <a:ea typeface="+mn-ea"/>
                <a:cs typeface="+mn-cs"/>
              </a:rPr>
              <a:t> no curso técnico de enfermagem.</a:t>
            </a:r>
          </a:p>
          <a:p>
            <a:r>
              <a:rPr lang="pt-BR" sz="1200" kern="1200" dirty="0" smtClean="0">
                <a:solidFill>
                  <a:schemeClr val="tx1"/>
                </a:solidFill>
                <a:effectLst/>
                <a:latin typeface="+mn-lt"/>
                <a:ea typeface="+mn-ea"/>
                <a:cs typeface="+mn-cs"/>
              </a:rPr>
              <a:t> </a:t>
            </a:r>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2</a:t>
            </a:fld>
            <a:endParaRPr lang="pt-BR"/>
          </a:p>
        </p:txBody>
      </p:sp>
    </p:spTree>
    <p:extLst>
      <p:ext uri="{BB962C8B-B14F-4D97-AF65-F5344CB8AC3E}">
        <p14:creationId xmlns:p14="http://schemas.microsoft.com/office/powerpoint/2010/main" val="2080155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proporção de puérperas com avaliação do estado psíquico foi mantida em 100%. Esta avaliação tem a intenção de detectar precocemente alterações psíquicas no período puerperal, como depressão pós-parto. No caso de necessidade de uso de medicação, procuramos prescrever antidepressivos disponíveis no Sistema Único de Saúde. Em casos mais graves, se necessário, encaminhamos para avaliação e acompanhamento com médico psiquiatra no CAPS do município.</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17</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Durante a intervenção, mantivemos a proporção de puérperas com registro adequado, em prontuário e ficha-espelho, em 100%. Junto aos prontuários das puérperas e gestantes, foram anexadas as fichas-espelho. Esses prontuários, após o início da intervenção, passaram a ficar em pasta separada e devidamente identificada, na recepção da UBS.</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18</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proporção de puérperas com prescrição de algum método de anticoncepção foi mantida em 100%. Sempre que possível, foram indicadas medicações disponíveis na UBS.</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19</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Uma das grandes conquistas da intervenção foi introduzir a saúde bucal no pré-natal da UBS. Iniciamos sem nenhuma gestante da área de abrangência com primeira consulta odontológica programática. Ao final do primeiro mês, cinco gestantes da área estavam em acompanhamento odontológico (26%). No segundo mês passamos pra 52%, 10 gestantes, e no terceiro mês alcançamos 84%. Não conseguimos atingir a meta de 100% de cobertura de saúde bucal nas gestantes da área, porém atingimos 100% das gestantes que fazem pré-natal na UBS. Assim, a tendência é que, à medida que se aumente a cobertura de pré-natal, se alcance maiores números na saúde bucal.</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21</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proporção de gestantes com primeira consulta odontológica programática com tratamento odontológico concluído variou de 60%, no primeiro mês, para 80%, no segundo, e, finalmente, para 100% no terceiro mês. Certamente, a qualificação da equipe, conforme citado no parágrafo anterior, foi responsável pelo avanço notado.</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22</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Durante toda a intervenção, a proporção de gestantes com registro adequado do atendimento odontológico se manteve em 100%. Com a intervenção, passamos a utilizar fichas-espelho de saúde bucal. Essas fichas também ficam anexadas ao prontuário das gestantes e em pasta identificada. Esta pasta fica na recepção da UBS, aos cuidados da recepcionista. A odontóloga é responsável pelo preenchimento e monitoramento das gestantes em acompanhamento odontológico</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23</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smtClean="0">
                <a:solidFill>
                  <a:schemeClr val="tx1"/>
                </a:solidFill>
                <a:effectLst/>
                <a:latin typeface="+mn-lt"/>
                <a:ea typeface="+mn-ea"/>
                <a:cs typeface="+mn-cs"/>
              </a:rPr>
              <a:t>Durante toda a intervenção, a proporção de gestantes com orientação sobre cuidados com higiene bucal do recém-nascido se manteve em 100%.</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24</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Monitoramento mensal do pré-natal, incluindo saúde bucal, e puerpério, pela medica e enfermeira</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Acolher e cadastrar todas as gestantes e puérperas (até 42 dia </a:t>
            </a:r>
            <a:r>
              <a:rPr lang="pt-BR" sz="1200" dirty="0" err="1" smtClean="0"/>
              <a:t>pos</a:t>
            </a:r>
            <a:r>
              <a:rPr lang="pt-BR" sz="1200" dirty="0" smtClean="0"/>
              <a:t> parto) da área de abrangência</a:t>
            </a:r>
            <a:endParaRPr lang="pt-BR"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1200" baseline="0" dirty="0" smtClean="0"/>
              <a:t>Esclarecer a comunidade(grupos, consultas) e expor facilidades de realizar acompanhamento na UBS(agendamento de consultas, prioridade no atendimento,...)</a:t>
            </a:r>
          </a:p>
          <a:p>
            <a:r>
              <a:rPr lang="pt-BR" sz="1200" dirty="0" smtClean="0"/>
              <a:t>Capacitar a equipe através de reuniões semanais,</a:t>
            </a:r>
            <a:r>
              <a:rPr lang="pt-BR" sz="1200" baseline="0" dirty="0" smtClean="0"/>
              <a:t> utilizando os Cadernos de Atenção básica do MS.</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Melhorar a qualidade da atenção às gestantes e puérperas(garantia</a:t>
            </a:r>
            <a:r>
              <a:rPr lang="pt-BR" sz="1200" baseline="0" dirty="0" smtClean="0"/>
              <a:t> de exames </a:t>
            </a:r>
            <a:r>
              <a:rPr lang="pt-BR" sz="1200" baseline="0" dirty="0" err="1" smtClean="0"/>
              <a:t>lab</a:t>
            </a:r>
            <a:r>
              <a:rPr lang="pt-BR" sz="1200" baseline="0" dirty="0" smtClean="0"/>
              <a:t>, atendimento, vacinas, medicamentos)</a:t>
            </a:r>
          </a:p>
          <a:p>
            <a:endParaRPr lang="pt-BR" sz="1200" dirty="0" smtClean="0"/>
          </a:p>
          <a:p>
            <a:endParaRPr lang="pt-B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dirty="0" smtClean="0"/>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6</a:t>
            </a:fld>
            <a:endParaRPr lang="pt-BR"/>
          </a:p>
        </p:txBody>
      </p:sp>
    </p:spTree>
    <p:extLst>
      <p:ext uri="{BB962C8B-B14F-4D97-AF65-F5344CB8AC3E}">
        <p14:creationId xmlns:p14="http://schemas.microsoft.com/office/powerpoint/2010/main" val="238097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Realizar busca ativa das gestantes e puérperas faltosas</a:t>
            </a:r>
            <a:r>
              <a:rPr lang="pt-BR" sz="1200" baseline="0" dirty="0" smtClean="0"/>
              <a:t> às consultas medicas ou </a:t>
            </a:r>
            <a:r>
              <a:rPr lang="pt-BR" sz="1200" baseline="0" dirty="0" err="1" smtClean="0"/>
              <a:t>odontologicas</a:t>
            </a:r>
            <a:r>
              <a:rPr lang="pt-BR" sz="1200" baseline="0" dirty="0" smtClean="0"/>
              <a:t>, </a:t>
            </a:r>
            <a:r>
              <a:rPr lang="pt-BR" sz="1200" baseline="0" dirty="0" err="1" smtClean="0"/>
              <a:t>atraves</a:t>
            </a:r>
            <a:r>
              <a:rPr lang="pt-BR" sz="1200" baseline="0" dirty="0" smtClean="0"/>
              <a:t> das ACS e, se necessário, de outros membros da equipe(médico, enfermeiro)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Incorporar a saúde bucal ao pré-natal e</a:t>
            </a:r>
            <a:r>
              <a:rPr lang="pt-BR" sz="1200" baseline="0" dirty="0" smtClean="0"/>
              <a:t> monitorar as gestantes com avaliação odontológica programática, bem como aquelas com </a:t>
            </a:r>
            <a:r>
              <a:rPr lang="pt-BR" sz="1200" baseline="0" dirty="0" err="1" smtClean="0"/>
              <a:t>tto</a:t>
            </a:r>
            <a:r>
              <a:rPr lang="pt-BR" sz="1200" baseline="0" dirty="0" smtClean="0"/>
              <a:t> </a:t>
            </a:r>
            <a:r>
              <a:rPr lang="pt-BR" sz="1200" baseline="0" dirty="0" err="1" smtClean="0"/>
              <a:t>concluido</a:t>
            </a:r>
            <a:r>
              <a:rPr lang="pt-BR" sz="12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Introduzir as fichas-espelho</a:t>
            </a:r>
            <a:r>
              <a:rPr lang="pt-BR" sz="1200" baseline="0" dirty="0" smtClean="0"/>
              <a:t> no </a:t>
            </a:r>
            <a:r>
              <a:rPr lang="pt-BR" sz="1200" baseline="0" dirty="0" err="1" smtClean="0"/>
              <a:t>servico</a:t>
            </a:r>
            <a:r>
              <a:rPr lang="pt-BR" sz="1200" baseline="0" dirty="0" smtClean="0"/>
              <a:t> fornecidas pela pós e organizar local definido para armazenamento das mesmas.</a:t>
            </a:r>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7</a:t>
            </a:fld>
            <a:endParaRPr lang="pt-BR"/>
          </a:p>
        </p:txBody>
      </p:sp>
    </p:spTree>
    <p:extLst>
      <p:ext uri="{BB962C8B-B14F-4D97-AF65-F5344CB8AC3E}">
        <p14:creationId xmlns:p14="http://schemas.microsoft.com/office/powerpoint/2010/main" val="238097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intervenção teve como um de seus focos o pré-natal, iniciando com 19 gestantes cadastradas na área de cobertura da UBS. No período de intervenção, esse número se manteve constante, considerando as gestantes que tiveram partos e as que engravidaram no período. Inicialmente, apenas 4 gestantes faziam acompanhamento de pré-natal na Unidade de Saúde, o que correspondia a 21% do total. No segundo mês aumentamos o acompanhamento para 63% (12 gestantes) e finalizamos o terceiro mês com 84% de cobertura, ou seja, 16 gestantes em acompanhamento pré-natal na UBS. Assim, conseguimos atingir a meta inicialmente proposta, a qual era de 60%. O sucesso da intervenção ocorreu devido a vários fatores, como o trabalho em equipe realizado, que envolveu todos os profissionais da Unidade de Saúde, à divulgação do trabalho que é realizado na UBS e ao contato com equipes de saúde de outras Unidades do munícipio. </a:t>
            </a:r>
          </a:p>
          <a:p>
            <a:r>
              <a:rPr lang="pt-BR" sz="1200" kern="1200" dirty="0" smtClean="0">
                <a:solidFill>
                  <a:schemeClr val="tx1"/>
                </a:solidFill>
                <a:effectLst/>
                <a:latin typeface="+mn-lt"/>
                <a:ea typeface="+mn-ea"/>
                <a:cs typeface="+mn-cs"/>
              </a:rPr>
              <a:t>Através de conversas com as ACS, as mesmas referem que sentiam, antes do início da intervenção, falta de estímulo dos profissionais de saúde, especialmente do médico, para orientar as ACS sobre a importância de as gestantes procurarem a Unidade de Saúde da sua área de abrangência para realizar o pré-natal. Com a intervenção, as ACS passaram a se sentir mais seguras em orientar as gestantes a procurar a nossa UBS para acompanhamento.</a:t>
            </a:r>
          </a:p>
          <a:p>
            <a:r>
              <a:rPr lang="pt-BR" sz="1200" kern="1200" dirty="0" smtClean="0">
                <a:solidFill>
                  <a:schemeClr val="tx1"/>
                </a:solidFill>
                <a:effectLst/>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10</a:t>
            </a:fld>
            <a:endParaRPr lang="pt-BR"/>
          </a:p>
        </p:txBody>
      </p:sp>
    </p:spTree>
    <p:extLst>
      <p:ext uri="{BB962C8B-B14F-4D97-AF65-F5344CB8AC3E}">
        <p14:creationId xmlns:p14="http://schemas.microsoft.com/office/powerpoint/2010/main" val="2988909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Durante toda a intervenção conseguimos manter em 100% a proporção de gestantes com o esquema da vacina de hepatite B completo. Em todas as gestantes, na primeira consulta, era solicitado </a:t>
            </a:r>
            <a:r>
              <a:rPr lang="pt-BR" sz="1200" kern="1200" dirty="0" err="1" smtClean="0">
                <a:solidFill>
                  <a:schemeClr val="tx1"/>
                </a:solidFill>
                <a:effectLst/>
                <a:latin typeface="+mn-lt"/>
                <a:ea typeface="+mn-ea"/>
                <a:cs typeface="+mn-cs"/>
              </a:rPr>
              <a:t>antiHBs</a:t>
            </a:r>
            <a:r>
              <a:rPr lang="pt-BR" sz="1200" kern="1200" dirty="0" smtClean="0">
                <a:solidFill>
                  <a:schemeClr val="tx1"/>
                </a:solidFill>
                <a:effectLst/>
                <a:latin typeface="+mn-lt"/>
                <a:ea typeface="+mn-ea"/>
                <a:cs typeface="+mn-cs"/>
              </a:rPr>
              <a:t> para sabermos com certeza o status de imunidade para hepatite B. As vacinas foram realizadas na Unidade de Saúde, conforme descrito no parágrafo anterior.</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11</a:t>
            </a:fld>
            <a:endParaRPr lang="pt-BR"/>
          </a:p>
        </p:txBody>
      </p:sp>
    </p:spTree>
    <p:extLst>
      <p:ext uri="{BB962C8B-B14F-4D97-AF65-F5344CB8AC3E}">
        <p14:creationId xmlns:p14="http://schemas.microsoft.com/office/powerpoint/2010/main" val="3419412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Mantivemos em 100% a proporção de gestantes avaliadas quanto à necessidade de atendimento odontológico. Já na primeira consulta de pré-natal, as gestantes eram orientadas a agendar consulta com a dentista, a qual era realizada no consultório odontológico da UBS. Antes da intervenção, a avaliação de saúde bucal não fazia parte do pré-natal da Unidade.</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12</a:t>
            </a:fld>
            <a:endParaRPr lang="pt-BR"/>
          </a:p>
        </p:txBody>
      </p:sp>
    </p:spTree>
    <p:extLst>
      <p:ext uri="{BB962C8B-B14F-4D97-AF65-F5344CB8AC3E}">
        <p14:creationId xmlns:p14="http://schemas.microsoft.com/office/powerpoint/2010/main" val="97252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Durante a intervenção, mantivemos 100% das gestantes em pré-natal na Unidade com ficha espelho de pré-natal/vacinação adequadamente preenchidas. Essas fichas-espelho foram implementadas após o início da intervenção. Também organizamos os prontuários das gestantes, com as fichas-espelho em anexo, em pasta separada e devidamente identificada, a qual fica com a recepcionista da UBS.</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13</a:t>
            </a:fld>
            <a:endParaRPr lang="pt-BR"/>
          </a:p>
        </p:txBody>
      </p:sp>
    </p:spTree>
    <p:extLst>
      <p:ext uri="{BB962C8B-B14F-4D97-AF65-F5344CB8AC3E}">
        <p14:creationId xmlns:p14="http://schemas.microsoft.com/office/powerpoint/2010/main" val="2018893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A proporção de gestantes que receberam orientação sobre cuidado</a:t>
            </a:r>
            <a:r>
              <a:rPr lang="pt-BR" sz="1200" kern="1200" baseline="0" dirty="0" smtClean="0">
                <a:solidFill>
                  <a:schemeClr val="tx1"/>
                </a:solidFill>
                <a:effectLst/>
                <a:latin typeface="+mn-lt"/>
                <a:ea typeface="+mn-ea"/>
                <a:cs typeface="+mn-cs"/>
              </a:rPr>
              <a:t> com </a:t>
            </a:r>
            <a:r>
              <a:rPr lang="pt-BR" sz="1200" kern="1200" baseline="0" dirty="0" err="1" smtClean="0">
                <a:solidFill>
                  <a:schemeClr val="tx1"/>
                </a:solidFill>
                <a:effectLst/>
                <a:latin typeface="+mn-lt"/>
                <a:ea typeface="+mn-ea"/>
                <a:cs typeface="+mn-cs"/>
              </a:rPr>
              <a:t>recem-nascido</a:t>
            </a:r>
            <a:r>
              <a:rPr lang="pt-BR" sz="1200" kern="1200" dirty="0" smtClean="0">
                <a:solidFill>
                  <a:schemeClr val="tx1"/>
                </a:solidFill>
                <a:effectLst/>
                <a:latin typeface="+mn-lt"/>
                <a:ea typeface="+mn-ea"/>
                <a:cs typeface="+mn-cs"/>
              </a:rPr>
              <a:t> durante o pré-natal se manteve em 100% durante a intervenção.  Essas orientações foram dadas durante as consultas médicas, odontológicas e nos grupos de saúde. Orientar 100% das gestantes sobre os cuidados com o recém-nascido (teste do pezinho, decúbito dorsal para dormir);</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effectLst/>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14</a:t>
            </a:fld>
            <a:endParaRPr lang="pt-BR"/>
          </a:p>
        </p:txBody>
      </p:sp>
    </p:spTree>
    <p:extLst>
      <p:ext uri="{BB962C8B-B14F-4D97-AF65-F5344CB8AC3E}">
        <p14:creationId xmlns:p14="http://schemas.microsoft.com/office/powerpoint/2010/main" val="1799488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Manteve-se, durante o período de intervenção, a proporção de 100% das puérperas com consulta até 42 dias após o parto. A proporção alcançada foi condizente com a meta proposta. Segundo informações das próprias pacientes, geralmente, os médicos ginecologistas que fazem os partos não solicitam que a mulher faça retorno com os mesmos, apenas orientam procurar a UBS da sua área. Assim, as puérperas acabam procurando a UBS em que residem para revisão. Novamente, o trabalho das ACS foi essencial para atingir as metas.</a:t>
            </a:r>
          </a:p>
          <a:p>
            <a:r>
              <a:rPr lang="pt-BR" sz="1200" kern="1200" dirty="0" smtClean="0">
                <a:solidFill>
                  <a:schemeClr val="tx1"/>
                </a:solidFill>
                <a:effectLst/>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654DDEB6-A308-4158-BC4B-8B22CCE37E00}" type="slidenum">
              <a:rPr lang="pt-BR" smtClean="0"/>
              <a:t>16</a:t>
            </a:fld>
            <a:endParaRPr lang="pt-BR"/>
          </a:p>
        </p:txBody>
      </p:sp>
    </p:spTree>
    <p:extLst>
      <p:ext uri="{BB962C8B-B14F-4D97-AF65-F5344CB8AC3E}">
        <p14:creationId xmlns:p14="http://schemas.microsoft.com/office/powerpoint/2010/main" val="1799488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de cantos arredondado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smtClean="0"/>
              <a:t>Clique para editar 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9" name="Espaço Reservado para Data 18"/>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11" name="Espaço Reservado para Número de Slide 10"/>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2007E7C-636D-4F67-8754-D260DD54CBAE}"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4BDC8D48-E25D-432F-8CBE-596B46B952E8}" type="datetimeFigureOut">
              <a:rPr lang="pt-BR" smtClean="0"/>
              <a:t>26/01/2015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2007E7C-636D-4F67-8754-D260DD54CBAE}" type="slidenum">
              <a:rPr lang="pt-BR" smtClean="0"/>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smtClean="0"/>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t-BR" smtClean="0"/>
              <a:t>Clique para editar 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DC8D48-E25D-432F-8CBE-596B46B952E8}" type="datetimeFigureOut">
              <a:rPr lang="pt-BR" smtClean="0"/>
              <a:t>26/01/2015</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007E7C-636D-4F67-8754-D260DD54CBA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27584" y="2636912"/>
            <a:ext cx="7772400" cy="1828800"/>
          </a:xfrm>
        </p:spPr>
        <p:txBody>
          <a:bodyPr>
            <a:noAutofit/>
          </a:bodyPr>
          <a:lstStyle/>
          <a:p>
            <a:pPr algn="ctr"/>
            <a:r>
              <a:rPr lang="pt-BR" sz="2400" dirty="0" smtClean="0">
                <a:effectLst/>
              </a:rPr>
              <a:t/>
            </a:r>
            <a:br>
              <a:rPr lang="pt-BR" sz="2400" dirty="0" smtClean="0">
                <a:effectLst/>
              </a:rPr>
            </a:br>
            <a:r>
              <a:rPr lang="pt-BR" sz="2800" dirty="0" smtClean="0">
                <a:effectLst/>
              </a:rPr>
              <a:t>Melhoria </a:t>
            </a:r>
            <a:r>
              <a:rPr lang="pt-BR" sz="2800" dirty="0">
                <a:effectLst/>
              </a:rPr>
              <a:t>da qualidade da Atenção ao Pré-natal e Puerpério no ESF III Jardim Primavera, no município de Frederico Westphalen - RS</a:t>
            </a:r>
            <a:br>
              <a:rPr lang="pt-BR" sz="2800" dirty="0">
                <a:effectLst/>
              </a:rPr>
            </a:br>
            <a:endParaRPr lang="pt-BR" sz="2800" dirty="0"/>
          </a:p>
        </p:txBody>
      </p:sp>
      <p:sp>
        <p:nvSpPr>
          <p:cNvPr id="3" name="Subtítulo 2"/>
          <p:cNvSpPr>
            <a:spLocks noGrp="1"/>
          </p:cNvSpPr>
          <p:nvPr>
            <p:ph type="subTitle" idx="1"/>
          </p:nvPr>
        </p:nvSpPr>
        <p:spPr>
          <a:xfrm>
            <a:off x="755576" y="5229200"/>
            <a:ext cx="7772400" cy="914400"/>
          </a:xfrm>
        </p:spPr>
        <p:txBody>
          <a:bodyPr/>
          <a:lstStyle/>
          <a:p>
            <a:pPr algn="ctr"/>
            <a:r>
              <a:rPr lang="pt-BR" dirty="0" err="1" smtClean="0">
                <a:solidFill>
                  <a:schemeClr val="tx1"/>
                </a:solidFill>
              </a:rPr>
              <a:t>Layla</a:t>
            </a:r>
            <a:r>
              <a:rPr lang="pt-BR" dirty="0" smtClean="0">
                <a:solidFill>
                  <a:schemeClr val="tx1"/>
                </a:solidFill>
              </a:rPr>
              <a:t> Regina </a:t>
            </a:r>
            <a:r>
              <a:rPr lang="pt-BR" dirty="0" err="1" smtClean="0">
                <a:solidFill>
                  <a:schemeClr val="tx1"/>
                </a:solidFill>
              </a:rPr>
              <a:t>Zambenedetti</a:t>
            </a:r>
            <a:r>
              <a:rPr lang="pt-BR" dirty="0" smtClean="0">
                <a:solidFill>
                  <a:schemeClr val="tx1"/>
                </a:solidFill>
              </a:rPr>
              <a:t> </a:t>
            </a:r>
            <a:r>
              <a:rPr lang="pt-BR" dirty="0" err="1" smtClean="0">
                <a:solidFill>
                  <a:schemeClr val="tx1"/>
                </a:solidFill>
              </a:rPr>
              <a:t>Baroncello</a:t>
            </a:r>
            <a:endParaRPr lang="pt-BR" dirty="0" smtClean="0">
              <a:solidFill>
                <a:schemeClr val="tx1"/>
              </a:solidFill>
            </a:endParaRPr>
          </a:p>
          <a:p>
            <a:pPr algn="ctr"/>
            <a:r>
              <a:rPr lang="pt-BR" dirty="0" smtClean="0">
                <a:solidFill>
                  <a:schemeClr val="tx1"/>
                </a:solidFill>
              </a:rPr>
              <a:t>Janeiro - 2015</a:t>
            </a:r>
            <a:endParaRPr lang="pt-BR" dirty="0">
              <a:solidFill>
                <a:schemeClr val="tx1"/>
              </a:solidFill>
            </a:endParaRPr>
          </a:p>
        </p:txBody>
      </p:sp>
      <p:sp>
        <p:nvSpPr>
          <p:cNvPr id="4" name="CaixaDeTexto 3"/>
          <p:cNvSpPr txBox="1"/>
          <p:nvPr/>
        </p:nvSpPr>
        <p:spPr>
          <a:xfrm>
            <a:off x="1115616" y="548680"/>
            <a:ext cx="6696744" cy="646331"/>
          </a:xfrm>
          <a:prstGeom prst="rect">
            <a:avLst/>
          </a:prstGeom>
          <a:noFill/>
        </p:spPr>
        <p:txBody>
          <a:bodyPr wrap="square" rtlCol="0">
            <a:spAutoFit/>
          </a:bodyPr>
          <a:lstStyle/>
          <a:p>
            <a:pPr algn="ctr"/>
            <a:r>
              <a:rPr lang="pt-BR" dirty="0"/>
              <a:t>UNIVERSIDADE FEDERAL DE PELOTAS</a:t>
            </a:r>
          </a:p>
          <a:p>
            <a:pPr algn="ctr"/>
            <a:r>
              <a:rPr lang="pt-BR" dirty="0"/>
              <a:t>Programa de Pós-Graduação em Saúde da Família</a:t>
            </a:r>
          </a:p>
        </p:txBody>
      </p:sp>
    </p:spTree>
    <p:extLst>
      <p:ext uri="{BB962C8B-B14F-4D97-AF65-F5344CB8AC3E}">
        <p14:creationId xmlns:p14="http://schemas.microsoft.com/office/powerpoint/2010/main" val="34390690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30105"/>
            <a:ext cx="8183880" cy="5412088"/>
          </a:xfrm>
        </p:spPr>
        <p:txBody>
          <a:bodyPr>
            <a:normAutofit/>
          </a:bodyPr>
          <a:lstStyle/>
          <a:p>
            <a:pPr marL="0" indent="0">
              <a:buNone/>
            </a:pPr>
            <a:endParaRPr lang="pt-BR" sz="2400" dirty="0" smtClean="0"/>
          </a:p>
          <a:p>
            <a:r>
              <a:rPr lang="pt-BR" sz="2400" dirty="0" smtClean="0"/>
              <a:t>Objetivo: Ampliar a cobertura de pré-natal</a:t>
            </a:r>
          </a:p>
          <a:p>
            <a:r>
              <a:rPr lang="pt-BR" sz="2400" dirty="0" smtClean="0"/>
              <a:t>Meta: Alcançar 60% de cobertura de pré-natal</a:t>
            </a:r>
          </a:p>
          <a:p>
            <a:endParaRPr lang="pt-BR" sz="2400" dirty="0"/>
          </a:p>
          <a:p>
            <a:endParaRPr lang="pt-BR" sz="2400" dirty="0"/>
          </a:p>
        </p:txBody>
      </p:sp>
      <p:graphicFrame>
        <p:nvGraphicFramePr>
          <p:cNvPr id="4" name="Gráfico 3"/>
          <p:cNvGraphicFramePr/>
          <p:nvPr>
            <p:extLst>
              <p:ext uri="{D42A27DB-BD31-4B8C-83A1-F6EECF244321}">
                <p14:modId xmlns:p14="http://schemas.microsoft.com/office/powerpoint/2010/main" val="4031538341"/>
              </p:ext>
            </p:extLst>
          </p:nvPr>
        </p:nvGraphicFramePr>
        <p:xfrm>
          <a:off x="1187624" y="1700808"/>
          <a:ext cx="6624736" cy="47838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924113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Melhorar a qualidade da Atenção ao Pré-natal</a:t>
            </a:r>
          </a:p>
          <a:p>
            <a:r>
              <a:rPr lang="pt-BR" sz="2400" dirty="0" smtClean="0"/>
              <a:t>Meta: Garantir 100% das gestantes com vacina contra hepatite B em dia.</a:t>
            </a:r>
            <a:endParaRPr lang="pt-BR" sz="2400" dirty="0"/>
          </a:p>
          <a:p>
            <a:endParaRPr lang="pt-BR" sz="2400" dirty="0"/>
          </a:p>
        </p:txBody>
      </p:sp>
      <p:graphicFrame>
        <p:nvGraphicFramePr>
          <p:cNvPr id="5" name="Gráfico 4"/>
          <p:cNvGraphicFramePr/>
          <p:nvPr>
            <p:extLst>
              <p:ext uri="{D42A27DB-BD31-4B8C-83A1-F6EECF244321}">
                <p14:modId xmlns:p14="http://schemas.microsoft.com/office/powerpoint/2010/main" val="3961592199"/>
              </p:ext>
            </p:extLst>
          </p:nvPr>
        </p:nvGraphicFramePr>
        <p:xfrm>
          <a:off x="1763688" y="2204864"/>
          <a:ext cx="5688632"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766352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a </a:t>
            </a:r>
            <a:r>
              <a:rPr lang="pt-BR" sz="2400" dirty="0" smtClean="0"/>
              <a:t>adesão ao Pré-natal</a:t>
            </a:r>
          </a:p>
          <a:p>
            <a:r>
              <a:rPr lang="pt-BR" sz="2400" dirty="0" smtClean="0"/>
              <a:t>Meta: Realizar </a:t>
            </a:r>
            <a:r>
              <a:rPr lang="pt-BR" sz="2400" dirty="0"/>
              <a:t>busca ativa de 100% das gestantes faltosas às consultas de </a:t>
            </a:r>
            <a:r>
              <a:rPr lang="pt-BR" sz="2400" dirty="0" smtClean="0"/>
              <a:t>Pré-natal</a:t>
            </a:r>
          </a:p>
          <a:p>
            <a:pPr marL="0" indent="0">
              <a:buNone/>
            </a:pPr>
            <a:endParaRPr lang="pt-BR" sz="2400" dirty="0"/>
          </a:p>
          <a:p>
            <a:endParaRPr lang="pt-BR" sz="2400" dirty="0"/>
          </a:p>
          <a:p>
            <a:endParaRPr lang="pt-BR" sz="2400" dirty="0"/>
          </a:p>
          <a:p>
            <a:endParaRPr lang="pt-BR" sz="2400" dirty="0"/>
          </a:p>
        </p:txBody>
      </p:sp>
      <p:graphicFrame>
        <p:nvGraphicFramePr>
          <p:cNvPr id="4" name="Gráfico 3"/>
          <p:cNvGraphicFramePr/>
          <p:nvPr>
            <p:extLst>
              <p:ext uri="{D42A27DB-BD31-4B8C-83A1-F6EECF244321}">
                <p14:modId xmlns:p14="http://schemas.microsoft.com/office/powerpoint/2010/main" val="566756499"/>
              </p:ext>
            </p:extLst>
          </p:nvPr>
        </p:nvGraphicFramePr>
        <p:xfrm>
          <a:off x="1115616" y="1844824"/>
          <a:ext cx="6696743"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143716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o registro do programa de P</a:t>
            </a:r>
            <a:r>
              <a:rPr lang="pt-BR" sz="2400" dirty="0" smtClean="0"/>
              <a:t>ré-natal</a:t>
            </a:r>
          </a:p>
          <a:p>
            <a:r>
              <a:rPr lang="pt-BR" sz="2400" dirty="0" smtClean="0"/>
              <a:t>Meta: Manter </a:t>
            </a:r>
            <a:r>
              <a:rPr lang="pt-BR" sz="2400" dirty="0"/>
              <a:t>registro na ficha espelho de P</a:t>
            </a:r>
            <a:r>
              <a:rPr lang="pt-BR" sz="2400" dirty="0" smtClean="0"/>
              <a:t>ré-natal em </a:t>
            </a:r>
            <a:r>
              <a:rPr lang="pt-BR" sz="2400" dirty="0"/>
              <a:t>100% das </a:t>
            </a:r>
            <a:r>
              <a:rPr lang="pt-BR" sz="2400" dirty="0" smtClean="0"/>
              <a:t>gestantes</a:t>
            </a:r>
            <a:endParaRPr lang="pt-BR" sz="2400" dirty="0"/>
          </a:p>
          <a:p>
            <a:endParaRPr lang="pt-BR" sz="2400" dirty="0"/>
          </a:p>
          <a:p>
            <a:endParaRPr lang="pt-BR" sz="2400" dirty="0"/>
          </a:p>
        </p:txBody>
      </p:sp>
      <p:graphicFrame>
        <p:nvGraphicFramePr>
          <p:cNvPr id="5" name="Gráfico 4"/>
          <p:cNvGraphicFramePr/>
          <p:nvPr>
            <p:extLst>
              <p:ext uri="{D42A27DB-BD31-4B8C-83A1-F6EECF244321}">
                <p14:modId xmlns:p14="http://schemas.microsoft.com/office/powerpoint/2010/main" val="443121792"/>
              </p:ext>
            </p:extLst>
          </p:nvPr>
        </p:nvGraphicFramePr>
        <p:xfrm>
          <a:off x="1763688" y="2204864"/>
          <a:ext cx="5904656" cy="42704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399054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Promover a saúde no pré-natal</a:t>
            </a:r>
            <a:endParaRPr lang="pt-BR" sz="2400" dirty="0" smtClean="0"/>
          </a:p>
          <a:p>
            <a:r>
              <a:rPr lang="pt-BR" sz="2400" dirty="0" smtClean="0"/>
              <a:t>Meta: Manter em 100% a proporção de gestantes com orientação sobre cuidados com recém-nascido.</a:t>
            </a:r>
          </a:p>
          <a:p>
            <a:endParaRPr lang="pt-BR" sz="2400" dirty="0"/>
          </a:p>
          <a:p>
            <a:endParaRPr lang="pt-BR" sz="2400" dirty="0"/>
          </a:p>
        </p:txBody>
      </p:sp>
      <p:graphicFrame>
        <p:nvGraphicFramePr>
          <p:cNvPr id="5" name="Gráfico 4"/>
          <p:cNvGraphicFramePr/>
          <p:nvPr>
            <p:extLst>
              <p:ext uri="{D42A27DB-BD31-4B8C-83A1-F6EECF244321}">
                <p14:modId xmlns:p14="http://schemas.microsoft.com/office/powerpoint/2010/main" val="438203149"/>
              </p:ext>
            </p:extLst>
          </p:nvPr>
        </p:nvGraphicFramePr>
        <p:xfrm>
          <a:off x="1331640" y="2276872"/>
          <a:ext cx="6408712" cy="41422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07581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183880" cy="1051560"/>
          </a:xfrm>
        </p:spPr>
        <p:txBody>
          <a:bodyPr/>
          <a:lstStyle/>
          <a:p>
            <a:endParaRPr lang="pt-BR"/>
          </a:p>
        </p:txBody>
      </p:sp>
      <p:sp>
        <p:nvSpPr>
          <p:cNvPr id="3" name="Espaço Reservado para Conteúdo 2"/>
          <p:cNvSpPr>
            <a:spLocks noGrp="1"/>
          </p:cNvSpPr>
          <p:nvPr>
            <p:ph idx="1"/>
          </p:nvPr>
        </p:nvSpPr>
        <p:spPr>
          <a:xfrm>
            <a:off x="467544" y="1772816"/>
            <a:ext cx="8183880" cy="4187952"/>
          </a:xfrm>
        </p:spPr>
        <p:txBody>
          <a:bodyPr/>
          <a:lstStyle/>
          <a:p>
            <a:pPr marL="0" indent="0" algn="ctr">
              <a:buNone/>
            </a:pPr>
            <a:endParaRPr lang="pt-BR" dirty="0"/>
          </a:p>
          <a:p>
            <a:pPr marL="0" indent="0" algn="ctr">
              <a:buNone/>
            </a:pPr>
            <a:endParaRPr lang="pt-BR" dirty="0" smtClean="0"/>
          </a:p>
          <a:p>
            <a:pPr algn="ctr"/>
            <a:endParaRPr lang="pt-BR" dirty="0"/>
          </a:p>
        </p:txBody>
      </p:sp>
      <p:sp>
        <p:nvSpPr>
          <p:cNvPr id="5" name="Elipse 4"/>
          <p:cNvSpPr/>
          <p:nvPr/>
        </p:nvSpPr>
        <p:spPr>
          <a:xfrm>
            <a:off x="1187624" y="1844824"/>
            <a:ext cx="6624735" cy="2880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PUERPÉRIO</a:t>
            </a:r>
            <a:endParaRPr lang="pt-BR" sz="3600" dirty="0"/>
          </a:p>
        </p:txBody>
      </p:sp>
    </p:spTree>
    <p:extLst>
      <p:ext uri="{BB962C8B-B14F-4D97-AF65-F5344CB8AC3E}">
        <p14:creationId xmlns:p14="http://schemas.microsoft.com/office/powerpoint/2010/main" val="40524638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Manter </a:t>
            </a:r>
            <a:r>
              <a:rPr lang="pt-BR" sz="2400" dirty="0"/>
              <a:t>a cobertura da atenção </a:t>
            </a:r>
            <a:r>
              <a:rPr lang="pt-BR" sz="2400" dirty="0" smtClean="0"/>
              <a:t>as </a:t>
            </a:r>
            <a:r>
              <a:rPr lang="pt-BR" sz="2400" dirty="0"/>
              <a:t>puérperas</a:t>
            </a:r>
            <a:endParaRPr lang="pt-BR" sz="2400" dirty="0" smtClean="0"/>
          </a:p>
          <a:p>
            <a:r>
              <a:rPr lang="pt-BR" sz="2400" dirty="0" smtClean="0"/>
              <a:t>Meta: </a:t>
            </a:r>
            <a:r>
              <a:rPr lang="pt-BR" sz="2400" dirty="0"/>
              <a:t>Garantir a 100% das puérperas cadastradas no programa de Pré-Natal e Puerpério da Unidade de Saúde consulta puerperal antes dos 42 dias após o parto;</a:t>
            </a:r>
          </a:p>
          <a:p>
            <a:endParaRPr lang="pt-BR" sz="2400" dirty="0"/>
          </a:p>
        </p:txBody>
      </p:sp>
      <p:graphicFrame>
        <p:nvGraphicFramePr>
          <p:cNvPr id="4" name="Gráfico 3"/>
          <p:cNvGraphicFramePr/>
          <p:nvPr>
            <p:extLst>
              <p:ext uri="{D42A27DB-BD31-4B8C-83A1-F6EECF244321}">
                <p14:modId xmlns:p14="http://schemas.microsoft.com/office/powerpoint/2010/main" val="2632582335"/>
              </p:ext>
            </p:extLst>
          </p:nvPr>
        </p:nvGraphicFramePr>
        <p:xfrm>
          <a:off x="2051720" y="2731348"/>
          <a:ext cx="5458544" cy="4137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823431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a qualidade da atenção às puérperas na Unidade de </a:t>
            </a:r>
            <a:r>
              <a:rPr lang="pt-BR" sz="2400" dirty="0" smtClean="0"/>
              <a:t>Saúde.</a:t>
            </a:r>
          </a:p>
          <a:p>
            <a:r>
              <a:rPr lang="pt-BR" sz="2400" dirty="0" smtClean="0"/>
              <a:t>Meta: Avaliar o estado psíquico em 100% das puérperas cadastradas no Programa.</a:t>
            </a:r>
            <a:endParaRPr lang="pt-BR" sz="2400" dirty="0"/>
          </a:p>
          <a:p>
            <a:endParaRPr lang="pt-BR" sz="2400" dirty="0"/>
          </a:p>
          <a:p>
            <a:endParaRPr lang="pt-BR" sz="2400" dirty="0"/>
          </a:p>
        </p:txBody>
      </p:sp>
      <p:graphicFrame>
        <p:nvGraphicFramePr>
          <p:cNvPr id="4" name="Gráfico 3"/>
          <p:cNvGraphicFramePr/>
          <p:nvPr>
            <p:extLst>
              <p:ext uri="{D42A27DB-BD31-4B8C-83A1-F6EECF244321}">
                <p14:modId xmlns:p14="http://schemas.microsoft.com/office/powerpoint/2010/main" val="331810716"/>
              </p:ext>
            </p:extLst>
          </p:nvPr>
        </p:nvGraphicFramePr>
        <p:xfrm>
          <a:off x="1691680" y="2132856"/>
          <a:ext cx="5682823" cy="4244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319448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o registro das informações</a:t>
            </a:r>
            <a:endParaRPr lang="pt-BR" sz="2400" dirty="0" smtClean="0"/>
          </a:p>
          <a:p>
            <a:r>
              <a:rPr lang="pt-BR" sz="2400" dirty="0" smtClean="0"/>
              <a:t>Meta: Manter registro na ficha-espelho de 100% das puérperas.</a:t>
            </a:r>
            <a:endParaRPr lang="pt-BR" sz="2400" dirty="0"/>
          </a:p>
          <a:p>
            <a:endParaRPr lang="pt-BR" sz="2400" dirty="0"/>
          </a:p>
        </p:txBody>
      </p:sp>
      <p:graphicFrame>
        <p:nvGraphicFramePr>
          <p:cNvPr id="4" name="Gráfico 3"/>
          <p:cNvGraphicFramePr/>
          <p:nvPr>
            <p:extLst>
              <p:ext uri="{D42A27DB-BD31-4B8C-83A1-F6EECF244321}">
                <p14:modId xmlns:p14="http://schemas.microsoft.com/office/powerpoint/2010/main" val="566883895"/>
              </p:ext>
            </p:extLst>
          </p:nvPr>
        </p:nvGraphicFramePr>
        <p:xfrm>
          <a:off x="1331640" y="1844824"/>
          <a:ext cx="6552728" cy="46110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749377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Promover a saúde das </a:t>
            </a:r>
            <a:r>
              <a:rPr lang="pt-BR" sz="2400" dirty="0" smtClean="0"/>
              <a:t>puérperas</a:t>
            </a:r>
          </a:p>
          <a:p>
            <a:r>
              <a:rPr lang="pt-BR" sz="2400" dirty="0" smtClean="0"/>
              <a:t>Meta: Orientar </a:t>
            </a:r>
            <a:r>
              <a:rPr lang="pt-BR" sz="2400" dirty="0"/>
              <a:t>100% das puérperas cadastradas no Programa  sobre </a:t>
            </a:r>
            <a:r>
              <a:rPr lang="pt-BR" sz="2400" dirty="0" smtClean="0"/>
              <a:t>planejamento familiar</a:t>
            </a:r>
            <a:endParaRPr lang="pt-BR" sz="2400" dirty="0"/>
          </a:p>
          <a:p>
            <a:endParaRPr lang="pt-BR" sz="2400" dirty="0"/>
          </a:p>
        </p:txBody>
      </p:sp>
      <p:graphicFrame>
        <p:nvGraphicFramePr>
          <p:cNvPr id="6" name="Gráfico 5"/>
          <p:cNvGraphicFramePr/>
          <p:nvPr>
            <p:extLst>
              <p:ext uri="{D42A27DB-BD31-4B8C-83A1-F6EECF244321}">
                <p14:modId xmlns:p14="http://schemas.microsoft.com/office/powerpoint/2010/main" val="2698639939"/>
              </p:ext>
            </p:extLst>
          </p:nvPr>
        </p:nvGraphicFramePr>
        <p:xfrm>
          <a:off x="1403648" y="1844824"/>
          <a:ext cx="6408712"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025310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0688"/>
            <a:ext cx="8183880" cy="1051560"/>
          </a:xfrm>
        </p:spPr>
        <p:txBody>
          <a:bodyPr/>
          <a:lstStyle/>
          <a:p>
            <a:pPr algn="ctr"/>
            <a:r>
              <a:rPr lang="pt-BR" dirty="0" smtClean="0"/>
              <a:t>Introdução</a:t>
            </a:r>
            <a:endParaRPr lang="pt-BR" dirty="0"/>
          </a:p>
        </p:txBody>
      </p:sp>
      <p:sp>
        <p:nvSpPr>
          <p:cNvPr id="3" name="Espaço Reservado para Conteúdo 2"/>
          <p:cNvSpPr>
            <a:spLocks noGrp="1"/>
          </p:cNvSpPr>
          <p:nvPr>
            <p:ph idx="1"/>
          </p:nvPr>
        </p:nvSpPr>
        <p:spPr>
          <a:xfrm>
            <a:off x="467544" y="1772816"/>
            <a:ext cx="8183880" cy="4187952"/>
          </a:xfrm>
        </p:spPr>
        <p:txBody>
          <a:bodyPr>
            <a:normAutofit/>
          </a:bodyPr>
          <a:lstStyle/>
          <a:p>
            <a:pPr marL="0" indent="0">
              <a:buNone/>
            </a:pPr>
            <a:endParaRPr lang="pt-BR" sz="2400" dirty="0" smtClean="0"/>
          </a:p>
          <a:p>
            <a:r>
              <a:rPr lang="pt-BR" dirty="0" smtClean="0"/>
              <a:t>PHPN – 2000 - MS</a:t>
            </a:r>
          </a:p>
          <a:p>
            <a:r>
              <a:rPr lang="pt-BR" dirty="0" smtClean="0"/>
              <a:t>FW: 28 mil habitantes</a:t>
            </a:r>
          </a:p>
          <a:p>
            <a:r>
              <a:rPr lang="pt-BR" dirty="0" smtClean="0"/>
              <a:t>ESF: 3050 habitantes (11%)</a:t>
            </a:r>
          </a:p>
          <a:p>
            <a:r>
              <a:rPr lang="pt-BR" dirty="0" smtClean="0"/>
              <a:t>UBS com estrutura física e de equipe suficientes</a:t>
            </a:r>
          </a:p>
          <a:p>
            <a:r>
              <a:rPr lang="pt-BR" dirty="0" smtClean="0"/>
              <a:t>UBS sem </a:t>
            </a:r>
            <a:r>
              <a:rPr lang="pt-BR" dirty="0"/>
              <a:t>uso </a:t>
            </a:r>
            <a:r>
              <a:rPr lang="pt-BR" dirty="0" smtClean="0"/>
              <a:t>adequado</a:t>
            </a:r>
          </a:p>
          <a:p>
            <a:pPr marL="0" indent="0">
              <a:buNone/>
            </a:pPr>
            <a:endParaRPr lang="pt-BR" dirty="0"/>
          </a:p>
          <a:p>
            <a:endParaRPr lang="pt-BR" dirty="0" smtClean="0"/>
          </a:p>
          <a:p>
            <a:endParaRPr lang="pt-BR" sz="2400" dirty="0"/>
          </a:p>
        </p:txBody>
      </p:sp>
    </p:spTree>
    <p:extLst>
      <p:ext uri="{BB962C8B-B14F-4D97-AF65-F5344CB8AC3E}">
        <p14:creationId xmlns:p14="http://schemas.microsoft.com/office/powerpoint/2010/main" val="232001036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183880" cy="1051560"/>
          </a:xfrm>
        </p:spPr>
        <p:txBody>
          <a:bodyPr/>
          <a:lstStyle/>
          <a:p>
            <a:endParaRPr lang="pt-BR"/>
          </a:p>
        </p:txBody>
      </p:sp>
      <p:sp>
        <p:nvSpPr>
          <p:cNvPr id="3" name="Espaço Reservado para Conteúdo 2"/>
          <p:cNvSpPr>
            <a:spLocks noGrp="1"/>
          </p:cNvSpPr>
          <p:nvPr>
            <p:ph idx="1"/>
          </p:nvPr>
        </p:nvSpPr>
        <p:spPr>
          <a:xfrm>
            <a:off x="467544" y="1772816"/>
            <a:ext cx="8183880" cy="4187952"/>
          </a:xfrm>
        </p:spPr>
        <p:txBody>
          <a:bodyPr/>
          <a:lstStyle/>
          <a:p>
            <a:pPr marL="0" indent="0" algn="ctr">
              <a:buNone/>
            </a:pPr>
            <a:endParaRPr lang="pt-BR" dirty="0"/>
          </a:p>
          <a:p>
            <a:pPr marL="0" indent="0" algn="ctr">
              <a:buNone/>
            </a:pPr>
            <a:endParaRPr lang="pt-BR" dirty="0" smtClean="0"/>
          </a:p>
          <a:p>
            <a:pPr algn="ctr"/>
            <a:endParaRPr lang="pt-BR" dirty="0"/>
          </a:p>
        </p:txBody>
      </p:sp>
      <p:sp>
        <p:nvSpPr>
          <p:cNvPr id="5" name="Elipse 4"/>
          <p:cNvSpPr/>
          <p:nvPr/>
        </p:nvSpPr>
        <p:spPr>
          <a:xfrm>
            <a:off x="1187624" y="1844824"/>
            <a:ext cx="6624735" cy="2880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SAÚDE BUCAL</a:t>
            </a:r>
            <a:endParaRPr lang="pt-BR" sz="3600" dirty="0"/>
          </a:p>
        </p:txBody>
      </p:sp>
    </p:spTree>
    <p:extLst>
      <p:ext uri="{BB962C8B-B14F-4D97-AF65-F5344CB8AC3E}">
        <p14:creationId xmlns:p14="http://schemas.microsoft.com/office/powerpoint/2010/main" val="31214053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Introduzir a 1ª consulta odontológica no </a:t>
            </a:r>
            <a:r>
              <a:rPr lang="pt-BR" sz="2400" dirty="0"/>
              <a:t>P</a:t>
            </a:r>
            <a:r>
              <a:rPr lang="pt-BR" sz="2400" dirty="0" smtClean="0"/>
              <a:t>ré-natal</a:t>
            </a:r>
          </a:p>
          <a:p>
            <a:r>
              <a:rPr lang="pt-BR" sz="2400" dirty="0" smtClean="0"/>
              <a:t>Meta: Alcançar a cobertura de 1ª consulta odontológica programática para 100% das gestantes cadastradas</a:t>
            </a:r>
            <a:endParaRPr lang="pt-BR" sz="2400" dirty="0"/>
          </a:p>
          <a:p>
            <a:endParaRPr lang="pt-BR" sz="2400" dirty="0"/>
          </a:p>
        </p:txBody>
      </p:sp>
      <p:graphicFrame>
        <p:nvGraphicFramePr>
          <p:cNvPr id="5" name="Gráfico 4"/>
          <p:cNvGraphicFramePr/>
          <p:nvPr>
            <p:extLst>
              <p:ext uri="{D42A27DB-BD31-4B8C-83A1-F6EECF244321}">
                <p14:modId xmlns:p14="http://schemas.microsoft.com/office/powerpoint/2010/main" val="2586814199"/>
              </p:ext>
            </p:extLst>
          </p:nvPr>
        </p:nvGraphicFramePr>
        <p:xfrm>
          <a:off x="1763688" y="2348880"/>
          <a:ext cx="5602560" cy="42090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608834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a qualidade da atenção à saúde bucal durante o </a:t>
            </a:r>
            <a:r>
              <a:rPr lang="pt-BR" sz="2400" dirty="0" smtClean="0"/>
              <a:t>pré-natal</a:t>
            </a:r>
          </a:p>
          <a:p>
            <a:r>
              <a:rPr lang="pt-BR" sz="2400" dirty="0" smtClean="0"/>
              <a:t>Meta: Concluir o tratamento odontológico em 100% das gestantes com 1ª consulta odontológica</a:t>
            </a:r>
            <a:endParaRPr lang="pt-BR" sz="2400" dirty="0"/>
          </a:p>
        </p:txBody>
      </p:sp>
      <p:graphicFrame>
        <p:nvGraphicFramePr>
          <p:cNvPr id="4" name="Gráfico 3"/>
          <p:cNvGraphicFramePr/>
          <p:nvPr>
            <p:extLst>
              <p:ext uri="{D42A27DB-BD31-4B8C-83A1-F6EECF244321}">
                <p14:modId xmlns:p14="http://schemas.microsoft.com/office/powerpoint/2010/main" val="1596915520"/>
              </p:ext>
            </p:extLst>
          </p:nvPr>
        </p:nvGraphicFramePr>
        <p:xfrm>
          <a:off x="1619672" y="2420888"/>
          <a:ext cx="5811599" cy="4183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9261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Melhorar o registro das informações</a:t>
            </a:r>
            <a:endParaRPr lang="pt-BR" sz="2400" dirty="0" smtClean="0"/>
          </a:p>
          <a:p>
            <a:r>
              <a:rPr lang="pt-BR" sz="2400" dirty="0" smtClean="0"/>
              <a:t>Meta: Manter registro atualizado em ficha-espelho de 100% das gestantes com 1ª consulta odontológica programática.</a:t>
            </a:r>
            <a:endParaRPr lang="pt-BR" sz="2400" dirty="0"/>
          </a:p>
        </p:txBody>
      </p:sp>
      <p:graphicFrame>
        <p:nvGraphicFramePr>
          <p:cNvPr id="5" name="Gráfico 4"/>
          <p:cNvGraphicFramePr/>
          <p:nvPr>
            <p:extLst>
              <p:ext uri="{D42A27DB-BD31-4B8C-83A1-F6EECF244321}">
                <p14:modId xmlns:p14="http://schemas.microsoft.com/office/powerpoint/2010/main" val="1345107201"/>
              </p:ext>
            </p:extLst>
          </p:nvPr>
        </p:nvGraphicFramePr>
        <p:xfrm>
          <a:off x="1763688" y="2276872"/>
          <a:ext cx="5883607" cy="42081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74602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0"/>
            <a:ext cx="8183880" cy="5412088"/>
          </a:xfrm>
        </p:spPr>
        <p:txBody>
          <a:bodyPr>
            <a:normAutofit/>
          </a:bodyPr>
          <a:lstStyle/>
          <a:p>
            <a:pPr marL="0" indent="0">
              <a:buNone/>
            </a:pPr>
            <a:endParaRPr lang="pt-BR" sz="2400" dirty="0" smtClean="0"/>
          </a:p>
          <a:p>
            <a:r>
              <a:rPr lang="pt-BR" sz="2400" dirty="0" smtClean="0"/>
              <a:t>Objetivo: </a:t>
            </a:r>
            <a:r>
              <a:rPr lang="pt-BR" sz="2400" dirty="0"/>
              <a:t>Promover a saúde no pré-natal</a:t>
            </a:r>
            <a:endParaRPr lang="pt-BR" sz="2400" dirty="0" smtClean="0"/>
          </a:p>
          <a:p>
            <a:r>
              <a:rPr lang="pt-BR" sz="2400" dirty="0" smtClean="0"/>
              <a:t>Meta: Orientar 100% das gestantes sobre os cuidados com a higiene bucal do recém-nascido.</a:t>
            </a:r>
            <a:endParaRPr lang="pt-BR" sz="2400" dirty="0"/>
          </a:p>
        </p:txBody>
      </p:sp>
      <p:graphicFrame>
        <p:nvGraphicFramePr>
          <p:cNvPr id="4" name="Gráfico 3"/>
          <p:cNvGraphicFramePr/>
          <p:nvPr>
            <p:extLst>
              <p:ext uri="{D42A27DB-BD31-4B8C-83A1-F6EECF244321}">
                <p14:modId xmlns:p14="http://schemas.microsoft.com/office/powerpoint/2010/main" val="3514932840"/>
              </p:ext>
            </p:extLst>
          </p:nvPr>
        </p:nvGraphicFramePr>
        <p:xfrm>
          <a:off x="1403648" y="1700808"/>
          <a:ext cx="6336704" cy="4923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981718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183880" cy="1051560"/>
          </a:xfrm>
        </p:spPr>
        <p:txBody>
          <a:bodyPr/>
          <a:lstStyle/>
          <a:p>
            <a:pPr algn="ctr"/>
            <a:r>
              <a:rPr lang="pt-BR" dirty="0" smtClean="0"/>
              <a:t>Discussão</a:t>
            </a:r>
            <a:endParaRPr lang="pt-BR" dirty="0"/>
          </a:p>
        </p:txBody>
      </p:sp>
      <p:sp>
        <p:nvSpPr>
          <p:cNvPr id="3" name="Espaço Reservado para Conteúdo 2"/>
          <p:cNvSpPr>
            <a:spLocks noGrp="1"/>
          </p:cNvSpPr>
          <p:nvPr>
            <p:ph idx="1"/>
          </p:nvPr>
        </p:nvSpPr>
        <p:spPr>
          <a:xfrm>
            <a:off x="467544" y="1772816"/>
            <a:ext cx="8183880" cy="4187952"/>
          </a:xfrm>
        </p:spPr>
        <p:txBody>
          <a:bodyPr>
            <a:noAutofit/>
          </a:bodyPr>
          <a:lstStyle/>
          <a:p>
            <a:r>
              <a:rPr lang="pt-BR" dirty="0"/>
              <a:t>A</a:t>
            </a:r>
            <a:r>
              <a:rPr lang="pt-BR" dirty="0" smtClean="0"/>
              <a:t>mpliação </a:t>
            </a:r>
            <a:r>
              <a:rPr lang="pt-BR" dirty="0"/>
              <a:t>da cobertura da atenção ao </a:t>
            </a:r>
            <a:r>
              <a:rPr lang="pt-BR" dirty="0" smtClean="0"/>
              <a:t>Pré-natal</a:t>
            </a:r>
          </a:p>
          <a:p>
            <a:r>
              <a:rPr lang="pt-BR" dirty="0" smtClean="0"/>
              <a:t>Saúde bucal</a:t>
            </a:r>
          </a:p>
          <a:p>
            <a:r>
              <a:rPr lang="pt-BR" dirty="0" smtClean="0"/>
              <a:t>Fichas-espelho</a:t>
            </a:r>
          </a:p>
          <a:p>
            <a:r>
              <a:rPr lang="pt-BR" dirty="0" smtClean="0"/>
              <a:t>Capacitação da equipe </a:t>
            </a:r>
          </a:p>
          <a:p>
            <a:r>
              <a:rPr lang="pt-BR" dirty="0" smtClean="0"/>
              <a:t>Organização do serviço</a:t>
            </a:r>
          </a:p>
          <a:p>
            <a:r>
              <a:rPr lang="pt-BR" dirty="0" smtClean="0"/>
              <a:t>Grupo de gestantes</a:t>
            </a:r>
          </a:p>
          <a:p>
            <a:r>
              <a:rPr lang="pt-BR" dirty="0" smtClean="0"/>
              <a:t>Contato com outras Unidades de Saúde</a:t>
            </a:r>
          </a:p>
          <a:p>
            <a:r>
              <a:rPr lang="pt-BR" dirty="0" smtClean="0"/>
              <a:t>Divulgação</a:t>
            </a:r>
            <a:endParaRPr lang="pt-BR" dirty="0"/>
          </a:p>
        </p:txBody>
      </p:sp>
    </p:spTree>
    <p:extLst>
      <p:ext uri="{BB962C8B-B14F-4D97-AF65-F5344CB8AC3E}">
        <p14:creationId xmlns:p14="http://schemas.microsoft.com/office/powerpoint/2010/main" val="292350226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183880" cy="1051560"/>
          </a:xfrm>
        </p:spPr>
        <p:txBody>
          <a:bodyPr>
            <a:normAutofit fontScale="90000"/>
          </a:bodyPr>
          <a:lstStyle/>
          <a:p>
            <a:pPr algn="ctr"/>
            <a:r>
              <a:rPr lang="pt-BR" dirty="0" smtClean="0"/>
              <a:t>Reflexão crítica sobre meu processo pessoal de aprendizagem</a:t>
            </a:r>
            <a:endParaRPr lang="pt-BR" dirty="0"/>
          </a:p>
        </p:txBody>
      </p:sp>
      <p:sp>
        <p:nvSpPr>
          <p:cNvPr id="3" name="Espaço Reservado para Conteúdo 2"/>
          <p:cNvSpPr>
            <a:spLocks noGrp="1"/>
          </p:cNvSpPr>
          <p:nvPr>
            <p:ph idx="1"/>
          </p:nvPr>
        </p:nvSpPr>
        <p:spPr>
          <a:xfrm>
            <a:off x="467544" y="1772816"/>
            <a:ext cx="8183880" cy="4187952"/>
          </a:xfrm>
        </p:spPr>
        <p:txBody>
          <a:bodyPr>
            <a:normAutofit/>
          </a:bodyPr>
          <a:lstStyle/>
          <a:p>
            <a:endParaRPr lang="pt-BR" sz="2400" dirty="0" smtClean="0"/>
          </a:p>
          <a:p>
            <a:r>
              <a:rPr lang="pt-BR" dirty="0" smtClean="0"/>
              <a:t>Cursos à distância</a:t>
            </a:r>
          </a:p>
          <a:p>
            <a:r>
              <a:rPr lang="pt-BR" dirty="0" smtClean="0"/>
              <a:t>Objetivos quase inatingíveis</a:t>
            </a:r>
          </a:p>
          <a:p>
            <a:r>
              <a:rPr lang="pt-BR" dirty="0" smtClean="0"/>
              <a:t>Maior vínculo</a:t>
            </a:r>
          </a:p>
          <a:p>
            <a:r>
              <a:rPr lang="pt-BR" dirty="0" smtClean="0"/>
              <a:t>Conhecimentos sobre a Atenção Básica</a:t>
            </a:r>
          </a:p>
          <a:p>
            <a:endParaRPr lang="pt-BR" dirty="0" smtClean="0"/>
          </a:p>
        </p:txBody>
      </p:sp>
    </p:spTree>
    <p:extLst>
      <p:ext uri="{BB962C8B-B14F-4D97-AF65-F5344CB8AC3E}">
        <p14:creationId xmlns:p14="http://schemas.microsoft.com/office/powerpoint/2010/main" val="287443005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183880" cy="1051560"/>
          </a:xfrm>
        </p:spPr>
        <p:txBody>
          <a:bodyPr/>
          <a:lstStyle/>
          <a:p>
            <a:endParaRPr lang="pt-BR" dirty="0"/>
          </a:p>
        </p:txBody>
      </p:sp>
      <p:pic>
        <p:nvPicPr>
          <p:cNvPr id="4" name="Espaço Reservado para Conteúdo 3" descr="C:\Users\Acer\Desktop\jornal.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620688"/>
            <a:ext cx="3816424" cy="5544616"/>
          </a:xfrm>
          <a:prstGeom prst="rect">
            <a:avLst/>
          </a:prstGeom>
          <a:noFill/>
          <a:ln>
            <a:noFill/>
          </a:ln>
        </p:spPr>
      </p:pic>
    </p:spTree>
    <p:extLst>
      <p:ext uri="{BB962C8B-B14F-4D97-AF65-F5344CB8AC3E}">
        <p14:creationId xmlns:p14="http://schemas.microsoft.com/office/powerpoint/2010/main" val="4240853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60648"/>
            <a:ext cx="8183880" cy="1051560"/>
          </a:xfrm>
        </p:spPr>
        <p:txBody>
          <a:bodyPr/>
          <a:lstStyle/>
          <a:p>
            <a:pPr algn="ctr"/>
            <a:r>
              <a:rPr lang="pt-BR" dirty="0" smtClean="0"/>
              <a:t>OBRIGADA!</a:t>
            </a:r>
            <a:endParaRPr lang="pt-BR" dirty="0"/>
          </a:p>
        </p:txBody>
      </p:sp>
      <p:pic>
        <p:nvPicPr>
          <p:cNvPr id="4" name="Espaço Reservado para Conteúdo 3" descr="C:\Users\Acer\Desktop\gestantes.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556792"/>
            <a:ext cx="7848872" cy="4824536"/>
          </a:xfrm>
          <a:prstGeom prst="rect">
            <a:avLst/>
          </a:prstGeom>
          <a:noFill/>
          <a:ln>
            <a:noFill/>
          </a:ln>
        </p:spPr>
      </p:pic>
    </p:spTree>
    <p:extLst>
      <p:ext uri="{BB962C8B-B14F-4D97-AF65-F5344CB8AC3E}">
        <p14:creationId xmlns:p14="http://schemas.microsoft.com/office/powerpoint/2010/main" val="170497361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04664"/>
            <a:ext cx="8183880" cy="1051560"/>
          </a:xfrm>
        </p:spPr>
        <p:txBody>
          <a:bodyPr/>
          <a:lstStyle/>
          <a:p>
            <a:pPr algn="ctr"/>
            <a:r>
              <a:rPr lang="pt-BR" dirty="0" smtClean="0"/>
              <a:t>Introdução</a:t>
            </a:r>
            <a:endParaRPr lang="pt-BR" dirty="0"/>
          </a:p>
        </p:txBody>
      </p:sp>
      <p:sp>
        <p:nvSpPr>
          <p:cNvPr id="3" name="Espaço Reservado para Conteúdo 2"/>
          <p:cNvSpPr>
            <a:spLocks noGrp="1"/>
          </p:cNvSpPr>
          <p:nvPr>
            <p:ph idx="1"/>
          </p:nvPr>
        </p:nvSpPr>
        <p:spPr>
          <a:xfrm>
            <a:off x="395536" y="1700808"/>
            <a:ext cx="8183880" cy="4187952"/>
          </a:xfrm>
        </p:spPr>
        <p:txBody>
          <a:bodyPr/>
          <a:lstStyle/>
          <a:p>
            <a:pPr marL="0" indent="0" algn="ctr">
              <a:buNone/>
            </a:pPr>
            <a:r>
              <a:rPr lang="pt-BR" dirty="0"/>
              <a:t>A</a:t>
            </a:r>
            <a:r>
              <a:rPr lang="pt-BR" dirty="0" smtClean="0"/>
              <a:t>ntes da intervenção...</a:t>
            </a:r>
          </a:p>
          <a:p>
            <a:pPr marL="0" indent="0">
              <a:buNone/>
            </a:pPr>
            <a:endParaRPr lang="pt-BR" dirty="0"/>
          </a:p>
          <a:p>
            <a:pPr marL="0" indent="0">
              <a:buNone/>
            </a:pPr>
            <a:r>
              <a:rPr lang="pt-BR" dirty="0" smtClean="0"/>
              <a:t>Cobertura</a:t>
            </a:r>
          </a:p>
          <a:p>
            <a:pPr marL="0" indent="0">
              <a:buNone/>
            </a:pPr>
            <a:r>
              <a:rPr lang="pt-BR" dirty="0" smtClean="0"/>
              <a:t>Qualidade</a:t>
            </a:r>
          </a:p>
          <a:p>
            <a:pPr marL="0" indent="0">
              <a:buNone/>
            </a:pPr>
            <a:r>
              <a:rPr lang="pt-BR" dirty="0" smtClean="0"/>
              <a:t>Registros</a:t>
            </a:r>
          </a:p>
          <a:p>
            <a:pPr marL="0" indent="0">
              <a:buNone/>
            </a:pPr>
            <a:r>
              <a:rPr lang="pt-BR" dirty="0" smtClean="0"/>
              <a:t>Adesão</a:t>
            </a:r>
          </a:p>
          <a:p>
            <a:pPr marL="0" indent="0">
              <a:buNone/>
            </a:pPr>
            <a:r>
              <a:rPr lang="pt-BR" dirty="0" smtClean="0"/>
              <a:t>Promoção da saúde</a:t>
            </a:r>
          </a:p>
          <a:p>
            <a:endParaRPr lang="pt-BR" dirty="0"/>
          </a:p>
        </p:txBody>
      </p:sp>
    </p:spTree>
    <p:extLst>
      <p:ext uri="{BB962C8B-B14F-4D97-AF65-F5344CB8AC3E}">
        <p14:creationId xmlns:p14="http://schemas.microsoft.com/office/powerpoint/2010/main" val="343442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183880" cy="1051560"/>
          </a:xfrm>
        </p:spPr>
        <p:txBody>
          <a:bodyPr/>
          <a:lstStyle/>
          <a:p>
            <a:pPr algn="ctr"/>
            <a:r>
              <a:rPr lang="pt-BR" dirty="0" smtClean="0"/>
              <a:t>Objetivo</a:t>
            </a:r>
            <a:endParaRPr lang="pt-BR" dirty="0"/>
          </a:p>
        </p:txBody>
      </p:sp>
      <p:sp>
        <p:nvSpPr>
          <p:cNvPr id="3" name="Espaço Reservado para Conteúdo 2"/>
          <p:cNvSpPr>
            <a:spLocks noGrp="1"/>
          </p:cNvSpPr>
          <p:nvPr>
            <p:ph idx="1"/>
          </p:nvPr>
        </p:nvSpPr>
        <p:spPr>
          <a:xfrm>
            <a:off x="467544" y="1700808"/>
            <a:ext cx="8183880" cy="4187952"/>
          </a:xfrm>
        </p:spPr>
        <p:txBody>
          <a:bodyPr>
            <a:normAutofit/>
          </a:bodyPr>
          <a:lstStyle/>
          <a:p>
            <a:endParaRPr lang="pt-BR" dirty="0" smtClean="0"/>
          </a:p>
          <a:p>
            <a:pPr marL="0" indent="0">
              <a:buNone/>
            </a:pPr>
            <a:endParaRPr lang="pt-BR" dirty="0"/>
          </a:p>
          <a:p>
            <a:r>
              <a:rPr lang="pt-BR" dirty="0" smtClean="0"/>
              <a:t>Melhorar </a:t>
            </a:r>
            <a:r>
              <a:rPr lang="pt-BR" dirty="0"/>
              <a:t>a assistência ao </a:t>
            </a:r>
            <a:r>
              <a:rPr lang="pt-BR" dirty="0" smtClean="0"/>
              <a:t>Pré-natal </a:t>
            </a:r>
            <a:r>
              <a:rPr lang="pt-BR" dirty="0"/>
              <a:t>e </a:t>
            </a:r>
            <a:r>
              <a:rPr lang="pt-BR" dirty="0" smtClean="0"/>
              <a:t>Puerpério no </a:t>
            </a:r>
            <a:r>
              <a:rPr lang="pt-BR" dirty="0"/>
              <a:t>ESF III Jardim Primavera no município de Frederico Westphalen, RS.</a:t>
            </a:r>
          </a:p>
          <a:p>
            <a:endParaRPr lang="pt-BR" sz="2400" dirty="0"/>
          </a:p>
        </p:txBody>
      </p:sp>
    </p:spTree>
    <p:extLst>
      <p:ext uri="{BB962C8B-B14F-4D97-AF65-F5344CB8AC3E}">
        <p14:creationId xmlns:p14="http://schemas.microsoft.com/office/powerpoint/2010/main" val="1709024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8183880" cy="1051560"/>
          </a:xfrm>
        </p:spPr>
        <p:txBody>
          <a:bodyPr/>
          <a:lstStyle/>
          <a:p>
            <a:pPr algn="ctr"/>
            <a:r>
              <a:rPr lang="pt-BR" dirty="0" smtClean="0"/>
              <a:t>Metas</a:t>
            </a:r>
            <a:endParaRPr lang="pt-BR" dirty="0"/>
          </a:p>
        </p:txBody>
      </p:sp>
      <p:sp>
        <p:nvSpPr>
          <p:cNvPr id="3" name="Espaço Reservado para Conteúdo 2"/>
          <p:cNvSpPr>
            <a:spLocks noGrp="1"/>
          </p:cNvSpPr>
          <p:nvPr>
            <p:ph idx="1"/>
          </p:nvPr>
        </p:nvSpPr>
        <p:spPr>
          <a:xfrm>
            <a:off x="467544" y="1772816"/>
            <a:ext cx="8183880" cy="4187952"/>
          </a:xfrm>
        </p:spPr>
        <p:txBody>
          <a:bodyPr/>
          <a:lstStyle/>
          <a:p>
            <a:pPr marL="0" indent="0">
              <a:buNone/>
            </a:pPr>
            <a:r>
              <a:rPr lang="pt-BR" dirty="0" smtClean="0"/>
              <a:t>Metas de cobertura: </a:t>
            </a:r>
          </a:p>
          <a:p>
            <a:pPr marL="0" indent="0">
              <a:buNone/>
            </a:pPr>
            <a:r>
              <a:rPr lang="pt-BR" dirty="0" smtClean="0"/>
              <a:t>Pré-natal: 60%</a:t>
            </a:r>
          </a:p>
          <a:p>
            <a:pPr marL="0" indent="0">
              <a:buNone/>
            </a:pPr>
            <a:r>
              <a:rPr lang="pt-BR" dirty="0" smtClean="0"/>
              <a:t>Puerpério: 100%</a:t>
            </a:r>
          </a:p>
          <a:p>
            <a:pPr marL="0" indent="0">
              <a:buNone/>
            </a:pPr>
            <a:r>
              <a:rPr lang="pt-BR" dirty="0" smtClean="0"/>
              <a:t>Saúde bucal: 100%</a:t>
            </a:r>
          </a:p>
          <a:p>
            <a:pPr marL="0" indent="0">
              <a:buNone/>
            </a:pPr>
            <a:endParaRPr lang="pt-BR" dirty="0"/>
          </a:p>
          <a:p>
            <a:pPr marL="0" indent="0">
              <a:buNone/>
            </a:pPr>
            <a:r>
              <a:rPr lang="pt-BR" dirty="0" smtClean="0"/>
              <a:t>Metas de qualidade:</a:t>
            </a:r>
            <a:r>
              <a:rPr lang="pt-BR" dirty="0"/>
              <a:t> </a:t>
            </a:r>
            <a:r>
              <a:rPr lang="pt-BR" dirty="0" smtClean="0"/>
              <a:t>100%</a:t>
            </a:r>
          </a:p>
        </p:txBody>
      </p:sp>
    </p:spTree>
    <p:extLst>
      <p:ext uri="{BB962C8B-B14F-4D97-AF65-F5344CB8AC3E}">
        <p14:creationId xmlns:p14="http://schemas.microsoft.com/office/powerpoint/2010/main" val="3861875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183880" cy="1051560"/>
          </a:xfrm>
        </p:spPr>
        <p:txBody>
          <a:bodyPr/>
          <a:lstStyle/>
          <a:p>
            <a:pPr algn="ctr"/>
            <a:r>
              <a:rPr lang="pt-BR" dirty="0" smtClean="0"/>
              <a:t>Metodologia</a:t>
            </a:r>
            <a:endParaRPr lang="pt-BR" dirty="0"/>
          </a:p>
        </p:txBody>
      </p:sp>
      <p:sp>
        <p:nvSpPr>
          <p:cNvPr id="3" name="Espaço Reservado para Conteúdo 2"/>
          <p:cNvSpPr>
            <a:spLocks noGrp="1"/>
          </p:cNvSpPr>
          <p:nvPr>
            <p:ph idx="1"/>
          </p:nvPr>
        </p:nvSpPr>
        <p:spPr>
          <a:xfrm>
            <a:off x="467544" y="1700808"/>
            <a:ext cx="8183880" cy="4187952"/>
          </a:xfrm>
        </p:spPr>
        <p:txBody>
          <a:bodyPr>
            <a:normAutofit/>
          </a:bodyPr>
          <a:lstStyle/>
          <a:p>
            <a:endParaRPr lang="pt-BR" sz="2400" dirty="0" smtClean="0"/>
          </a:p>
          <a:p>
            <a:r>
              <a:rPr lang="pt-BR" dirty="0" smtClean="0"/>
              <a:t>Monitoramento mensal do pré-natal e puerpério.</a:t>
            </a:r>
          </a:p>
          <a:p>
            <a:r>
              <a:rPr lang="pt-BR" dirty="0" smtClean="0"/>
              <a:t>Acolhimento de todas as gestantes e puérperas da área de abrangência.</a:t>
            </a:r>
          </a:p>
          <a:p>
            <a:r>
              <a:rPr lang="pt-BR" dirty="0" smtClean="0"/>
              <a:t>Cadastro das gestantes e puérperas.</a:t>
            </a:r>
          </a:p>
          <a:p>
            <a:r>
              <a:rPr lang="pt-BR" dirty="0" smtClean="0"/>
              <a:t>Esclarecimentos a comunidade.</a:t>
            </a:r>
          </a:p>
          <a:p>
            <a:r>
              <a:rPr lang="pt-BR" dirty="0" smtClean="0"/>
              <a:t>Exposição de facilidades</a:t>
            </a:r>
            <a:r>
              <a:rPr lang="pt-BR" dirty="0"/>
              <a:t> </a:t>
            </a:r>
            <a:r>
              <a:rPr lang="pt-BR" dirty="0" smtClean="0"/>
              <a:t>à comunidade.</a:t>
            </a:r>
          </a:p>
          <a:p>
            <a:pPr marL="0" indent="0">
              <a:buNone/>
            </a:pPr>
            <a:endParaRPr lang="pt-BR" dirty="0" smtClean="0"/>
          </a:p>
          <a:p>
            <a:endParaRPr lang="pt-BR" dirty="0"/>
          </a:p>
        </p:txBody>
      </p:sp>
    </p:spTree>
    <p:extLst>
      <p:ext uri="{BB962C8B-B14F-4D97-AF65-F5344CB8AC3E}">
        <p14:creationId xmlns:p14="http://schemas.microsoft.com/office/powerpoint/2010/main" val="184368363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183880" cy="1051560"/>
          </a:xfrm>
        </p:spPr>
        <p:txBody>
          <a:bodyPr/>
          <a:lstStyle/>
          <a:p>
            <a:pPr algn="ctr"/>
            <a:r>
              <a:rPr lang="pt-BR" dirty="0" smtClean="0"/>
              <a:t>Metodologia</a:t>
            </a:r>
            <a:endParaRPr lang="pt-BR" dirty="0"/>
          </a:p>
        </p:txBody>
      </p:sp>
      <p:sp>
        <p:nvSpPr>
          <p:cNvPr id="3" name="Espaço Reservado para Conteúdo 2"/>
          <p:cNvSpPr>
            <a:spLocks noGrp="1"/>
          </p:cNvSpPr>
          <p:nvPr>
            <p:ph idx="1"/>
          </p:nvPr>
        </p:nvSpPr>
        <p:spPr>
          <a:xfrm>
            <a:off x="467544" y="1700808"/>
            <a:ext cx="8183880" cy="4187952"/>
          </a:xfrm>
        </p:spPr>
        <p:txBody>
          <a:bodyPr>
            <a:normAutofit/>
          </a:bodyPr>
          <a:lstStyle/>
          <a:p>
            <a:endParaRPr lang="pt-BR" sz="2400" dirty="0" smtClean="0"/>
          </a:p>
          <a:p>
            <a:r>
              <a:rPr lang="pt-BR" dirty="0"/>
              <a:t>B</a:t>
            </a:r>
            <a:r>
              <a:rPr lang="pt-BR" dirty="0" smtClean="0"/>
              <a:t>usca ativa das gestantes e puérperas faltosas.</a:t>
            </a:r>
          </a:p>
          <a:p>
            <a:r>
              <a:rPr lang="pt-BR" dirty="0" smtClean="0"/>
              <a:t>Incorporação da saúde bucal ao pré-natal.</a:t>
            </a:r>
          </a:p>
          <a:p>
            <a:r>
              <a:rPr lang="pt-BR" dirty="0" smtClean="0"/>
              <a:t>Introdução </a:t>
            </a:r>
            <a:r>
              <a:rPr lang="pt-BR" dirty="0"/>
              <a:t>d</a:t>
            </a:r>
            <a:r>
              <a:rPr lang="pt-BR" dirty="0" smtClean="0"/>
              <a:t>as fichas-espelho.</a:t>
            </a:r>
          </a:p>
          <a:p>
            <a:r>
              <a:rPr lang="pt-BR" dirty="0"/>
              <a:t>Capacitação da equipe através de reuniões semanais.</a:t>
            </a:r>
          </a:p>
          <a:p>
            <a:endParaRPr lang="pt-BR" sz="2400" dirty="0"/>
          </a:p>
        </p:txBody>
      </p:sp>
    </p:spTree>
    <p:extLst>
      <p:ext uri="{BB962C8B-B14F-4D97-AF65-F5344CB8AC3E}">
        <p14:creationId xmlns:p14="http://schemas.microsoft.com/office/powerpoint/2010/main" val="353075743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183880" cy="1051560"/>
          </a:xfrm>
        </p:spPr>
        <p:txBody>
          <a:bodyPr/>
          <a:lstStyle/>
          <a:p>
            <a:endParaRPr lang="pt-BR"/>
          </a:p>
        </p:txBody>
      </p:sp>
      <p:sp>
        <p:nvSpPr>
          <p:cNvPr id="3" name="Espaço Reservado para Conteúdo 2"/>
          <p:cNvSpPr>
            <a:spLocks noGrp="1"/>
          </p:cNvSpPr>
          <p:nvPr>
            <p:ph idx="1"/>
          </p:nvPr>
        </p:nvSpPr>
        <p:spPr>
          <a:xfrm>
            <a:off x="467544" y="1772816"/>
            <a:ext cx="8183880" cy="4187952"/>
          </a:xfrm>
        </p:spPr>
        <p:txBody>
          <a:bodyPr/>
          <a:lstStyle/>
          <a:p>
            <a:pPr marL="0" indent="0" algn="ctr">
              <a:buNone/>
            </a:pPr>
            <a:endParaRPr lang="pt-BR" dirty="0"/>
          </a:p>
          <a:p>
            <a:pPr marL="0" indent="0" algn="ctr">
              <a:buNone/>
            </a:pPr>
            <a:endParaRPr lang="pt-BR" dirty="0" smtClean="0"/>
          </a:p>
          <a:p>
            <a:pPr algn="ctr"/>
            <a:endParaRPr lang="pt-BR" dirty="0"/>
          </a:p>
        </p:txBody>
      </p:sp>
      <p:sp>
        <p:nvSpPr>
          <p:cNvPr id="4" name="Elipse 3"/>
          <p:cNvSpPr/>
          <p:nvPr/>
        </p:nvSpPr>
        <p:spPr>
          <a:xfrm>
            <a:off x="467544" y="836712"/>
            <a:ext cx="326973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OBJETIVOS</a:t>
            </a:r>
            <a:endParaRPr lang="pt-BR" sz="2800" dirty="0"/>
          </a:p>
        </p:txBody>
      </p:sp>
      <p:sp>
        <p:nvSpPr>
          <p:cNvPr id="5" name="Elipse 4"/>
          <p:cNvSpPr/>
          <p:nvPr/>
        </p:nvSpPr>
        <p:spPr>
          <a:xfrm>
            <a:off x="2350157" y="3041704"/>
            <a:ext cx="3343565"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METAS</a:t>
            </a:r>
            <a:endParaRPr lang="pt-BR" sz="2800" dirty="0"/>
          </a:p>
        </p:txBody>
      </p:sp>
      <p:sp>
        <p:nvSpPr>
          <p:cNvPr id="6" name="Elipse 5"/>
          <p:cNvSpPr/>
          <p:nvPr/>
        </p:nvSpPr>
        <p:spPr>
          <a:xfrm>
            <a:off x="5364088" y="4804464"/>
            <a:ext cx="3240360" cy="1576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t>RESULTADOS</a:t>
            </a:r>
            <a:endParaRPr lang="pt-BR" sz="2400" dirty="0"/>
          </a:p>
        </p:txBody>
      </p:sp>
    </p:spTree>
    <p:extLst>
      <p:ext uri="{BB962C8B-B14F-4D97-AF65-F5344CB8AC3E}">
        <p14:creationId xmlns:p14="http://schemas.microsoft.com/office/powerpoint/2010/main" val="132157421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183880" cy="1051560"/>
          </a:xfrm>
        </p:spPr>
        <p:txBody>
          <a:bodyPr/>
          <a:lstStyle/>
          <a:p>
            <a:endParaRPr lang="pt-BR"/>
          </a:p>
        </p:txBody>
      </p:sp>
      <p:sp>
        <p:nvSpPr>
          <p:cNvPr id="3" name="Espaço Reservado para Conteúdo 2"/>
          <p:cNvSpPr>
            <a:spLocks noGrp="1"/>
          </p:cNvSpPr>
          <p:nvPr>
            <p:ph idx="1"/>
          </p:nvPr>
        </p:nvSpPr>
        <p:spPr>
          <a:xfrm>
            <a:off x="467544" y="1772816"/>
            <a:ext cx="8183880" cy="4187952"/>
          </a:xfrm>
        </p:spPr>
        <p:txBody>
          <a:bodyPr/>
          <a:lstStyle/>
          <a:p>
            <a:pPr marL="0" indent="0" algn="ctr">
              <a:buNone/>
            </a:pPr>
            <a:endParaRPr lang="pt-BR" dirty="0"/>
          </a:p>
          <a:p>
            <a:pPr marL="0" indent="0" algn="ctr">
              <a:buNone/>
            </a:pPr>
            <a:endParaRPr lang="pt-BR" dirty="0" smtClean="0"/>
          </a:p>
          <a:p>
            <a:pPr algn="ctr"/>
            <a:endParaRPr lang="pt-BR" dirty="0"/>
          </a:p>
        </p:txBody>
      </p:sp>
      <p:sp>
        <p:nvSpPr>
          <p:cNvPr id="5" name="Elipse 4"/>
          <p:cNvSpPr/>
          <p:nvPr/>
        </p:nvSpPr>
        <p:spPr>
          <a:xfrm>
            <a:off x="1187624" y="1844824"/>
            <a:ext cx="6624735" cy="2880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PRÉ-NATAL</a:t>
            </a:r>
            <a:endParaRPr lang="pt-BR" sz="3600" dirty="0"/>
          </a:p>
        </p:txBody>
      </p:sp>
    </p:spTree>
    <p:extLst>
      <p:ext uri="{BB962C8B-B14F-4D97-AF65-F5344CB8AC3E}">
        <p14:creationId xmlns:p14="http://schemas.microsoft.com/office/powerpoint/2010/main" val="22928740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950</TotalTime>
  <Words>1999</Words>
  <Application>Microsoft Office PowerPoint</Application>
  <PresentationFormat>Apresentação na tela (4:3)</PresentationFormat>
  <Paragraphs>173</Paragraphs>
  <Slides>28</Slides>
  <Notes>16</Notes>
  <HiddenSlides>0</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Aspecto</vt:lpstr>
      <vt:lpstr> Melhoria da qualidade da Atenção ao Pré-natal e Puerpério no ESF III Jardim Primavera, no município de Frederico Westphalen - RS </vt:lpstr>
      <vt:lpstr>Introdução</vt:lpstr>
      <vt:lpstr>Introdução</vt:lpstr>
      <vt:lpstr>Objetivo</vt:lpstr>
      <vt:lpstr>Metas</vt:lpstr>
      <vt:lpstr>Metodologia</vt:lpstr>
      <vt:lpstr>Metodologia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Discussão</vt:lpstr>
      <vt:lpstr>Reflexão crítica sobre meu processo pessoal de aprendizagem</vt:lpstr>
      <vt:lpstr>Apresentação do PowerPoint</vt:lpstr>
      <vt:lpstr>OBRIGADA!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Melhoria da qualidade da Atenção ao Pré-natal e Puerpério no ESF III Jardim Primavera, no município de Frederico Westphalen - RS</dc:title>
  <dc:creator>Acer</dc:creator>
  <cp:lastModifiedBy>Acer</cp:lastModifiedBy>
  <cp:revision>45</cp:revision>
  <dcterms:created xsi:type="dcterms:W3CDTF">2014-12-28T23:12:01Z</dcterms:created>
  <dcterms:modified xsi:type="dcterms:W3CDTF">2015-01-26T23:07:58Z</dcterms:modified>
</cp:coreProperties>
</file>