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92" r:id="rId2"/>
    <p:sldId id="257" r:id="rId3"/>
    <p:sldId id="281" r:id="rId4"/>
    <p:sldId id="282" r:id="rId5"/>
    <p:sldId id="258" r:id="rId6"/>
    <p:sldId id="259" r:id="rId7"/>
    <p:sldId id="260" r:id="rId8"/>
    <p:sldId id="261" r:id="rId9"/>
    <p:sldId id="262" r:id="rId10"/>
    <p:sldId id="283" r:id="rId11"/>
    <p:sldId id="284" r:id="rId12"/>
    <p:sldId id="285" r:id="rId13"/>
    <p:sldId id="287" r:id="rId14"/>
    <p:sldId id="288" r:id="rId15"/>
    <p:sldId id="271" r:id="rId16"/>
    <p:sldId id="289" r:id="rId17"/>
    <p:sldId id="293" r:id="rId18"/>
    <p:sldId id="278" r:id="rId19"/>
    <p:sldId id="294" r:id="rId20"/>
    <p:sldId id="280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10" autoAdjust="0"/>
  </p:normalViewPr>
  <p:slideViewPr>
    <p:cSldViewPr>
      <p:cViewPr>
        <p:scale>
          <a:sx n="60" d="100"/>
          <a:sy n="60" d="100"/>
        </p:scale>
        <p:origin x="-786" y="-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valia&#231;&#245;es%20revebidas%20do%20EaD%20dos%20orientadores%20a%20Niviane\Alunos%20GRUPO%20II\Edith%20Maria\Unidade%203%20Interven&#231;ao\Planilha%20Coleta%20de%20dados%20FINAL%20HAS%20e%20DM%20%20Edith%20Mari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valia&#231;&#245;es%20revebidas%20do%20EaD%20dos%20orientadores%20a%20Niviane\Alunos%20GRUPO%20II\Edith%20Maria\Planilha%20Coleta%20de%20dados%20FINAL%20HAS%20e%20DM%20%20Edith%20Mari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ciane\Downloads\rev%20Tomasi%20planilha%20de%20coleta%20de%20dados%20final%20(1)_aymee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ciane\Downloads\rev%20Tomasi%20planilha%20de%20coleta%20de%20dados%20final%20(1)_aymee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ciane\Downloads\rev%20Tomasi%20planilha%20de%20coleta%20de%20dados%20final%20(1)_aymee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valia&#231;&#245;es%20revebidas%20do%20EaD%20dos%20orientadores%20a%20Niviane\Alunos%20GRUPO%20II\Edith%20Maria\Planilha%20Coleta%20de%20dados%20FINAL%20HAS%20e%20DM%20%20Edith%20Mari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ciane\Downloads\rev%20Tomasi%20planilha%20de%20coleta%20de%20dados%20final%20(1)_aymee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ciane\Downloads\rev%20Tomasi%20planilha%20de%20coleta%20de%20dados%20final%20(1)_ayme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VE"/>
  <c:chart>
    <c:autoTitleDeleted val="1"/>
    <c:plotArea>
      <c:layout>
        <c:manualLayout>
          <c:layoutTarget val="inner"/>
          <c:xMode val="edge"/>
          <c:yMode val="edge"/>
          <c:x val="6.3268625382706334E-2"/>
          <c:y val="5.5612954725882888E-2"/>
          <c:w val="0.89919377224528685"/>
          <c:h val="0.720482631978695"/>
        </c:manualLayout>
      </c:layout>
      <c:barChart>
        <c:barDir val="col"/>
        <c:grouping val="clustered"/>
        <c:axId val="55314688"/>
        <c:axId val="55324672"/>
      </c:barChart>
      <c:catAx>
        <c:axId val="553146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VE"/>
          </a:p>
        </c:txPr>
        <c:crossAx val="55324672"/>
        <c:crosses val="autoZero"/>
        <c:auto val="1"/>
        <c:lblAlgn val="ctr"/>
        <c:lblOffset val="100"/>
        <c:tickLblSkip val="1"/>
        <c:tickMarkSkip val="1"/>
      </c:catAx>
      <c:valAx>
        <c:axId val="55324672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one"/>
        <c:crossAx val="55314688"/>
        <c:crossesAt val="1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VE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VE"/>
  <c:chart>
    <c:autoTitleDeleted val="1"/>
    <c:plotArea>
      <c:layout>
        <c:manualLayout>
          <c:layoutTarget val="inner"/>
          <c:xMode val="edge"/>
          <c:yMode val="edge"/>
          <c:x val="2.1368957075443819E-2"/>
          <c:y val="7.6635003518127617E-2"/>
          <c:w val="0.92467231362497271"/>
          <c:h val="0.75668696744132802"/>
        </c:manualLayout>
      </c:layout>
      <c:barChart>
        <c:barDir val="col"/>
        <c:grouping val="clustered"/>
        <c:axId val="55352704"/>
        <c:axId val="55366784"/>
      </c:barChart>
      <c:catAx>
        <c:axId val="55352704"/>
        <c:scaling>
          <c:orientation val="minMax"/>
        </c:scaling>
        <c:delete val="1"/>
        <c:axPos val="b"/>
        <c:numFmt formatCode="General" sourceLinked="1"/>
        <c:tickLblPos val="none"/>
        <c:crossAx val="55366784"/>
        <c:crossesAt val="0"/>
        <c:auto val="1"/>
        <c:lblAlgn val="ctr"/>
        <c:lblOffset val="100"/>
        <c:tickLblSkip val="1"/>
        <c:tickMarkSkip val="1"/>
      </c:catAx>
      <c:valAx>
        <c:axId val="55366784"/>
        <c:scaling>
          <c:orientation val="minMax"/>
          <c:max val="1"/>
          <c:min val="0"/>
        </c:scaling>
        <c:delete val="1"/>
        <c:axPos val="l"/>
        <c:numFmt formatCode="0.0%" sourceLinked="1"/>
        <c:tickLblPos val="none"/>
        <c:crossAx val="55352704"/>
        <c:crossesAt val="1"/>
        <c:crossBetween val="between"/>
        <c:majorUnit val="0.1"/>
        <c:minorUnit val="4.0000000000000022E-2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VE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VE"/>
  <c:style val="18"/>
  <c:chart>
    <c:autoTitleDeleted val="1"/>
    <c:plotArea>
      <c:layout>
        <c:manualLayout>
          <c:layoutTarget val="inner"/>
          <c:xMode val="edge"/>
          <c:yMode val="edge"/>
          <c:x val="0.10849069097634505"/>
          <c:y val="0.24509745256622378"/>
          <c:w val="0.85849155468238192"/>
          <c:h val="0.62254752951820669"/>
        </c:manualLayout>
      </c:layout>
      <c:barChart>
        <c:barDir val="col"/>
        <c:grouping val="clustered"/>
        <c:ser>
          <c:idx val="0"/>
          <c:order val="0"/>
          <c:tx>
            <c:strRef>
              <c:f>'[rev Tomasi planilha de coleta de dados final (1)_aymee.xls]Indicadores'!$C$5</c:f>
              <c:strCache>
                <c:ptCount val="1"/>
                <c:pt idx="0">
                  <c:v>Proporção de mulheres entre 25 e 64 anos com exame em dia para detecção precoce do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'[rev Tomasi planilha de coleta de dados final (1)_aymee.xls]Indicadores'!$D$4:$F$4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'[rev Tomasi planilha de coleta de dados final (1)_aymee.xls]Indicadores'!$D$5:$F$5</c:f>
              <c:numCache>
                <c:formatCode>0.0%</c:formatCode>
                <c:ptCount val="3"/>
                <c:pt idx="0">
                  <c:v>0.3760000000000005</c:v>
                </c:pt>
                <c:pt idx="1">
                  <c:v>0.71000000000000063</c:v>
                </c:pt>
                <c:pt idx="2">
                  <c:v>0.97200000000000053</c:v>
                </c:pt>
              </c:numCache>
            </c:numRef>
          </c:val>
        </c:ser>
        <c:axId val="63078400"/>
        <c:axId val="63079936"/>
      </c:barChart>
      <c:catAx>
        <c:axId val="630784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VE"/>
          </a:p>
        </c:txPr>
        <c:crossAx val="63079936"/>
        <c:crosses val="autoZero"/>
        <c:auto val="1"/>
        <c:lblAlgn val="ctr"/>
        <c:lblOffset val="100"/>
      </c:catAx>
      <c:valAx>
        <c:axId val="63079936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VE"/>
          </a:p>
        </c:txPr>
        <c:crossAx val="6307840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VE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VE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'[rev Tomasi planilha de coleta de dados final (1)_aymee.xls]Indicadores'!$C$10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'[rev Tomasi planilha de coleta de dados final (1)_aymee.xls]Indicadores'!$D$9:$F$9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'[rev Tomasi planilha de coleta de dados final (1)_aymee.xls]Indicadores'!$D$10:$F$10</c:f>
              <c:numCache>
                <c:formatCode>0.0%</c:formatCode>
                <c:ptCount val="3"/>
                <c:pt idx="0">
                  <c:v>0.33500000000000063</c:v>
                </c:pt>
                <c:pt idx="1">
                  <c:v>0.58000000000000007</c:v>
                </c:pt>
                <c:pt idx="2">
                  <c:v>0.85000000000000064</c:v>
                </c:pt>
              </c:numCache>
            </c:numRef>
          </c:val>
        </c:ser>
        <c:axId val="59430784"/>
        <c:axId val="59739520"/>
      </c:barChart>
      <c:catAx>
        <c:axId val="594307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VE"/>
          </a:p>
        </c:txPr>
        <c:crossAx val="59739520"/>
        <c:crosses val="autoZero"/>
        <c:auto val="1"/>
        <c:lblAlgn val="ctr"/>
        <c:lblOffset val="100"/>
      </c:catAx>
      <c:valAx>
        <c:axId val="5973952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VE"/>
          </a:p>
        </c:txPr>
        <c:crossAx val="5943078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VE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VE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'[rev Tomasi planilha de coleta de dados final (1)_aymee.xls]Indicadores'!$C$15</c:f>
              <c:strCache>
                <c:ptCount val="1"/>
                <c:pt idx="0">
                  <c:v>Proporção de mulheres com amostras satisfatórias do exame citopatológico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'[rev Tomasi planilha de coleta de dados final (1)_aymee.xls]Indicadores'!$D$14:$F$14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'[rev Tomasi planilha de coleta de dados final (1)_aymee.xls]Indicadores'!$D$15:$F$15</c:f>
              <c:numCache>
                <c:formatCode>0.0%</c:formatCode>
                <c:ptCount val="3"/>
                <c:pt idx="0">
                  <c:v>0.98936170212765828</c:v>
                </c:pt>
                <c:pt idx="1">
                  <c:v>0.96901408450704229</c:v>
                </c:pt>
                <c:pt idx="2">
                  <c:v>1</c:v>
                </c:pt>
              </c:numCache>
            </c:numRef>
          </c:val>
        </c:ser>
        <c:axId val="56528256"/>
        <c:axId val="58197504"/>
      </c:barChart>
      <c:catAx>
        <c:axId val="565282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VE"/>
          </a:p>
        </c:txPr>
        <c:crossAx val="58197504"/>
        <c:crosses val="autoZero"/>
        <c:auto val="1"/>
        <c:lblAlgn val="ctr"/>
        <c:lblOffset val="100"/>
      </c:catAx>
      <c:valAx>
        <c:axId val="5819750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VE"/>
          </a:p>
        </c:txPr>
        <c:crossAx val="5652825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VE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VE"/>
  <c:chart>
    <c:autoTitleDeleted val="1"/>
    <c:plotArea>
      <c:layout>
        <c:manualLayout>
          <c:layoutTarget val="inner"/>
          <c:xMode val="edge"/>
          <c:yMode val="edge"/>
          <c:x val="3.4413074473206733E-2"/>
          <c:y val="0.10715793483263765"/>
          <c:w val="0.92282269562641173"/>
          <c:h val="0.68939562270858956"/>
        </c:manualLayout>
      </c:layout>
      <c:barChart>
        <c:barDir val="col"/>
        <c:grouping val="clustered"/>
        <c:axId val="53857664"/>
        <c:axId val="53867648"/>
      </c:barChart>
      <c:catAx>
        <c:axId val="538576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VE"/>
          </a:p>
        </c:txPr>
        <c:crossAx val="53867648"/>
        <c:crossesAt val="0"/>
        <c:auto val="1"/>
        <c:lblAlgn val="ctr"/>
        <c:lblOffset val="100"/>
        <c:tickLblSkip val="1"/>
        <c:tickMarkSkip val="1"/>
      </c:catAx>
      <c:valAx>
        <c:axId val="53867648"/>
        <c:scaling>
          <c:orientation val="minMax"/>
          <c:max val="1"/>
          <c:min val="0"/>
        </c:scaling>
        <c:delete val="1"/>
        <c:axPos val="l"/>
        <c:numFmt formatCode="0.0%" sourceLinked="1"/>
        <c:tickLblPos val="none"/>
        <c:crossAx val="53857664"/>
        <c:crossesAt val="1"/>
        <c:crossBetween val="between"/>
        <c:majorUnit val="0.1"/>
        <c:minorUnit val="2.4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VE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VE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'[rev Tomasi planilha de coleta de dados final (1)_aymee.xls]Indicadores'!$C$21</c:f>
              <c:strCache>
                <c:ptCount val="1"/>
                <c:pt idx="0">
                  <c:v>Proporção de mulheres com exame citopatológico alterado que não retornaram para conhecer resultado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'[rev Tomasi planilha de coleta de dados final (1)_aymee.xls]Indicadores'!$D$20:$F$20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'[rev Tomasi planilha de coleta de dados final (1)_aymee.xls]Indicadores'!$D$21:$F$21</c:f>
              <c:numCache>
                <c:formatCode>0.0%</c:formatCode>
                <c:ptCount val="3"/>
                <c:pt idx="0">
                  <c:v>0</c:v>
                </c:pt>
                <c:pt idx="1">
                  <c:v>0.125</c:v>
                </c:pt>
                <c:pt idx="2">
                  <c:v>0.125</c:v>
                </c:pt>
              </c:numCache>
            </c:numRef>
          </c:val>
        </c:ser>
        <c:axId val="56498816"/>
        <c:axId val="57934208"/>
      </c:barChart>
      <c:catAx>
        <c:axId val="564988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VE"/>
          </a:p>
        </c:txPr>
        <c:crossAx val="57934208"/>
        <c:crosses val="autoZero"/>
        <c:auto val="1"/>
        <c:lblAlgn val="ctr"/>
        <c:lblOffset val="100"/>
      </c:catAx>
      <c:valAx>
        <c:axId val="5793420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VE"/>
          </a:p>
        </c:txPr>
        <c:crossAx val="5649881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VE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VE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'[rev Tomasi planilha de coleta de dados final (1)_aymee.xls]Indicadores'!$C$42</c:f>
              <c:strCache>
                <c:ptCount val="1"/>
                <c:pt idx="0">
                  <c:v>Proporção de mulheres com registro adequado do exame citopatológico de colo de útero.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'[rev Tomasi planilha de coleta de dados final (1)_aymee.xls]Indicadores'!$D$41:$F$41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'[rev Tomasi planilha de coleta de dados final (1)_aymee.xls]Indicadores'!$D$42:$F$42</c:f>
              <c:numCache>
                <c:formatCode>0.0%</c:formatCode>
                <c:ptCount val="3"/>
                <c:pt idx="0">
                  <c:v>1</c:v>
                </c:pt>
                <c:pt idx="1">
                  <c:v>0.98148148148148151</c:v>
                </c:pt>
                <c:pt idx="2">
                  <c:v>1</c:v>
                </c:pt>
              </c:numCache>
            </c:numRef>
          </c:val>
        </c:ser>
        <c:axId val="57969280"/>
        <c:axId val="58010240"/>
      </c:barChart>
      <c:catAx>
        <c:axId val="579692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VE"/>
          </a:p>
        </c:txPr>
        <c:crossAx val="58010240"/>
        <c:crosses val="autoZero"/>
        <c:auto val="1"/>
        <c:lblAlgn val="ctr"/>
        <c:lblOffset val="100"/>
      </c:catAx>
      <c:valAx>
        <c:axId val="5801024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VE"/>
          </a:p>
        </c:txPr>
        <c:crossAx val="5796928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VE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3C323-EC5B-4C48-9B92-FDDE6D7E51D3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6CD511-A7A8-43AF-B0C5-22A9223152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6CD511-A7A8-43AF-B0C5-22A922315257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6CD511-A7A8-43AF-B0C5-22A922315257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6CD511-A7A8-43AF-B0C5-22A922315257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6CD511-A7A8-43AF-B0C5-22A922315257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A5121C-38AD-4B96-8CE8-CDA7AA8F58E1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0"/>
            <a:ext cx="6286544" cy="207170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/>
              <a:t/>
            </a:r>
            <a:br>
              <a:rPr lang="pt-BR" sz="2700" dirty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b="1" dirty="0" smtClean="0">
                <a:solidFill>
                  <a:schemeClr val="tx1"/>
                </a:solidFill>
              </a:rPr>
              <a:t>UNIVERSIDADE ABERTA DO SUS</a:t>
            </a:r>
            <a:br>
              <a:rPr lang="pt-BR" sz="2700" b="1" dirty="0" smtClean="0">
                <a:solidFill>
                  <a:schemeClr val="tx1"/>
                </a:solidFill>
              </a:rPr>
            </a:br>
            <a:r>
              <a:rPr lang="pt-BR" sz="2700" b="1" dirty="0" smtClean="0">
                <a:solidFill>
                  <a:schemeClr val="tx1"/>
                </a:solidFill>
              </a:rPr>
              <a:t>UNIVERSIDADE FEDERAL DE PELOTAS</a:t>
            </a:r>
            <a:br>
              <a:rPr lang="pt-BR" sz="2700" b="1" dirty="0" smtClean="0">
                <a:solidFill>
                  <a:schemeClr val="tx1"/>
                </a:solidFill>
              </a:rPr>
            </a:br>
            <a:r>
              <a:rPr lang="pt-BR" sz="2700" dirty="0" smtClean="0">
                <a:solidFill>
                  <a:schemeClr val="tx1"/>
                </a:solidFill>
              </a:rPr>
              <a:t>Especialização em Saúde da Família</a:t>
            </a:r>
            <a:br>
              <a:rPr lang="pt-BR" sz="2700" dirty="0" smtClean="0">
                <a:solidFill>
                  <a:schemeClr val="tx1"/>
                </a:solidFill>
              </a:rPr>
            </a:br>
            <a:r>
              <a:rPr lang="pt-BR" sz="2700" dirty="0" smtClean="0">
                <a:solidFill>
                  <a:schemeClr val="tx1"/>
                </a:solidFill>
              </a:rPr>
              <a:t>Modalidade a Distância</a:t>
            </a:r>
            <a:br>
              <a:rPr lang="pt-BR" sz="2700" dirty="0" smtClean="0">
                <a:solidFill>
                  <a:schemeClr val="tx1"/>
                </a:solidFill>
              </a:rPr>
            </a:br>
            <a:r>
              <a:rPr lang="pt-BR" sz="2700" dirty="0" smtClean="0">
                <a:solidFill>
                  <a:schemeClr val="tx1"/>
                </a:solidFill>
              </a:rPr>
              <a:t>Turma 8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3356992"/>
            <a:ext cx="8786842" cy="895344"/>
          </a:xfrm>
        </p:spPr>
        <p:txBody>
          <a:bodyPr>
            <a:noAutofit/>
          </a:bodyPr>
          <a:lstStyle/>
          <a:p>
            <a:pPr algn="ctr"/>
            <a:r>
              <a:rPr lang="pt-BR" sz="2400" dirty="0" smtClean="0"/>
              <a:t>Melhoria do Programa de Prevenção do Câncer de Colo de Útero e Controle do Câncer de Mama na ESF Planaltina, Passo Fundo/RS.</a:t>
            </a:r>
            <a:endParaRPr lang="es-VE" sz="2400" dirty="0" smtClean="0"/>
          </a:p>
          <a:p>
            <a:pPr algn="ctr"/>
            <a:endParaRPr lang="pt-BR" sz="2200" b="1" dirty="0" smtClean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71438" y="71414"/>
            <a:ext cx="1571604" cy="150019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34" y="142852"/>
            <a:ext cx="1303849" cy="1000132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928662" y="5669837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err="1" smtClean="0"/>
              <a:t>Lázara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Aymee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Zas</a:t>
            </a:r>
            <a:r>
              <a:rPr lang="pt-BR" sz="2800" b="1" dirty="0" smtClean="0"/>
              <a:t> de </a:t>
            </a:r>
            <a:r>
              <a:rPr lang="pt-BR" sz="2800" b="1" dirty="0" smtClean="0"/>
              <a:t>Armas</a:t>
            </a:r>
            <a:endParaRPr lang="pt-BR" sz="2800" b="1" dirty="0" smtClean="0"/>
          </a:p>
          <a:p>
            <a:pPr algn="ctr"/>
            <a:r>
              <a:rPr lang="pt-BR" sz="2000" b="1" dirty="0" smtClean="0"/>
              <a:t>Orientadora: Luciane Soares Seixas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 smtClean="0">
                <a:solidFill>
                  <a:srgbClr val="002060"/>
                </a:solidFill>
              </a:rPr>
              <a:t/>
            </a:r>
            <a:br>
              <a:rPr lang="pt-BR" sz="2800" b="1" dirty="0" smtClean="0">
                <a:solidFill>
                  <a:srgbClr val="002060"/>
                </a:solidFill>
              </a:rPr>
            </a:br>
            <a:r>
              <a:rPr lang="pt-BR" sz="2800" b="1" dirty="0" smtClean="0">
                <a:solidFill>
                  <a:srgbClr val="002060"/>
                </a:solidFill>
              </a:rPr>
              <a:t/>
            </a:r>
            <a:br>
              <a:rPr lang="pt-BR" sz="2800" b="1" dirty="0" smtClean="0">
                <a:solidFill>
                  <a:srgbClr val="002060"/>
                </a:solidFill>
              </a:rPr>
            </a:br>
            <a:r>
              <a:rPr lang="pt-BR" sz="3000" b="1" dirty="0" smtClean="0">
                <a:solidFill>
                  <a:srgbClr val="002060"/>
                </a:solidFill>
              </a:rPr>
              <a:t>Objetivo </a:t>
            </a:r>
            <a:r>
              <a:rPr lang="pt-BR" sz="3000" b="1" dirty="0" smtClean="0">
                <a:solidFill>
                  <a:srgbClr val="002060"/>
                </a:solidFill>
              </a:rPr>
              <a:t>1 </a:t>
            </a:r>
            <a:r>
              <a:rPr lang="pt-BR" sz="3000" dirty="0" smtClean="0">
                <a:solidFill>
                  <a:srgbClr val="002060"/>
                </a:solidFill>
              </a:rPr>
              <a:t>– </a:t>
            </a:r>
            <a:r>
              <a:rPr lang="pt-BR" sz="3000" dirty="0" smtClean="0"/>
              <a:t>Ampliar a cobertura de detecção precoce do câncer de colo de útero e do câncer de </a:t>
            </a:r>
            <a:r>
              <a:rPr lang="pt-BR" sz="3000" dirty="0" smtClean="0"/>
              <a:t>mama.</a:t>
            </a:r>
            <a:endParaRPr lang="pt-BR" sz="3000" dirty="0">
              <a:solidFill>
                <a:srgbClr val="002060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7544" y="5733256"/>
            <a:ext cx="4068792" cy="762000"/>
          </a:xfrm>
        </p:spPr>
        <p:txBody>
          <a:bodyPr>
            <a:normAutofit fontScale="25000" lnSpcReduction="20000"/>
          </a:bodyPr>
          <a:lstStyle/>
          <a:p>
            <a:endParaRPr lang="pt-BR" b="1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3500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3500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t-BR" sz="5600" dirty="0" smtClean="0">
                <a:solidFill>
                  <a:schemeClr val="tx1"/>
                </a:solidFill>
              </a:rPr>
              <a:t>Figura </a:t>
            </a:r>
            <a:r>
              <a:rPr lang="pt-BR" sz="5600" dirty="0" smtClean="0">
                <a:solidFill>
                  <a:schemeClr val="tx1"/>
                </a:solidFill>
              </a:rPr>
              <a:t>1 Proporção de mulheres entre 25 a 64 anos com exame em dia para detecção precoce do câncer de colo de útero.</a:t>
            </a:r>
            <a:endParaRPr lang="es-VE" sz="5600" dirty="0" smtClean="0">
              <a:solidFill>
                <a:schemeClr val="tx1"/>
              </a:solidFill>
            </a:endParaRPr>
          </a:p>
          <a:p>
            <a:r>
              <a:rPr lang="pt-BR" sz="5600" dirty="0" smtClean="0"/>
              <a:t> </a:t>
            </a:r>
            <a:endParaRPr lang="es-VE" sz="56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3500" b="0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3500" b="0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3500" b="0" dirty="0" smtClean="0">
              <a:solidFill>
                <a:schemeClr val="tx1"/>
              </a:solidFill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16016" y="5517232"/>
            <a:ext cx="4041775" cy="762000"/>
          </a:xfrm>
        </p:spPr>
        <p:txBody>
          <a:bodyPr>
            <a:normAutofit fontScale="32500" lnSpcReduction="20000"/>
          </a:bodyPr>
          <a:lstStyle/>
          <a:p>
            <a:pPr algn="just"/>
            <a:endParaRPr lang="pt-BR" sz="4000" dirty="0" smtClean="0"/>
          </a:p>
          <a:p>
            <a:pPr algn="just"/>
            <a:r>
              <a:rPr lang="pt-BR" sz="4300" dirty="0" smtClean="0">
                <a:solidFill>
                  <a:schemeClr val="tx1"/>
                </a:solidFill>
              </a:rPr>
              <a:t>Figura </a:t>
            </a:r>
            <a:r>
              <a:rPr lang="pt-BR" sz="4300" dirty="0" smtClean="0">
                <a:solidFill>
                  <a:schemeClr val="tx1"/>
                </a:solidFill>
              </a:rPr>
              <a:t>2 Proporção de mulheres entre 50 a 69 anos de idade com exame em dia para detecção precoce do câncer de mama</a:t>
            </a:r>
            <a:r>
              <a:rPr lang="pt-BR" sz="4300" dirty="0" smtClean="0">
                <a:solidFill>
                  <a:schemeClr val="tx1"/>
                </a:solidFill>
              </a:rPr>
              <a:t>.</a:t>
            </a:r>
            <a:endParaRPr lang="pt-BR" sz="4300" b="1" dirty="0" smtClean="0">
              <a:solidFill>
                <a:schemeClr val="tx1"/>
              </a:solidFill>
            </a:endParaRPr>
          </a:p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95536" y="1340768"/>
            <a:ext cx="85011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Metas </a:t>
            </a:r>
            <a:r>
              <a:rPr lang="pt-BR" sz="2000" b="1" dirty="0" smtClean="0"/>
              <a:t>1.1 e 1.2 </a:t>
            </a:r>
            <a:r>
              <a:rPr lang="pt-BR" sz="2000" dirty="0" smtClean="0"/>
              <a:t>Ampliar </a:t>
            </a:r>
            <a:r>
              <a:rPr lang="pt-BR" sz="2000" dirty="0" smtClean="0"/>
              <a:t>a cobertura de detecção precoce de câncer de colo de útero das mulheres na faixa etária entre 25 e 64 anos de idade para </a:t>
            </a:r>
            <a:r>
              <a:rPr lang="pt-BR" sz="2000" dirty="0" smtClean="0"/>
              <a:t>100%  e </a:t>
            </a:r>
            <a:r>
              <a:rPr lang="pt-BR" sz="2000" dirty="0" smtClean="0"/>
              <a:t>a</a:t>
            </a:r>
            <a:r>
              <a:rPr lang="pt-BR" sz="2000" dirty="0" smtClean="0"/>
              <a:t>mpliar </a:t>
            </a:r>
            <a:r>
              <a:rPr lang="pt-BR" sz="2000" dirty="0" smtClean="0"/>
              <a:t>a cobertura de detecção precoce de câncer de mama das mulheres na faixa etária entre 50 e 69 anos de idade para 100%.</a:t>
            </a:r>
            <a:endParaRPr lang="es-VE" sz="2000" dirty="0" smtClean="0"/>
          </a:p>
          <a:p>
            <a:r>
              <a:rPr lang="pt-BR" sz="2000" b="1" dirty="0" smtClean="0"/>
              <a:t> </a:t>
            </a:r>
            <a:endParaRPr lang="es-VE" sz="2000" dirty="0" smtClean="0"/>
          </a:p>
          <a:p>
            <a:r>
              <a:rPr lang="pt-BR" sz="2000" dirty="0" smtClean="0"/>
              <a:t> </a:t>
            </a:r>
            <a:endParaRPr lang="es-VE" sz="2000" dirty="0" smtClean="0"/>
          </a:p>
          <a:p>
            <a:pPr marL="95250" indent="14288" algn="ctr"/>
            <a:r>
              <a:rPr lang="pt-BR" sz="2000" b="1" dirty="0" smtClean="0"/>
              <a:t>:</a:t>
            </a:r>
            <a:endParaRPr lang="pt-BR" sz="2000" dirty="0" smtClean="0"/>
          </a:p>
        </p:txBody>
      </p:sp>
      <p:graphicFrame>
        <p:nvGraphicFramePr>
          <p:cNvPr id="10" name="9 Gráfico"/>
          <p:cNvGraphicFramePr/>
          <p:nvPr/>
        </p:nvGraphicFramePr>
        <p:xfrm>
          <a:off x="323528" y="2852936"/>
          <a:ext cx="4033588" cy="2290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12 Gráfico"/>
          <p:cNvGraphicFramePr/>
          <p:nvPr/>
        </p:nvGraphicFramePr>
        <p:xfrm>
          <a:off x="5004048" y="3068960"/>
          <a:ext cx="3857652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7 Gráfico"/>
          <p:cNvGraphicFramePr/>
          <p:nvPr/>
        </p:nvGraphicFramePr>
        <p:xfrm>
          <a:off x="0" y="2852936"/>
          <a:ext cx="4741333" cy="261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10 Gráfico"/>
          <p:cNvGraphicFramePr/>
          <p:nvPr/>
        </p:nvGraphicFramePr>
        <p:xfrm>
          <a:off x="4788024" y="2924944"/>
          <a:ext cx="4722283" cy="2528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b="1" dirty="0" smtClean="0">
                <a:solidFill>
                  <a:srgbClr val="002060"/>
                </a:solidFill>
              </a:rPr>
              <a:t>Objetivo </a:t>
            </a:r>
            <a:r>
              <a:rPr lang="pt-BR" sz="4000" b="1" dirty="0" smtClean="0">
                <a:solidFill>
                  <a:srgbClr val="002060"/>
                </a:solidFill>
              </a:rPr>
              <a:t>2-</a:t>
            </a:r>
            <a:r>
              <a:rPr lang="pt-BR" sz="2800" dirty="0" smtClean="0"/>
              <a:t>Melhorar a qualidade do atendimento das mulheres que realizam detecção precoce de câncer de colo de útero e de mama na unidade de saúde</a:t>
            </a:r>
            <a:r>
              <a:rPr lang="pt-BR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 </a:t>
            </a:r>
            <a:endParaRPr lang="pt-BR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29264"/>
            <a:ext cx="4040188" cy="762000"/>
          </a:xfrm>
        </p:spPr>
        <p:txBody>
          <a:bodyPr>
            <a:normAutofit/>
          </a:bodyPr>
          <a:lstStyle/>
          <a:p>
            <a:endParaRPr lang="pt-BR" b="1" dirty="0" smtClean="0">
              <a:solidFill>
                <a:schemeClr val="tx1"/>
              </a:solidFill>
            </a:endParaRPr>
          </a:p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971601" y="4797152"/>
            <a:ext cx="5976664" cy="1250096"/>
          </a:xfrm>
        </p:spPr>
        <p:txBody>
          <a:bodyPr>
            <a:normAutofit/>
          </a:bodyPr>
          <a:lstStyle/>
          <a:p>
            <a:r>
              <a:rPr lang="pt-BR" sz="1400" dirty="0" smtClean="0">
                <a:solidFill>
                  <a:schemeClr val="tx1"/>
                </a:solidFill>
              </a:rPr>
              <a:t>Figura 3 Proporção de mulheres com as amostras satisfatórias do exame citopatológico de câncer de colo.</a:t>
            </a:r>
            <a:endParaRPr lang="es-VE" sz="1400" dirty="0" smtClean="0">
              <a:solidFill>
                <a:schemeClr val="tx1"/>
              </a:solidFill>
            </a:endParaRPr>
          </a:p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2844" y="1740747"/>
            <a:ext cx="878684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Metas </a:t>
            </a:r>
            <a:r>
              <a:rPr lang="pt-BR" sz="2000" b="1" dirty="0" smtClean="0"/>
              <a:t>2.1:</a:t>
            </a:r>
            <a:r>
              <a:rPr lang="pt-BR" sz="2400" dirty="0" smtClean="0"/>
              <a:t>Obter 100% de coleta de amostras satisfatórias do exame </a:t>
            </a:r>
            <a:r>
              <a:rPr lang="pt-BR" sz="2400" dirty="0" err="1" smtClean="0"/>
              <a:t>citopatologico</a:t>
            </a:r>
            <a:r>
              <a:rPr lang="pt-BR" sz="2400" dirty="0" smtClean="0"/>
              <a:t> de colo de útero</a:t>
            </a:r>
            <a:r>
              <a:rPr lang="pt-BR" sz="2400" dirty="0" smtClean="0"/>
              <a:t>.</a:t>
            </a:r>
          </a:p>
          <a:p>
            <a:pPr algn="ctr"/>
            <a:endParaRPr lang="pt-BR" sz="2400" dirty="0" smtClean="0"/>
          </a:p>
          <a:p>
            <a:pPr algn="ctr"/>
            <a:endParaRPr lang="pt-BR" sz="2400" dirty="0" smtClean="0"/>
          </a:p>
          <a:p>
            <a:pPr algn="ctr"/>
            <a:endParaRPr lang="pt-BR" sz="2400" dirty="0" smtClean="0"/>
          </a:p>
          <a:p>
            <a:pPr algn="ctr"/>
            <a:endParaRPr lang="pt-BR" sz="2400" dirty="0" smtClean="0"/>
          </a:p>
          <a:p>
            <a:pPr algn="ctr"/>
            <a:endParaRPr lang="pt-BR" sz="2400" dirty="0" smtClean="0"/>
          </a:p>
          <a:p>
            <a:pPr algn="ctr"/>
            <a:endParaRPr lang="pt-BR" sz="2400" dirty="0" smtClean="0"/>
          </a:p>
          <a:p>
            <a:pPr algn="ctr"/>
            <a:endParaRPr lang="pt-BR" sz="2400" dirty="0" smtClean="0"/>
          </a:p>
          <a:p>
            <a:pPr algn="ctr"/>
            <a:endParaRPr lang="pt-BR" sz="2400" dirty="0" smtClean="0"/>
          </a:p>
        </p:txBody>
      </p:sp>
      <p:graphicFrame>
        <p:nvGraphicFramePr>
          <p:cNvPr id="8" name="7 Gráfico"/>
          <p:cNvGraphicFramePr/>
          <p:nvPr/>
        </p:nvGraphicFramePr>
        <p:xfrm>
          <a:off x="1403648" y="2780928"/>
          <a:ext cx="5506251" cy="1840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>
                <a:solidFill>
                  <a:srgbClr val="002060"/>
                </a:solidFill>
              </a:rPr>
              <a:t/>
            </a:r>
            <a:br>
              <a:rPr lang="pt-BR" sz="3600" b="1" dirty="0" smtClean="0">
                <a:solidFill>
                  <a:srgbClr val="002060"/>
                </a:solidFill>
              </a:rPr>
            </a:br>
            <a:r>
              <a:rPr lang="pt-BR" sz="3600" b="1" dirty="0" smtClean="0">
                <a:solidFill>
                  <a:srgbClr val="002060"/>
                </a:solidFill>
              </a:rPr>
              <a:t>Objetivo 3-</a:t>
            </a:r>
            <a:r>
              <a:rPr lang="pt-BR" sz="3600" dirty="0" smtClean="0"/>
              <a:t> </a:t>
            </a:r>
            <a:r>
              <a:rPr lang="pt-BR" sz="2800" dirty="0" smtClean="0"/>
              <a:t>Melhorar a adesão das mulheres à realização de exame citopatológico de colo de útero e mamografia</a:t>
            </a:r>
            <a:endParaRPr lang="pt-BR" sz="2800" dirty="0">
              <a:solidFill>
                <a:srgbClr val="002060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5536" y="5877272"/>
            <a:ext cx="4752528" cy="762000"/>
          </a:xfrm>
        </p:spPr>
        <p:txBody>
          <a:bodyPr>
            <a:normAutofit fontScale="85000" lnSpcReduction="20000"/>
          </a:bodyPr>
          <a:lstStyle/>
          <a:p>
            <a:r>
              <a:rPr lang="pt-BR" sz="2200" dirty="0" smtClean="0">
                <a:solidFill>
                  <a:schemeClr val="tx1"/>
                </a:solidFill>
              </a:rPr>
              <a:t>Figura 4 Proporção de mulheres com exame citopatológico alterado que não retornaram para conhecer o resultado.</a:t>
            </a:r>
            <a:endParaRPr lang="es-VE" sz="2200" dirty="0" smtClean="0">
              <a:solidFill>
                <a:schemeClr val="tx1"/>
              </a:solidFill>
            </a:endParaRPr>
          </a:p>
          <a:p>
            <a:endParaRPr lang="pt-BR" b="1" dirty="0" smtClean="0">
              <a:solidFill>
                <a:schemeClr val="tx1"/>
              </a:solidFill>
            </a:endParaRPr>
          </a:p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5436096" y="3356992"/>
            <a:ext cx="3024336" cy="1584176"/>
          </a:xfrm>
        </p:spPr>
        <p:txBody>
          <a:bodyPr>
            <a:noAutofit/>
          </a:bodyPr>
          <a:lstStyle/>
          <a:p>
            <a:pPr algn="just"/>
            <a:endParaRPr lang="pt-BR" sz="1400" b="1" dirty="0" smtClean="0">
              <a:solidFill>
                <a:schemeClr val="tx1"/>
              </a:solidFill>
            </a:endParaRPr>
          </a:p>
          <a:p>
            <a:r>
              <a:rPr lang="pt-BR" sz="1800" dirty="0" smtClean="0">
                <a:solidFill>
                  <a:schemeClr val="tx1"/>
                </a:solidFill>
              </a:rPr>
              <a:t>Identificação de mulheres com mamografia alterada sem acompanhamento pela unidade de saúde </a:t>
            </a:r>
            <a:r>
              <a:rPr lang="pt-BR" sz="1800" dirty="0" smtClean="0">
                <a:solidFill>
                  <a:srgbClr val="FF0000"/>
                </a:solidFill>
              </a:rPr>
              <a:t>sem resultados.</a:t>
            </a:r>
            <a:endParaRPr lang="pt-BR" sz="1800" dirty="0">
              <a:solidFill>
                <a:srgbClr val="FF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57158" y="1428736"/>
            <a:ext cx="8501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/>
              <a:t>Metas 3.1 e 3.2:</a:t>
            </a:r>
            <a:r>
              <a:rPr lang="pt-BR" sz="2400" dirty="0" smtClean="0"/>
              <a:t> </a:t>
            </a:r>
            <a:r>
              <a:rPr lang="pt-BR" sz="2400" dirty="0" smtClean="0"/>
              <a:t>Identificar 100% de mulheres com exame </a:t>
            </a:r>
            <a:r>
              <a:rPr lang="pt-BR" sz="2400" dirty="0" err="1" smtClean="0"/>
              <a:t>citopatologico</a:t>
            </a:r>
            <a:r>
              <a:rPr lang="pt-BR" sz="2400" dirty="0" smtClean="0"/>
              <a:t> alterado sem acompanhamento pela unidade de </a:t>
            </a:r>
            <a:r>
              <a:rPr lang="pt-BR" sz="2400" dirty="0" smtClean="0"/>
              <a:t>saúde e identificar </a:t>
            </a:r>
            <a:r>
              <a:rPr lang="pt-BR" sz="2400" dirty="0" smtClean="0"/>
              <a:t>100% de mulheres com mamografia alterada sem acompanhamento pela unidade de saúde</a:t>
            </a:r>
            <a:endParaRPr lang="pt-BR" sz="2200" dirty="0" smtClean="0"/>
          </a:p>
        </p:txBody>
      </p:sp>
      <p:graphicFrame>
        <p:nvGraphicFramePr>
          <p:cNvPr id="12" name="11 Gráfico"/>
          <p:cNvGraphicFramePr/>
          <p:nvPr/>
        </p:nvGraphicFramePr>
        <p:xfrm>
          <a:off x="179512" y="2996952"/>
          <a:ext cx="432048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10 Gráfico"/>
          <p:cNvGraphicFramePr/>
          <p:nvPr/>
        </p:nvGraphicFramePr>
        <p:xfrm>
          <a:off x="467544" y="2996952"/>
          <a:ext cx="4655608" cy="2535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600" b="1" dirty="0" smtClean="0">
                <a:solidFill>
                  <a:srgbClr val="002060"/>
                </a:solidFill>
              </a:rPr>
              <a:t/>
            </a:r>
            <a:br>
              <a:rPr lang="pt-BR" sz="3600" b="1" dirty="0" smtClean="0">
                <a:solidFill>
                  <a:srgbClr val="002060"/>
                </a:solidFill>
              </a:rPr>
            </a:br>
            <a:r>
              <a:rPr lang="pt-BR" sz="3600" b="1" dirty="0" smtClean="0">
                <a:solidFill>
                  <a:srgbClr val="002060"/>
                </a:solidFill>
              </a:rPr>
              <a:t/>
            </a:r>
            <a:br>
              <a:rPr lang="pt-BR" sz="3600" b="1" dirty="0" smtClean="0">
                <a:solidFill>
                  <a:srgbClr val="002060"/>
                </a:solidFill>
              </a:rPr>
            </a:br>
            <a:r>
              <a:rPr lang="pt-BR" sz="3600" b="1" dirty="0" smtClean="0">
                <a:solidFill>
                  <a:srgbClr val="002060"/>
                </a:solidFill>
              </a:rPr>
              <a:t>Objetivo 3-</a:t>
            </a:r>
            <a:r>
              <a:rPr lang="pt-BR" sz="3200" dirty="0" smtClean="0"/>
              <a:t>Melhorar </a:t>
            </a:r>
            <a:r>
              <a:rPr lang="pt-BR" sz="3200" dirty="0" smtClean="0"/>
              <a:t>a adesão das mulheres à realização de exame citopatológico de colo de útero e mamografia</a:t>
            </a:r>
            <a:endParaRPr lang="pt-BR" sz="3200" dirty="0">
              <a:solidFill>
                <a:srgbClr val="00206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57158" y="1857364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Meta</a:t>
            </a:r>
            <a:r>
              <a:rPr lang="pt-BR" sz="2400" b="1" dirty="0" smtClean="0"/>
              <a:t> 3.3 e 3.4 : </a:t>
            </a:r>
            <a:r>
              <a:rPr lang="pt-BR" sz="2400" dirty="0" smtClean="0"/>
              <a:t>Realizar busca ativa em 100% de mulheres com exame </a:t>
            </a:r>
            <a:r>
              <a:rPr lang="pt-BR" sz="2400" dirty="0" err="1" smtClean="0"/>
              <a:t>citopatologico</a:t>
            </a:r>
            <a:r>
              <a:rPr lang="pt-BR" sz="2400" dirty="0" smtClean="0"/>
              <a:t> alterado sem acompanhamento pela unidade de </a:t>
            </a:r>
            <a:r>
              <a:rPr lang="pt-BR" sz="2400" dirty="0" smtClean="0"/>
              <a:t>saúde e realizar </a:t>
            </a:r>
            <a:r>
              <a:rPr lang="pt-BR" sz="2400" dirty="0" smtClean="0"/>
              <a:t>busca ativa em 100% de mulheres com mamografia alterada sem acompanhamento pela unidade de saúde.</a:t>
            </a:r>
            <a:endParaRPr lang="es-VE" sz="2400" dirty="0" smtClean="0"/>
          </a:p>
          <a:p>
            <a:pPr algn="just"/>
            <a:endParaRPr lang="pt-BR" sz="2400" dirty="0" smtClean="0"/>
          </a:p>
        </p:txBody>
      </p:sp>
      <p:sp>
        <p:nvSpPr>
          <p:cNvPr id="5" name="Retângulo 4"/>
          <p:cNvSpPr/>
          <p:nvPr/>
        </p:nvSpPr>
        <p:spPr>
          <a:xfrm>
            <a:off x="467544" y="4077072"/>
            <a:ext cx="2786082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3.3</a:t>
            </a:r>
          </a:p>
          <a:p>
            <a:pPr algn="ctr"/>
            <a:r>
              <a:rPr lang="pt-BR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100</a:t>
            </a:r>
            <a:r>
              <a:rPr lang="pt-BR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%</a:t>
            </a:r>
            <a:endParaRPr lang="pt-BR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851920" y="436510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 dirty="0" smtClean="0"/>
              <a:t>Busca ativa de mulheres </a:t>
            </a:r>
            <a:r>
              <a:rPr lang="pt-BR" sz="2400" b="1" dirty="0" smtClean="0"/>
              <a:t>com mamografia alterada sem acompanhamento pela unidade de </a:t>
            </a:r>
            <a:r>
              <a:rPr lang="pt-BR" sz="2400" b="1" dirty="0" smtClean="0"/>
              <a:t>saúde</a:t>
            </a:r>
            <a:r>
              <a:rPr lang="pt-BR" sz="2400" b="1" dirty="0" smtClean="0">
                <a:solidFill>
                  <a:srgbClr val="FF0000"/>
                </a:solidFill>
              </a:rPr>
              <a:t> sem resultados.</a:t>
            </a:r>
            <a:endParaRPr lang="es-VE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>
                <a:solidFill>
                  <a:srgbClr val="002060"/>
                </a:solidFill>
              </a:rPr>
              <a:t>Objetivo 4-</a:t>
            </a:r>
            <a:r>
              <a:rPr lang="pt-BR" sz="3600" dirty="0" smtClean="0"/>
              <a:t> Melhorar o registro das </a:t>
            </a:r>
            <a:r>
              <a:rPr lang="pt-BR" sz="3600" dirty="0" smtClean="0"/>
              <a:t>informações.</a:t>
            </a:r>
            <a:endParaRPr lang="pt-BR" sz="3600" dirty="0">
              <a:solidFill>
                <a:srgbClr val="00206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51520" y="1412776"/>
            <a:ext cx="85011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Metas</a:t>
            </a:r>
            <a:r>
              <a:rPr lang="pt-BR" sz="2400" dirty="0" smtClean="0"/>
              <a:t> </a:t>
            </a:r>
            <a:r>
              <a:rPr lang="pt-BR" sz="2400" b="1" dirty="0" smtClean="0"/>
              <a:t>4.1 e 4.2 : </a:t>
            </a:r>
            <a:r>
              <a:rPr lang="pt-BR" sz="2400" dirty="0" smtClean="0"/>
              <a:t>Manter </a:t>
            </a:r>
            <a:r>
              <a:rPr lang="pt-BR" sz="2400" dirty="0" smtClean="0"/>
              <a:t>registro da coleta de exame </a:t>
            </a:r>
            <a:r>
              <a:rPr lang="pt-BR" sz="2400" dirty="0" err="1" smtClean="0"/>
              <a:t>citopatologico</a:t>
            </a:r>
            <a:r>
              <a:rPr lang="pt-BR" sz="2400" dirty="0" smtClean="0"/>
              <a:t> de colo de útero em registro especifico em 100% das mulheres </a:t>
            </a:r>
            <a:r>
              <a:rPr lang="pt-BR" sz="2400" dirty="0" smtClean="0"/>
              <a:t>cadastradas</a:t>
            </a:r>
            <a:r>
              <a:rPr lang="pt-BR" sz="2400" dirty="0" smtClean="0"/>
              <a:t> </a:t>
            </a:r>
            <a:r>
              <a:rPr lang="pt-BR" sz="2400" dirty="0" smtClean="0"/>
              <a:t>e manter </a:t>
            </a:r>
            <a:r>
              <a:rPr lang="pt-BR" sz="2400" dirty="0" smtClean="0"/>
              <a:t>registro da realização da mamografia em registro especifico em 100% das mulheres cadastradas.</a:t>
            </a:r>
            <a:endParaRPr lang="es-VE" sz="2400" dirty="0" smtClean="0"/>
          </a:p>
          <a:p>
            <a:pPr algn="just"/>
            <a:endParaRPr lang="pt-BR" sz="2400" dirty="0" smtClean="0"/>
          </a:p>
          <a:p>
            <a:pPr algn="ctr"/>
            <a:endParaRPr lang="pt-BR" sz="2400" dirty="0" smtClean="0"/>
          </a:p>
        </p:txBody>
      </p:sp>
      <p:sp>
        <p:nvSpPr>
          <p:cNvPr id="7" name="Retângulo 6"/>
          <p:cNvSpPr/>
          <p:nvPr/>
        </p:nvSpPr>
        <p:spPr>
          <a:xfrm>
            <a:off x="5796136" y="3789040"/>
            <a:ext cx="2786082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4.2</a:t>
            </a:r>
          </a:p>
          <a:p>
            <a:pPr algn="ctr"/>
            <a:r>
              <a:rPr lang="pt-BR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100</a:t>
            </a:r>
            <a:r>
              <a:rPr lang="pt-BR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%</a:t>
            </a:r>
            <a:endParaRPr lang="pt-BR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5" name="4 Gráfico"/>
          <p:cNvGraphicFramePr/>
          <p:nvPr/>
        </p:nvGraphicFramePr>
        <p:xfrm>
          <a:off x="323528" y="3501008"/>
          <a:ext cx="4541308" cy="2354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Rectángulo"/>
          <p:cNvSpPr/>
          <p:nvPr/>
        </p:nvSpPr>
        <p:spPr>
          <a:xfrm>
            <a:off x="323528" y="5934670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400" b="1" dirty="0" smtClean="0"/>
              <a:t>Figura 5 Proporção de mulheres com registro adequado do exame citopatológico de colo de útero.</a:t>
            </a:r>
            <a:endParaRPr lang="es-VE" sz="14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476672"/>
            <a:ext cx="8786842" cy="1368152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>
                <a:solidFill>
                  <a:srgbClr val="002060"/>
                </a:solidFill>
              </a:rPr>
              <a:t>Objetivo 5-</a:t>
            </a:r>
            <a:r>
              <a:rPr lang="pt-BR" sz="3600" b="1" dirty="0" smtClean="0"/>
              <a:t> </a:t>
            </a:r>
            <a:r>
              <a:rPr lang="pt-BR" sz="3200" dirty="0" smtClean="0"/>
              <a:t>Mapear </a:t>
            </a:r>
            <a:r>
              <a:rPr lang="pt-BR" sz="3200" dirty="0" smtClean="0"/>
              <a:t>as mulheres de risco para câncer de colo de útero e de </a:t>
            </a:r>
            <a:r>
              <a:rPr lang="pt-BR" sz="3200" dirty="0" smtClean="0"/>
              <a:t>mama.</a:t>
            </a:r>
            <a:r>
              <a:rPr lang="es-VE" sz="3600" dirty="0" smtClean="0"/>
              <a:t/>
            </a:r>
            <a:br>
              <a:rPr lang="es-VE" sz="3600" dirty="0" smtClean="0"/>
            </a:br>
            <a:endParaRPr lang="pt-BR" sz="3600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406" y="2028828"/>
            <a:ext cx="8858312" cy="26860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/>
              <a:t>Metas</a:t>
            </a:r>
            <a:r>
              <a:rPr lang="pt-BR" sz="2400" b="1" dirty="0" smtClean="0"/>
              <a:t> </a:t>
            </a:r>
            <a:r>
              <a:rPr lang="pt-BR" sz="2400" b="1" dirty="0" smtClean="0"/>
              <a:t>5.1 e 5.2: </a:t>
            </a:r>
            <a:r>
              <a:rPr lang="pt-BR" sz="2400" dirty="0" smtClean="0"/>
              <a:t>Pesquisar sinais de alerta para câncer de colo de útero em 100% das mulheres entre 25 e 64 anos (dor e sangramento após relação sexual e/ou corrimento vaginal </a:t>
            </a:r>
            <a:r>
              <a:rPr lang="pt-BR" sz="2400" dirty="0" smtClean="0"/>
              <a:t>excessivo) e realizar </a:t>
            </a:r>
            <a:r>
              <a:rPr lang="pt-BR" sz="2400" dirty="0" smtClean="0"/>
              <a:t>avaliação de risco para câncer de mama em 100% das mulheres entre 50 e 69 anos.</a:t>
            </a:r>
            <a:endParaRPr lang="es-VE" sz="2400" dirty="0" smtClean="0"/>
          </a:p>
          <a:p>
            <a:pPr algn="just">
              <a:buNone/>
            </a:pPr>
            <a:endParaRPr lang="pt-BR" sz="2400" dirty="0" smtClean="0"/>
          </a:p>
          <a:p>
            <a:pPr marL="0" indent="0" algn="ctr">
              <a:buNone/>
            </a:pPr>
            <a:endParaRPr lang="pt-BR" sz="2800" dirty="0"/>
          </a:p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214678" y="4929198"/>
            <a:ext cx="278608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100%</a:t>
            </a:r>
            <a:endParaRPr lang="pt-BR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036180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86800" cy="237626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 smtClean="0">
                <a:solidFill>
                  <a:srgbClr val="002060"/>
                </a:solidFill>
              </a:rPr>
              <a:t> </a:t>
            </a:r>
            <a:br>
              <a:rPr lang="pt-BR" sz="3600" b="1" dirty="0" smtClean="0">
                <a:solidFill>
                  <a:srgbClr val="002060"/>
                </a:solidFill>
              </a:rPr>
            </a:br>
            <a:r>
              <a:rPr lang="pt-BR" sz="3600" b="1" dirty="0" smtClean="0">
                <a:solidFill>
                  <a:srgbClr val="002060"/>
                </a:solidFill>
              </a:rPr>
              <a:t/>
            </a:r>
            <a:br>
              <a:rPr lang="pt-BR" sz="3600" b="1" dirty="0" smtClean="0">
                <a:solidFill>
                  <a:srgbClr val="002060"/>
                </a:solidFill>
              </a:rPr>
            </a:br>
            <a:r>
              <a:rPr lang="pt-BR" sz="3600" b="1" dirty="0" smtClean="0">
                <a:solidFill>
                  <a:srgbClr val="002060"/>
                </a:solidFill>
              </a:rPr>
              <a:t>Objetivo</a:t>
            </a:r>
            <a:r>
              <a:rPr lang="pt-BR" sz="3600" b="1" dirty="0" smtClean="0"/>
              <a:t> 6</a:t>
            </a:r>
            <a:r>
              <a:rPr lang="pt-BR" sz="3600" b="1" dirty="0" smtClean="0"/>
              <a:t>:</a:t>
            </a:r>
            <a:r>
              <a:rPr lang="pt-BR" sz="3600" dirty="0" smtClean="0"/>
              <a:t> Promover a saúde das mulheres que realizam detecção precoce de câncer de colo de útero e de mama na unidade de saúde.	</a:t>
            </a:r>
            <a:r>
              <a:rPr lang="es-VE" sz="3600" dirty="0" smtClean="0"/>
              <a:t/>
            </a:r>
            <a:br>
              <a:rPr lang="es-VE" sz="3600" dirty="0" smtClean="0"/>
            </a:br>
            <a:endParaRPr lang="pt-BR" sz="3600" dirty="0">
              <a:solidFill>
                <a:srgbClr val="00206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51520" y="2276872"/>
            <a:ext cx="85725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Metas </a:t>
            </a:r>
            <a:r>
              <a:rPr lang="pt-BR" sz="2400" b="1" dirty="0" smtClean="0"/>
              <a:t>6.1 e 6.2:</a:t>
            </a:r>
            <a:r>
              <a:rPr lang="pt-BR" sz="2400" dirty="0" smtClean="0"/>
              <a:t>Orientar </a:t>
            </a:r>
            <a:r>
              <a:rPr lang="pt-BR" sz="2400" dirty="0" smtClean="0"/>
              <a:t>100% das mulheres cadastradas sobre doenças sexualmente transmissíveis (DST) e fatores de risco para câncer de colo de </a:t>
            </a:r>
            <a:r>
              <a:rPr lang="pt-BR" sz="2400" dirty="0" smtClean="0"/>
              <a:t>útero e orientar </a:t>
            </a:r>
            <a:r>
              <a:rPr lang="pt-BR" sz="2400" dirty="0" smtClean="0"/>
              <a:t>100% das mulheres cadastradas sobre doenças sexualmente transmissíveis (DST) e fatores de risco para câncer de mama.</a:t>
            </a:r>
            <a:endParaRPr lang="es-VE" sz="2400" dirty="0" smtClean="0"/>
          </a:p>
          <a:p>
            <a:pPr algn="just"/>
            <a:endParaRPr lang="pt-BR" sz="2400" dirty="0" smtClean="0"/>
          </a:p>
          <a:p>
            <a:pPr algn="ctr"/>
            <a:endParaRPr lang="pt-BR" sz="2400" dirty="0" smtClean="0"/>
          </a:p>
        </p:txBody>
      </p:sp>
      <p:sp>
        <p:nvSpPr>
          <p:cNvPr id="7" name="Retângulo 6"/>
          <p:cNvSpPr/>
          <p:nvPr/>
        </p:nvSpPr>
        <p:spPr>
          <a:xfrm>
            <a:off x="3214678" y="4929198"/>
            <a:ext cx="278608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100%</a:t>
            </a:r>
            <a:endParaRPr lang="pt-BR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400" dirty="0" smtClean="0">
                <a:solidFill>
                  <a:srgbClr val="00B050"/>
                </a:solidFill>
              </a:rPr>
              <a:t>Importância da intervenção</a:t>
            </a:r>
            <a:r>
              <a:rPr lang="pt-B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pt-B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pt-BR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28596" y="1071546"/>
            <a:ext cx="4040188" cy="762000"/>
          </a:xfrm>
        </p:spPr>
        <p:txBody>
          <a:bodyPr>
            <a:normAutofit fontScale="92500"/>
          </a:bodyPr>
          <a:lstStyle/>
          <a:p>
            <a:pPr algn="ctr"/>
            <a:r>
              <a:rPr lang="pt-BR" sz="4000" b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Equipe de Saúde 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14876" y="1071546"/>
            <a:ext cx="4041775" cy="762000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Serviço</a:t>
            </a:r>
            <a:r>
              <a:rPr lang="pt-BR" sz="4000" b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28596" y="2000240"/>
            <a:ext cx="4071934" cy="35394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Bem integrada e qualificada </a:t>
            </a:r>
          </a:p>
          <a:p>
            <a:pPr algn="ctr"/>
            <a:endParaRPr lang="pt-BR" sz="32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r>
              <a:rPr lang="pt-BR" sz="32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Coesão em torno de um único objetivo</a:t>
            </a:r>
          </a:p>
          <a:p>
            <a:pPr algn="ctr"/>
            <a:endParaRPr lang="pt-BR" sz="32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r>
              <a:rPr lang="pt-BR" sz="32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Mais capacitada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714876" y="2032710"/>
            <a:ext cx="4071934" cy="355481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5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Organização e planejamento do trabalho;</a:t>
            </a:r>
          </a:p>
          <a:p>
            <a:pPr algn="ctr"/>
            <a:endParaRPr lang="pt-BR" sz="25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r>
              <a:rPr lang="pt-BR" sz="25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Registro de dados organizados;</a:t>
            </a:r>
          </a:p>
          <a:p>
            <a:pPr algn="ctr"/>
            <a:endParaRPr lang="pt-BR" sz="25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r>
              <a:rPr lang="pt-BR" sz="2500" dirty="0" smtClean="0"/>
              <a:t>Melhoria de todos os programas deficientes na unidade.</a:t>
            </a:r>
            <a:r>
              <a:rPr lang="pt-BR" sz="25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85720" y="1857364"/>
            <a:ext cx="8572560" cy="501675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Comunidade</a:t>
            </a:r>
          </a:p>
          <a:p>
            <a:pPr algn="ctr"/>
            <a:r>
              <a:rPr lang="pt-BR" sz="40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  <a:r>
              <a:rPr lang="pt-BR" sz="2400" dirty="0" smtClean="0"/>
              <a:t> Ampliação da  cobertura, priorização da atenção e  da</a:t>
            </a:r>
          </a:p>
          <a:p>
            <a:pPr algn="ctr"/>
            <a:r>
              <a:rPr lang="pt-BR" sz="2400" dirty="0" smtClean="0"/>
              <a:t>qualidade de atendimento </a:t>
            </a:r>
            <a:r>
              <a:rPr lang="pt-BR" sz="2400" dirty="0" smtClean="0"/>
              <a:t>as mulheres na faixa etária de 25 a 69 anos para um diagnostico precoce do câncer de colo de útero e de mama.</a:t>
            </a:r>
            <a:endParaRPr lang="pt-BR" sz="2400" dirty="0" smtClean="0"/>
          </a:p>
          <a:p>
            <a:pPr algn="ctr">
              <a:buFont typeface="Wingdings" pitchFamily="2" charset="2"/>
              <a:buChar char="§"/>
            </a:pPr>
            <a:r>
              <a:rPr lang="pt-BR" sz="2400" dirty="0" smtClean="0"/>
              <a:t> Incorporação das ações à rotina do serviço;</a:t>
            </a:r>
          </a:p>
          <a:p>
            <a:pPr algn="ctr">
              <a:buFont typeface="Wingdings" pitchFamily="2" charset="2"/>
              <a:buChar char="§"/>
            </a:pPr>
            <a:r>
              <a:rPr lang="pt-BR" sz="2400" dirty="0" smtClean="0"/>
              <a:t>Ampliação da conscientização da comunidade em relação  à priorização do atendimento;</a:t>
            </a:r>
          </a:p>
          <a:p>
            <a:pPr algn="ctr"/>
            <a:endParaRPr lang="pt-BR" sz="2400" dirty="0" smtClean="0"/>
          </a:p>
          <a:p>
            <a:pPr algn="ctr">
              <a:buFont typeface="Wingdings" pitchFamily="2" charset="2"/>
              <a:buChar char="§"/>
            </a:pPr>
            <a:r>
              <a:rPr lang="pt-BR" sz="2400" dirty="0" smtClean="0"/>
              <a:t>Maior conhecimento para a equipe;</a:t>
            </a:r>
          </a:p>
          <a:p>
            <a:pPr algn="ctr">
              <a:buFont typeface="Wingdings" pitchFamily="2" charset="2"/>
              <a:buChar char="§"/>
            </a:pPr>
            <a:endParaRPr lang="pt-BR" sz="2400" dirty="0" smtClean="0"/>
          </a:p>
          <a:p>
            <a:pPr algn="ctr">
              <a:buFont typeface="Wingdings" pitchFamily="2" charset="2"/>
              <a:buChar char="§"/>
            </a:pPr>
            <a:r>
              <a:rPr lang="pt-BR" sz="2400" dirty="0" smtClean="0"/>
              <a:t>Maior engajamento entre equipe e comunidade.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1680" y="-1179512"/>
            <a:ext cx="6995120" cy="2664296"/>
          </a:xfrm>
        </p:spPr>
        <p:txBody>
          <a:bodyPr>
            <a:noAutofit/>
          </a:bodyPr>
          <a:lstStyle/>
          <a:p>
            <a:pPr algn="ctr"/>
            <a:r>
              <a:rPr lang="pt-BR" sz="2800" dirty="0" smtClean="0">
                <a:solidFill>
                  <a:srgbClr val="002060"/>
                </a:solidFill>
              </a:rPr>
              <a:t/>
            </a:r>
            <a:br>
              <a:rPr lang="pt-BR" sz="2800" dirty="0" smtClean="0">
                <a:solidFill>
                  <a:srgbClr val="002060"/>
                </a:solidFill>
              </a:rPr>
            </a:br>
            <a:r>
              <a:rPr lang="pt-BR" sz="2800" dirty="0" smtClean="0">
                <a:solidFill>
                  <a:srgbClr val="002060"/>
                </a:solidFill>
              </a:rPr>
              <a:t/>
            </a:r>
            <a:br>
              <a:rPr lang="pt-BR" sz="2800" dirty="0" smtClean="0">
                <a:solidFill>
                  <a:srgbClr val="002060"/>
                </a:solidFill>
              </a:rPr>
            </a:br>
            <a:r>
              <a:rPr lang="pt-BR" sz="2800" dirty="0" smtClean="0">
                <a:solidFill>
                  <a:srgbClr val="002060"/>
                </a:solidFill>
              </a:rPr>
              <a:t/>
            </a:r>
            <a:br>
              <a:rPr lang="pt-BR" sz="2800" dirty="0" smtClean="0">
                <a:solidFill>
                  <a:srgbClr val="002060"/>
                </a:solidFill>
              </a:rPr>
            </a:br>
            <a:r>
              <a:rPr lang="pt-BR" sz="2800" dirty="0" smtClean="0">
                <a:solidFill>
                  <a:srgbClr val="002060"/>
                </a:solidFill>
              </a:rPr>
              <a:t/>
            </a:r>
            <a:br>
              <a:rPr lang="pt-BR" sz="2800" dirty="0" smtClean="0">
                <a:solidFill>
                  <a:srgbClr val="002060"/>
                </a:solidFill>
              </a:rPr>
            </a:br>
            <a:r>
              <a:rPr lang="pt-BR" sz="2800" dirty="0" smtClean="0">
                <a:solidFill>
                  <a:srgbClr val="002060"/>
                </a:solidFill>
              </a:rPr>
              <a:t/>
            </a:r>
            <a:br>
              <a:rPr lang="pt-BR" sz="2800" dirty="0" smtClean="0">
                <a:solidFill>
                  <a:srgbClr val="002060"/>
                </a:solidFill>
              </a:rPr>
            </a:br>
            <a:r>
              <a:rPr lang="pt-BR" sz="3600" dirty="0" smtClean="0">
                <a:solidFill>
                  <a:srgbClr val="002060"/>
                </a:solidFill>
              </a:rPr>
              <a:t>Reflexão </a:t>
            </a:r>
            <a:r>
              <a:rPr lang="pt-BR" sz="3600" dirty="0">
                <a:solidFill>
                  <a:srgbClr val="002060"/>
                </a:solidFill>
              </a:rPr>
              <a:t>crítica sobre o processo pessoal de aprendizagem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2127726"/>
            <a:ext cx="8643998" cy="3801604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pt-BR" sz="2800" b="1" u="sng" dirty="0" smtClean="0">
                <a:solidFill>
                  <a:schemeClr val="accent1"/>
                </a:solidFill>
              </a:rPr>
              <a:t>No início</a:t>
            </a:r>
          </a:p>
          <a:p>
            <a:pPr marL="114300" indent="0" algn="just">
              <a:buNone/>
            </a:pPr>
            <a:endParaRPr lang="pt-BR" sz="2800" b="1" u="sng" dirty="0"/>
          </a:p>
          <a:p>
            <a:pPr algn="ctr"/>
            <a:r>
              <a:rPr lang="pt-BR" sz="2400" dirty="0" smtClean="0"/>
              <a:t>Dificuldade no acesso a informações;</a:t>
            </a:r>
          </a:p>
          <a:p>
            <a:pPr algn="ctr"/>
            <a:r>
              <a:rPr lang="pt-BR" sz="2400" dirty="0" smtClean="0"/>
              <a:t>Minha expectativa estava baseada em desejos de mudanças e de aumentar a qualidade; </a:t>
            </a:r>
          </a:p>
          <a:p>
            <a:pPr algn="ctr"/>
            <a:r>
              <a:rPr lang="pt-BR" sz="2400" dirty="0" smtClean="0"/>
              <a:t>Desejo de aumentar a minha qualificação profissional e os meus conhecimentos médicos. </a:t>
            </a:r>
          </a:p>
          <a:p>
            <a:pPr>
              <a:buNone/>
            </a:pPr>
            <a:endParaRPr lang="pt-BR" sz="24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pPr>
              <a:buNone/>
            </a:pPr>
            <a:endParaRPr lang="pt-BR" sz="2800" b="1" u="sng" dirty="0"/>
          </a:p>
        </p:txBody>
      </p:sp>
    </p:spTree>
    <p:extLst>
      <p:ext uri="{BB962C8B-B14F-4D97-AF65-F5344CB8AC3E}">
        <p14:creationId xmlns="" xmlns:p14="http://schemas.microsoft.com/office/powerpoint/2010/main" val="1530432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1680" y="-1179512"/>
            <a:ext cx="6995120" cy="2664296"/>
          </a:xfrm>
        </p:spPr>
        <p:txBody>
          <a:bodyPr>
            <a:noAutofit/>
          </a:bodyPr>
          <a:lstStyle/>
          <a:p>
            <a:pPr algn="ctr"/>
            <a:r>
              <a:rPr lang="pt-BR" sz="2800" dirty="0" smtClean="0">
                <a:solidFill>
                  <a:srgbClr val="002060"/>
                </a:solidFill>
              </a:rPr>
              <a:t/>
            </a:r>
            <a:br>
              <a:rPr lang="pt-BR" sz="2800" dirty="0" smtClean="0">
                <a:solidFill>
                  <a:srgbClr val="002060"/>
                </a:solidFill>
              </a:rPr>
            </a:br>
            <a:r>
              <a:rPr lang="pt-BR" sz="2800" dirty="0" smtClean="0">
                <a:solidFill>
                  <a:srgbClr val="002060"/>
                </a:solidFill>
              </a:rPr>
              <a:t/>
            </a:r>
            <a:br>
              <a:rPr lang="pt-BR" sz="2800" dirty="0" smtClean="0">
                <a:solidFill>
                  <a:srgbClr val="002060"/>
                </a:solidFill>
              </a:rPr>
            </a:br>
            <a:r>
              <a:rPr lang="pt-BR" sz="2800" dirty="0" smtClean="0">
                <a:solidFill>
                  <a:srgbClr val="002060"/>
                </a:solidFill>
              </a:rPr>
              <a:t/>
            </a:r>
            <a:br>
              <a:rPr lang="pt-BR" sz="2800" dirty="0" smtClean="0">
                <a:solidFill>
                  <a:srgbClr val="002060"/>
                </a:solidFill>
              </a:rPr>
            </a:br>
            <a:r>
              <a:rPr lang="pt-BR" sz="2800" dirty="0" smtClean="0">
                <a:solidFill>
                  <a:srgbClr val="002060"/>
                </a:solidFill>
              </a:rPr>
              <a:t/>
            </a:r>
            <a:br>
              <a:rPr lang="pt-BR" sz="2800" dirty="0" smtClean="0">
                <a:solidFill>
                  <a:srgbClr val="002060"/>
                </a:solidFill>
              </a:rPr>
            </a:br>
            <a:r>
              <a:rPr lang="pt-BR" sz="2800" dirty="0" smtClean="0">
                <a:solidFill>
                  <a:srgbClr val="002060"/>
                </a:solidFill>
              </a:rPr>
              <a:t/>
            </a:r>
            <a:br>
              <a:rPr lang="pt-BR" sz="2800" dirty="0" smtClean="0">
                <a:solidFill>
                  <a:srgbClr val="002060"/>
                </a:solidFill>
              </a:rPr>
            </a:br>
            <a:r>
              <a:rPr lang="pt-BR" sz="3600" dirty="0" smtClean="0">
                <a:solidFill>
                  <a:srgbClr val="002060"/>
                </a:solidFill>
              </a:rPr>
              <a:t>Reflexão </a:t>
            </a:r>
            <a:r>
              <a:rPr lang="pt-BR" sz="3600" dirty="0">
                <a:solidFill>
                  <a:srgbClr val="002060"/>
                </a:solidFill>
              </a:rPr>
              <a:t>crítica sobre o processo pessoal de aprendizagem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913412"/>
            <a:ext cx="8643998" cy="42302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2800" b="1" u="sng" dirty="0" smtClean="0">
                <a:solidFill>
                  <a:schemeClr val="accent1"/>
                </a:solidFill>
              </a:rPr>
              <a:t>Após a intervenção</a:t>
            </a:r>
          </a:p>
          <a:p>
            <a:pPr>
              <a:buNone/>
            </a:pPr>
            <a:endParaRPr lang="pt-BR" sz="2800" dirty="0" smtClean="0"/>
          </a:p>
          <a:p>
            <a:pPr algn="ctr"/>
            <a:r>
              <a:rPr lang="pt-BR" sz="2400" dirty="0" smtClean="0"/>
              <a:t>Serviu para rever alguns temas e para aprender um pouco mais sobre outros.</a:t>
            </a:r>
          </a:p>
          <a:p>
            <a:pPr algn="ctr"/>
            <a:r>
              <a:rPr lang="pt-BR" sz="2400" dirty="0" smtClean="0"/>
              <a:t>Ajudou-me a diagnosticar as deficiências da Unidade e como buscar soluções para as mesmas;</a:t>
            </a:r>
          </a:p>
          <a:p>
            <a:pPr algn="ctr"/>
            <a:r>
              <a:rPr lang="pt-BR" sz="2400" dirty="0" smtClean="0"/>
              <a:t>As melhorias na intervenção  podem ser verificadas, permanecem e tendem a gerar resultados cada vez mais positivos.</a:t>
            </a:r>
            <a:endParaRPr lang="es-ES" sz="2400" dirty="0" smtClean="0"/>
          </a:p>
          <a:p>
            <a:endParaRPr lang="pt-BR" sz="24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pPr>
              <a:buNone/>
            </a:pPr>
            <a:endParaRPr lang="pt-BR" sz="2800" b="1" u="sng" dirty="0"/>
          </a:p>
        </p:txBody>
      </p:sp>
    </p:spTree>
    <p:extLst>
      <p:ext uri="{BB962C8B-B14F-4D97-AF65-F5344CB8AC3E}">
        <p14:creationId xmlns="" xmlns:p14="http://schemas.microsoft.com/office/powerpoint/2010/main" val="1530432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57422" y="642926"/>
            <a:ext cx="2944348" cy="1143000"/>
          </a:xfrm>
        </p:spPr>
        <p:txBody>
          <a:bodyPr>
            <a:normAutofit fontScale="90000"/>
          </a:bodyPr>
          <a:lstStyle/>
          <a:p>
            <a:r>
              <a:rPr lang="pt-BR" sz="4900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Introdução</a:t>
            </a:r>
            <a:r>
              <a:rPr lang="pt-BR" sz="4000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/>
            </a:r>
            <a:br>
              <a:rPr lang="pt-BR" sz="4000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</a:br>
            <a:endParaRPr lang="pt-BR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17681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just"/>
            <a:r>
              <a:rPr lang="pt-BR" sz="2800" dirty="0" smtClean="0"/>
              <a:t>O câncer do colo de útero é o segundo mais incidente na população feminina brasileira, </a:t>
            </a:r>
            <a:r>
              <a:rPr lang="pt-BR" sz="2800" dirty="0" smtClean="0"/>
              <a:t>sendo </a:t>
            </a:r>
            <a:r>
              <a:rPr lang="pt-BR" sz="2800" dirty="0" smtClean="0"/>
              <a:t>o principal método para o rastreamento deste câncer </a:t>
            </a:r>
            <a:r>
              <a:rPr lang="pt-BR" sz="2800" dirty="0" smtClean="0"/>
              <a:t>o </a:t>
            </a:r>
            <a:r>
              <a:rPr lang="pt-BR" sz="2800" dirty="0" smtClean="0"/>
              <a:t>exame citopatológico de colo de útero, para detecção e tratamento das lesões precursoras. </a:t>
            </a:r>
            <a:endParaRPr lang="pt-BR" sz="2800" dirty="0" smtClean="0"/>
          </a:p>
          <a:p>
            <a:pPr marL="0" indent="0" algn="just">
              <a:buNone/>
            </a:pPr>
            <a:endParaRPr lang="pt-BR" sz="2800" dirty="0" smtClean="0"/>
          </a:p>
          <a:p>
            <a:pPr marL="0" indent="361950" algn="just"/>
            <a:r>
              <a:rPr lang="pt-BR" sz="2800" dirty="0" smtClean="0"/>
              <a:t>Tão importante quanto o câncer de colo de útero, é o câncer de mama, sendo que, quando é identificado em estágios iniciais (lesões menores de dois cm de diâmetro), apresenta prognóstico mais favorável e a cura pode chegar a 100</a:t>
            </a:r>
            <a:r>
              <a:rPr lang="pt-BR" sz="2800" dirty="0" smtClean="0"/>
              <a:t>%.O método para diagnostico mais utilizada é a mamografia.</a:t>
            </a:r>
            <a:endParaRPr lang="pt-BR" sz="2800" dirty="0" smtClean="0"/>
          </a:p>
          <a:p>
            <a:pPr marL="0" indent="361950" algn="just"/>
            <a:r>
              <a:rPr lang="pt-BR" sz="2800" dirty="0" smtClean="0"/>
              <a:t>Melhorar a atenção na saúde da mulher  </a:t>
            </a:r>
            <a:r>
              <a:rPr lang="pt-BR" sz="2800" dirty="0" smtClean="0"/>
              <a:t> foi a motivação  </a:t>
            </a:r>
            <a:r>
              <a:rPr lang="pt-BR" sz="2800" dirty="0" smtClean="0"/>
              <a:t>para a realização deste </a:t>
            </a:r>
            <a:r>
              <a:rPr lang="pt-BR" sz="2800" dirty="0" smtClean="0"/>
              <a:t>trabalho.</a:t>
            </a:r>
            <a:endParaRPr lang="pt-BR" sz="2800" dirty="0" smtClean="0"/>
          </a:p>
          <a:p>
            <a:pPr algn="just"/>
            <a:endParaRPr lang="pt-BR" sz="2800" dirty="0" smtClean="0"/>
          </a:p>
          <a:p>
            <a:pPr algn="just">
              <a:buNone/>
            </a:pPr>
            <a:endParaRPr lang="pt-BR" sz="2800" dirty="0" smtClean="0"/>
          </a:p>
          <a:p>
            <a:pPr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7955786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746650"/>
          </a:xfrm>
        </p:spPr>
        <p:txBody>
          <a:bodyPr>
            <a:normAutofit/>
          </a:bodyPr>
          <a:lstStyle/>
          <a:p>
            <a:r>
              <a:rPr lang="pt-BR" sz="7200" dirty="0" smtClean="0">
                <a:solidFill>
                  <a:srgbClr val="FF0000"/>
                </a:solidFill>
                <a:cs typeface="Arial" pitchFamily="34" charset="0"/>
              </a:rPr>
              <a:t>Muito obrigada!</a:t>
            </a:r>
            <a:r>
              <a:rPr lang="pt-BR" sz="72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/>
            </a:r>
            <a:br>
              <a:rPr lang="pt-BR" sz="72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</a:br>
            <a:r>
              <a:rPr lang="pt-BR" sz="9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9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pt-BR" sz="9800" dirty="0"/>
          </a:p>
        </p:txBody>
      </p:sp>
      <p:pic>
        <p:nvPicPr>
          <p:cNvPr id="3" name="Picture 1" descr="C:\Documents and Settings\Vladimir Diaz Denis\Mis documentos\Fotos de HTA\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429000"/>
            <a:ext cx="4248472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67850204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71414"/>
            <a:ext cx="9144000" cy="24288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/>
            <a:r>
              <a:rPr lang="pt-BR" sz="2800" dirty="0" smtClean="0">
                <a:solidFill>
                  <a:srgbClr val="002060"/>
                </a:solidFill>
              </a:rPr>
              <a:t>O município </a:t>
            </a:r>
            <a:r>
              <a:rPr lang="pt-BR" sz="2800" dirty="0" smtClean="0">
                <a:solidFill>
                  <a:srgbClr val="002060"/>
                </a:solidFill>
              </a:rPr>
              <a:t>de Passo Fundo/RS </a:t>
            </a:r>
            <a:r>
              <a:rPr lang="pt-BR" sz="2800" dirty="0" smtClean="0">
                <a:solidFill>
                  <a:srgbClr val="002060"/>
                </a:solidFill>
              </a:rPr>
              <a:t>possui aproximadamente </a:t>
            </a:r>
            <a:r>
              <a:rPr lang="pt-BR" sz="2800" dirty="0" smtClean="0">
                <a:solidFill>
                  <a:srgbClr val="002060"/>
                </a:solidFill>
              </a:rPr>
              <a:t>200.000 </a:t>
            </a:r>
            <a:r>
              <a:rPr lang="pt-BR" sz="2800" dirty="0" smtClean="0">
                <a:solidFill>
                  <a:srgbClr val="002060"/>
                </a:solidFill>
              </a:rPr>
              <a:t>habitantes e </a:t>
            </a:r>
            <a:r>
              <a:rPr lang="pt-BR" sz="2800" dirty="0" smtClean="0">
                <a:solidFill>
                  <a:srgbClr val="002060"/>
                </a:solidFill>
              </a:rPr>
              <a:t>conta com 15 Estratégia </a:t>
            </a:r>
            <a:r>
              <a:rPr lang="pt-BR" sz="2800" dirty="0" smtClean="0">
                <a:solidFill>
                  <a:srgbClr val="002060"/>
                </a:solidFill>
              </a:rPr>
              <a:t>de S</a:t>
            </a:r>
            <a:r>
              <a:rPr lang="pt-BR" sz="2800" dirty="0" smtClean="0"/>
              <a:t>aúde </a:t>
            </a:r>
            <a:r>
              <a:rPr lang="pt-BR" sz="2800" dirty="0" smtClean="0"/>
              <a:t>da Família (</a:t>
            </a:r>
            <a:r>
              <a:rPr lang="pt-BR" sz="2800" dirty="0" smtClean="0"/>
              <a:t>ESF) e 25 </a:t>
            </a:r>
            <a:r>
              <a:rPr lang="pt-BR" sz="2800" dirty="0" err="1" smtClean="0"/>
              <a:t>UBS's</a:t>
            </a:r>
            <a:r>
              <a:rPr lang="pt-BR" sz="2800" dirty="0" smtClean="0"/>
              <a:t>  </a:t>
            </a:r>
            <a:r>
              <a:rPr lang="pt-BR" sz="2800" dirty="0" smtClean="0"/>
              <a:t>tradicionais.</a:t>
            </a:r>
            <a:endParaRPr lang="pt-BR" sz="2800" dirty="0" smtClean="0">
              <a:solidFill>
                <a:srgbClr val="002060"/>
              </a:solidFill>
            </a:endParaRPr>
          </a:p>
        </p:txBody>
      </p:sp>
      <p:pic>
        <p:nvPicPr>
          <p:cNvPr id="5" name="Picture 36" descr="Mapa do Estado do Rio Grande do Su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7541" y="2571744"/>
            <a:ext cx="6397731" cy="4214818"/>
          </a:xfrm>
          <a:prstGeom prst="rect">
            <a:avLst/>
          </a:prstGeom>
          <a:noFill/>
        </p:spPr>
      </p:pic>
      <p:sp>
        <p:nvSpPr>
          <p:cNvPr id="6" name="Seta para a direita 5"/>
          <p:cNvSpPr/>
          <p:nvPr/>
        </p:nvSpPr>
        <p:spPr>
          <a:xfrm>
            <a:off x="4644008" y="3356992"/>
            <a:ext cx="642942" cy="42862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329642" cy="1643074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Arial" pitchFamily="34" charset="0"/>
              </a:rPr>
              <a:t/>
            </a:r>
            <a:br>
              <a:rPr lang="pt-BR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Arial" pitchFamily="34" charset="0"/>
              </a:rPr>
            </a:br>
            <a:r>
              <a:rPr lang="pt-BR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Arial" pitchFamily="34" charset="0"/>
              </a:rPr>
              <a:t> </a:t>
            </a:r>
            <a:br>
              <a:rPr lang="pt-BR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Arial" pitchFamily="34" charset="0"/>
              </a:rPr>
            </a:br>
            <a:r>
              <a:rPr lang="pt-BR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ESF Planaltina,Passo Fundo/RS</a:t>
            </a:r>
            <a:endParaRPr lang="pt-BR" sz="6000" dirty="0">
              <a:solidFill>
                <a:srgbClr val="00206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 flipH="1">
            <a:off x="9900592" y="3284984"/>
            <a:ext cx="2232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pt-BR" dirty="0" smtClean="0"/>
          </a:p>
        </p:txBody>
      </p:sp>
      <p:sp>
        <p:nvSpPr>
          <p:cNvPr id="3" name="Retângulo 2"/>
          <p:cNvSpPr/>
          <p:nvPr/>
        </p:nvSpPr>
        <p:spPr>
          <a:xfrm>
            <a:off x="1115616" y="2060848"/>
            <a:ext cx="6768752" cy="44012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800" dirty="0" smtClean="0"/>
              <a:t>Contamos com um total de população de 2.128 usuários na área de abrangência</a:t>
            </a:r>
            <a:r>
              <a:rPr lang="pt-BR" sz="28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Uma equipe de saúde com um medico, um enfermeiro,duas técnicas de enfermagem,uma dentista e uma digitadora.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Se faz atendimento medico de 32 horas semanais,com o resto atendimento de 40 horas semanais. </a:t>
            </a:r>
            <a:endParaRPr lang="es-VE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BR" sz="3600" dirty="0">
                <a:solidFill>
                  <a:srgbClr val="002060"/>
                </a:solidFill>
              </a:rPr>
              <a:t>Situação da ação programática antes da </a:t>
            </a:r>
            <a:r>
              <a:rPr lang="pt-BR" sz="3600" dirty="0" smtClean="0">
                <a:solidFill>
                  <a:srgbClr val="002060"/>
                </a:solidFill>
              </a:rPr>
              <a:t>intervenção</a:t>
            </a:r>
            <a:endParaRPr lang="pt-BR" sz="3600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5804" y="200024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t-BR" sz="2800" dirty="0"/>
              <a:t>Baixa </a:t>
            </a:r>
            <a:r>
              <a:rPr lang="pt-BR" sz="2800" dirty="0" smtClean="0"/>
              <a:t>cobertura </a:t>
            </a:r>
            <a:r>
              <a:rPr lang="pt-BR" sz="2800" dirty="0" smtClean="0"/>
              <a:t>de realização  exames </a:t>
            </a:r>
            <a:r>
              <a:rPr lang="pt-BR" sz="2800" dirty="0" err="1" smtClean="0"/>
              <a:t>citopatologicos</a:t>
            </a:r>
            <a:r>
              <a:rPr lang="pt-BR" sz="2800" dirty="0" smtClean="0"/>
              <a:t> de colo de útero e mamografia </a:t>
            </a:r>
            <a:r>
              <a:rPr lang="pt-BR" sz="2800" dirty="0"/>
              <a:t>.</a:t>
            </a:r>
            <a:endParaRPr lang="pt-BR" sz="2800" dirty="0" smtClean="0"/>
          </a:p>
          <a:p>
            <a:r>
              <a:rPr lang="pt-BR" sz="2800" dirty="0" smtClean="0"/>
              <a:t>Trabalho não planejado e nem </a:t>
            </a:r>
            <a:r>
              <a:rPr lang="pt-BR" sz="2800" dirty="0" smtClean="0"/>
              <a:t>monitorado.</a:t>
            </a:r>
            <a:endParaRPr lang="pt-BR" sz="2800" dirty="0" smtClean="0"/>
          </a:p>
          <a:p>
            <a:r>
              <a:rPr lang="pt-BR" sz="2800" dirty="0" smtClean="0"/>
              <a:t>Registros </a:t>
            </a:r>
            <a:r>
              <a:rPr lang="pt-BR" sz="2800" dirty="0" smtClean="0"/>
              <a:t>inadequados.</a:t>
            </a:r>
            <a:endParaRPr lang="pt-BR" sz="2800" dirty="0" smtClean="0"/>
          </a:p>
          <a:p>
            <a:r>
              <a:rPr lang="pt-BR" sz="2800" dirty="0" smtClean="0"/>
              <a:t>M</a:t>
            </a:r>
            <a:r>
              <a:rPr lang="pt-BR" altLang="zh-CN" sz="2800" dirty="0" smtClean="0"/>
              <a:t>á </a:t>
            </a:r>
            <a:r>
              <a:rPr lang="pt-BR" sz="2800" dirty="0" smtClean="0"/>
              <a:t>adesão dos usuários  ao </a:t>
            </a:r>
            <a:r>
              <a:rPr lang="pt-BR" sz="2800" dirty="0" smtClean="0"/>
              <a:t>programa.</a:t>
            </a:r>
            <a:endParaRPr lang="pt-BR" sz="2800" dirty="0" smtClean="0"/>
          </a:p>
          <a:p>
            <a:r>
              <a:rPr lang="pt-BR" sz="2800" dirty="0" smtClean="0"/>
              <a:t>Falta de busca ativa dos usuários </a:t>
            </a:r>
            <a:r>
              <a:rPr lang="pt-BR" sz="2800" dirty="0" smtClean="0"/>
              <a:t>faltosos.</a:t>
            </a:r>
            <a:endParaRPr lang="pt-BR" sz="2800" dirty="0" smtClean="0"/>
          </a:p>
          <a:p>
            <a:r>
              <a:rPr lang="pt-BR" sz="2800" dirty="0" smtClean="0"/>
              <a:t>Poucas atividades </a:t>
            </a:r>
            <a:r>
              <a:rPr lang="pt-BR" sz="2800" dirty="0" smtClean="0"/>
              <a:t>educativas.</a:t>
            </a:r>
          </a:p>
          <a:p>
            <a:r>
              <a:rPr lang="pt-BR" sz="2800" dirty="0" smtClean="0"/>
              <a:t>Inadequada busca de fatores de risco para câncer de colo de útero e de mama.</a:t>
            </a:r>
            <a:endParaRPr lang="pt-BR" sz="2800" dirty="0" smtClean="0"/>
          </a:p>
          <a:p>
            <a:endParaRPr lang="pt-BR" sz="24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68439481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pPr algn="ctr"/>
            <a:r>
              <a:rPr lang="pt-BR" sz="5400" dirty="0" smtClean="0">
                <a:solidFill>
                  <a:srgbClr val="002060"/>
                </a:solidFill>
              </a:rPr>
              <a:t>Objetivo </a:t>
            </a:r>
            <a:r>
              <a:rPr lang="pt-BR" sz="5400" dirty="0">
                <a:solidFill>
                  <a:srgbClr val="002060"/>
                </a:solidFill>
              </a:rPr>
              <a:t>geral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85786" y="2928934"/>
            <a:ext cx="7715304" cy="3197229"/>
          </a:xfrm>
        </p:spPr>
        <p:txBody>
          <a:bodyPr/>
          <a:lstStyle/>
          <a:p>
            <a:pPr marL="114300" indent="0" algn="ctr">
              <a:buNone/>
            </a:pPr>
            <a:endParaRPr lang="pt-BR" b="1" dirty="0">
              <a:cs typeface="Arial" pitchFamily="34" charset="0"/>
            </a:endParaRPr>
          </a:p>
          <a:p>
            <a:r>
              <a:rPr lang="pt-BR" sz="3200" dirty="0" smtClean="0"/>
              <a:t>Melhorar a atenção à saúde da mulher na ESF Planaltina do município de Passo Fundo no estado Rio Grande do Sul.</a:t>
            </a:r>
            <a:endParaRPr lang="es-VE" sz="32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6446738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514432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002060"/>
                </a:solidFill>
              </a:rPr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752528"/>
          </a:xfrm>
        </p:spPr>
        <p:txBody>
          <a:bodyPr/>
          <a:lstStyle/>
          <a:p>
            <a:pPr marL="114300" indent="0" algn="just">
              <a:buNone/>
            </a:pPr>
            <a:r>
              <a:rPr lang="pt-BR" b="1" dirty="0"/>
              <a:t>Ações</a:t>
            </a:r>
            <a:r>
              <a:rPr lang="pt-BR" b="1" dirty="0" smtClean="0"/>
              <a:t>:</a:t>
            </a:r>
          </a:p>
          <a:p>
            <a:pPr marL="114300" indent="0" algn="just">
              <a:buNone/>
            </a:pPr>
            <a:endParaRPr lang="pt-BR" b="1" dirty="0"/>
          </a:p>
          <a:p>
            <a:pPr algn="just"/>
            <a:r>
              <a:rPr lang="pt-BR" dirty="0"/>
              <a:t>Monitoramento e avaliação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Organização e gestão do serviço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Engajamento público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Qualificação da prática clínica.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90288963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5400" dirty="0">
                <a:solidFill>
                  <a:srgbClr val="002060"/>
                </a:solidFill>
              </a:rPr>
              <a:t>Logística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429264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pt-BR" sz="3100" b="1" dirty="0" smtClean="0">
                <a:solidFill>
                  <a:schemeClr val="bg2">
                    <a:lumMod val="50000"/>
                  </a:schemeClr>
                </a:solidFill>
              </a:rPr>
              <a:t>Análise situacional</a:t>
            </a:r>
          </a:p>
          <a:p>
            <a:pPr algn="just"/>
            <a:r>
              <a:rPr lang="pt-BR" sz="3100" dirty="0" smtClean="0"/>
              <a:t>Análise do </a:t>
            </a:r>
            <a:r>
              <a:rPr lang="pt-BR" sz="3100" dirty="0" smtClean="0"/>
              <a:t>serviço na ESF Planaltina,Passo Fundo/RS.</a:t>
            </a:r>
            <a:endParaRPr lang="pt-BR" sz="3100" dirty="0" smtClean="0"/>
          </a:p>
          <a:p>
            <a:pPr algn="just"/>
            <a:endParaRPr lang="pt-BR" sz="3200" dirty="0" smtClean="0"/>
          </a:p>
          <a:p>
            <a:pPr algn="just">
              <a:buNone/>
            </a:pPr>
            <a:r>
              <a:rPr lang="pt-BR" sz="3100" b="1" dirty="0" smtClean="0">
                <a:solidFill>
                  <a:schemeClr val="bg2">
                    <a:lumMod val="50000"/>
                  </a:schemeClr>
                </a:solidFill>
              </a:rPr>
              <a:t>Protocolo </a:t>
            </a:r>
            <a:r>
              <a:rPr lang="pt-BR" sz="3100" b="1" dirty="0" smtClean="0">
                <a:solidFill>
                  <a:schemeClr val="bg2">
                    <a:lumMod val="50000"/>
                  </a:schemeClr>
                </a:solidFill>
              </a:rPr>
              <a:t>de prevenção de câncer de colo de útero e de mama baseadas no Caderno de Atenção Básica n</a:t>
            </a:r>
            <a:r>
              <a:rPr lang="pt-BR" sz="3100" dirty="0" smtClean="0">
                <a:solidFill>
                  <a:schemeClr val="bg2">
                    <a:lumMod val="50000"/>
                  </a:schemeClr>
                </a:solidFill>
              </a:rPr>
              <a:t>°</a:t>
            </a:r>
            <a:r>
              <a:rPr lang="pt-BR" sz="3100" b="1" dirty="0" smtClean="0">
                <a:solidFill>
                  <a:schemeClr val="bg2">
                    <a:lumMod val="50000"/>
                  </a:schemeClr>
                </a:solidFill>
              </a:rPr>
              <a:t> 29 –Rastreamento(Brasil,2013)</a:t>
            </a:r>
            <a:r>
              <a:rPr lang="pt-BR" sz="31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pt-BR" sz="31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pt-BR" sz="3100" dirty="0" smtClean="0"/>
              <a:t>ações no eixos: Monitoramento e Avaliação, Organização e Gestão do Serviço, Engajamento Público e Qualificação da Prática </a:t>
            </a:r>
            <a:r>
              <a:rPr lang="pt-BR" sz="3100" dirty="0" smtClean="0"/>
              <a:t>Clínica;Fichas-espelho;Planilha de coleta de dados; </a:t>
            </a:r>
            <a:r>
              <a:rPr lang="pt-BR" sz="3100" dirty="0" smtClean="0"/>
              <a:t>prontuário </a:t>
            </a:r>
            <a:r>
              <a:rPr lang="pt-BR" sz="3100" dirty="0" smtClean="0"/>
              <a:t>clínico individual; </a:t>
            </a:r>
            <a:r>
              <a:rPr lang="pt-BR" sz="3100" dirty="0" smtClean="0"/>
              <a:t>Livro de registros.</a:t>
            </a:r>
          </a:p>
          <a:p>
            <a:pPr algn="just">
              <a:buNone/>
            </a:pPr>
            <a:endParaRPr lang="pt-BR" sz="3200" dirty="0" smtClean="0"/>
          </a:p>
          <a:p>
            <a:pPr algn="just">
              <a:buNone/>
            </a:pPr>
            <a:r>
              <a:rPr lang="pt-BR" sz="3100" b="1" dirty="0" smtClean="0">
                <a:solidFill>
                  <a:schemeClr val="bg2">
                    <a:lumMod val="50000"/>
                  </a:schemeClr>
                </a:solidFill>
              </a:rPr>
              <a:t>Público Alvo:</a:t>
            </a:r>
          </a:p>
          <a:p>
            <a:pPr algn="just"/>
            <a:r>
              <a:rPr lang="pt-BR" sz="3100" dirty="0" smtClean="0"/>
              <a:t>Todas </a:t>
            </a:r>
            <a:r>
              <a:rPr lang="pt-BR" sz="3100" dirty="0" smtClean="0"/>
              <a:t>as mulheres na faixa etária entre 25 e 64 anos assim como todas as mulheres na faixa etária entre 50 e 69 anos da </a:t>
            </a:r>
            <a:r>
              <a:rPr lang="pt-BR" sz="3100" dirty="0" smtClean="0"/>
              <a:t>área de abrangência  </a:t>
            </a:r>
            <a:r>
              <a:rPr lang="pt-BR" sz="3100" dirty="0" smtClean="0"/>
              <a:t>da unidade de </a:t>
            </a:r>
            <a:r>
              <a:rPr lang="pt-BR" sz="3100" dirty="0" smtClean="0"/>
              <a:t>saúde Planaltina/RS.</a:t>
            </a:r>
            <a:endParaRPr lang="pt-BR" sz="3100" dirty="0" smtClean="0"/>
          </a:p>
          <a:p>
            <a:pPr algn="just">
              <a:buNone/>
            </a:pPr>
            <a:r>
              <a:rPr lang="pt-BR" sz="3200" b="1" dirty="0" smtClean="0">
                <a:solidFill>
                  <a:schemeClr val="bg2">
                    <a:lumMod val="50000"/>
                  </a:schemeClr>
                </a:solidFill>
              </a:rPr>
              <a:t>Duração:</a:t>
            </a:r>
          </a:p>
          <a:p>
            <a:pPr algn="just"/>
            <a:r>
              <a:rPr lang="pt-BR" sz="3100" dirty="0" smtClean="0"/>
              <a:t>12 semanas</a:t>
            </a:r>
            <a:endParaRPr lang="pt-BR" sz="3100" dirty="0" smtClean="0">
              <a:solidFill>
                <a:srgbClr val="FF0000"/>
              </a:solidFill>
            </a:endParaRPr>
          </a:p>
          <a:p>
            <a:endParaRPr lang="pt-BR" sz="3200" dirty="0" smtClean="0"/>
          </a:p>
          <a:p>
            <a:pPr algn="just"/>
            <a:endParaRPr lang="pt-BR" sz="3000" dirty="0"/>
          </a:p>
          <a:p>
            <a:pPr algn="just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8814509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4562"/>
          </a:xfrm>
        </p:spPr>
        <p:txBody>
          <a:bodyPr>
            <a:normAutofit/>
          </a:bodyPr>
          <a:lstStyle/>
          <a:p>
            <a:pPr algn="ctr"/>
            <a:r>
              <a:rPr lang="pt-BR" sz="6600" dirty="0">
                <a:solidFill>
                  <a:srgbClr val="002060"/>
                </a:solidFill>
              </a:rPr>
              <a:t>Objetivos</a:t>
            </a:r>
            <a:br>
              <a:rPr lang="pt-BR" sz="6600" dirty="0">
                <a:solidFill>
                  <a:srgbClr val="002060"/>
                </a:solidFill>
              </a:rPr>
            </a:br>
            <a:r>
              <a:rPr lang="pt-BR" sz="6600" dirty="0">
                <a:solidFill>
                  <a:srgbClr val="002060"/>
                </a:solidFill>
              </a:rPr>
              <a:t>Metas</a:t>
            </a:r>
            <a:br>
              <a:rPr lang="pt-BR" sz="6600" dirty="0">
                <a:solidFill>
                  <a:srgbClr val="002060"/>
                </a:solidFill>
              </a:rPr>
            </a:br>
            <a:r>
              <a:rPr lang="pt-BR" sz="6600" dirty="0" smtClean="0">
                <a:solidFill>
                  <a:srgbClr val="002060"/>
                </a:solidFill>
              </a:rPr>
              <a:t>Resultados</a:t>
            </a:r>
            <a:endParaRPr lang="pt-BR" sz="6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365033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1605</TotalTime>
  <Words>1139</Words>
  <Application>Microsoft Office PowerPoint</Application>
  <PresentationFormat>Presentación en pantalla (4:3)</PresentationFormat>
  <Paragraphs>137</Paragraphs>
  <Slides>20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Flujo</vt:lpstr>
      <vt:lpstr>      UNIVERSIDADE ABERTA DO SUS UNIVERSIDADE FEDERAL DE PELOTAS Especialização em Saúde da Família Modalidade a Distância Turma 8</vt:lpstr>
      <vt:lpstr>Introdução </vt:lpstr>
      <vt:lpstr>Diapositiva 3</vt:lpstr>
      <vt:lpstr>   ESF Planaltina,Passo Fundo/RS</vt:lpstr>
      <vt:lpstr>Situação da ação programática antes da intervenção</vt:lpstr>
      <vt:lpstr>Objetivo geral</vt:lpstr>
      <vt:lpstr>Metodologia</vt:lpstr>
      <vt:lpstr>Logística</vt:lpstr>
      <vt:lpstr>Objetivos Metas Resultados</vt:lpstr>
      <vt:lpstr>  Objetivo 1 – Ampliar a cobertura de detecção precoce do câncer de colo de útero e do câncer de mama.</vt:lpstr>
      <vt:lpstr>Objetivo 2-Melhorar a qualidade do atendimento das mulheres que realizam detecção precoce de câncer de colo de útero e de mama na unidade de saúde. </vt:lpstr>
      <vt:lpstr> Objetivo 3- Melhorar a adesão das mulheres à realização de exame citopatológico de colo de útero e mamografia</vt:lpstr>
      <vt:lpstr>  Objetivo 3-Melhorar a adesão das mulheres à realização de exame citopatológico de colo de útero e mamografia</vt:lpstr>
      <vt:lpstr>Objetivo 4- Melhorar o registro das informações.</vt:lpstr>
      <vt:lpstr>Objetivo 5- Mapear as mulheres de risco para câncer de colo de útero e de mama. </vt:lpstr>
      <vt:lpstr>   Objetivo 6: Promover a saúde das mulheres que realizam detecção precoce de câncer de colo de útero e de mama na unidade de saúde.  </vt:lpstr>
      <vt:lpstr>Importância da intervenção </vt:lpstr>
      <vt:lpstr>     Reflexão crítica sobre o processo pessoal de aprendizagem</vt:lpstr>
      <vt:lpstr>     Reflexão crítica sobre o processo pessoal de aprendizagem</vt:lpstr>
      <vt:lpstr>Muito obrigada!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Especialização em Saúde da Família Modalidade a Distância Turma 8</dc:title>
  <dc:creator>Niviane Genz</dc:creator>
  <cp:lastModifiedBy>Lazara</cp:lastModifiedBy>
  <cp:revision>124</cp:revision>
  <dcterms:created xsi:type="dcterms:W3CDTF">2015-07-31T02:56:35Z</dcterms:created>
  <dcterms:modified xsi:type="dcterms:W3CDTF">2015-09-16T01:39:25Z</dcterms:modified>
</cp:coreProperties>
</file>