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9" r:id="rId5"/>
    <p:sldId id="258" r:id="rId6"/>
    <p:sldId id="261" r:id="rId7"/>
    <p:sldId id="262" r:id="rId8"/>
    <p:sldId id="263" r:id="rId9"/>
    <p:sldId id="264" r:id="rId10"/>
    <p:sldId id="284" r:id="rId11"/>
    <p:sldId id="285" r:id="rId12"/>
    <p:sldId id="28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9" r:id="rId22"/>
    <p:sldId id="280" r:id="rId23"/>
    <p:sldId id="282" r:id="rId24"/>
    <p:sldId id="283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Relationship Id="rId4" Type="http://schemas.openxmlformats.org/officeDocument/2006/relationships/image" Target="../media/image13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image" Target="../media/image151.png"/><Relationship Id="rId4" Type="http://schemas.openxmlformats.org/officeDocument/2006/relationships/image" Target="../media/image18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image" Target="../media/image191.png"/><Relationship Id="rId4" Type="http://schemas.openxmlformats.org/officeDocument/2006/relationships/image" Target="../media/image2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2550B-4643-4AEB-92AA-51B097B9219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04FFC13-8E4F-434E-ABB8-2AB3E6289890}">
      <dgm:prSet phldrT="[Texto]" custT="1"/>
      <dgm:spPr/>
      <dgm:t>
        <a:bodyPr/>
        <a:lstStyle/>
        <a:p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Ampliar a cobertura aos hipertensos e/ou diabéticos.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55069-2BAE-4661-A078-DD2597647A21}" type="parTrans" cxnId="{EC4090AC-6A04-4994-BA28-9F73430D96EB}">
      <dgm:prSet/>
      <dgm:spPr/>
      <dgm:t>
        <a:bodyPr/>
        <a:lstStyle/>
        <a:p>
          <a:endParaRPr lang="pt-PT"/>
        </a:p>
      </dgm:t>
    </dgm:pt>
    <dgm:pt modelId="{B4E70B50-7473-4DDA-A908-1BCF1B0B3B8E}" type="sibTrans" cxnId="{EC4090AC-6A04-4994-BA28-9F73430D96EB}">
      <dgm:prSet/>
      <dgm:spPr/>
      <dgm:t>
        <a:bodyPr/>
        <a:lstStyle/>
        <a:p>
          <a:endParaRPr lang="pt-PT"/>
        </a:p>
      </dgm:t>
    </dgm:pt>
    <dgm:pt modelId="{14CABF41-E684-40C3-BDC0-D780C3D5ADDC}">
      <dgm:prSet phldrT="[Texto]" custT="1"/>
      <dgm:spPr/>
      <dgm:t>
        <a:bodyPr/>
        <a:lstStyle/>
        <a:p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Melhorar a adesão do hipertenso e/ou diabético ao programa.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A10E2-F86F-4F54-8DB7-C4AF15CAAA10}" type="parTrans" cxnId="{A2A44B42-DD21-4B3A-9FFC-46025776961D}">
      <dgm:prSet/>
      <dgm:spPr/>
      <dgm:t>
        <a:bodyPr/>
        <a:lstStyle/>
        <a:p>
          <a:endParaRPr lang="pt-PT"/>
        </a:p>
      </dgm:t>
    </dgm:pt>
    <dgm:pt modelId="{A83603F7-41B2-4A8E-AF06-860C0009CA4C}" type="sibTrans" cxnId="{A2A44B42-DD21-4B3A-9FFC-46025776961D}">
      <dgm:prSet/>
      <dgm:spPr/>
      <dgm:t>
        <a:bodyPr/>
        <a:lstStyle/>
        <a:p>
          <a:endParaRPr lang="pt-PT"/>
        </a:p>
      </dgm:t>
    </dgm:pt>
    <dgm:pt modelId="{61DD50D8-E979-4021-8398-8C401A627020}">
      <dgm:prSet phldrT="[Texto]" custT="1"/>
      <dgm:spPr/>
      <dgm:t>
        <a:bodyPr/>
        <a:lstStyle/>
        <a:p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Melhorar a qualidade do atendimento ao usuário hipertenso e/ou diabético realizado na unidade de saúde.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CFFD0-DADE-41DC-A3F8-761E26D60632}" type="parTrans" cxnId="{3DF779F4-BF5E-4647-A2DA-450F4AA1E348}">
      <dgm:prSet/>
      <dgm:spPr/>
      <dgm:t>
        <a:bodyPr/>
        <a:lstStyle/>
        <a:p>
          <a:endParaRPr lang="pt-PT"/>
        </a:p>
      </dgm:t>
    </dgm:pt>
    <dgm:pt modelId="{660E1787-C499-4A1F-9C5E-8D7C2B451CE0}" type="sibTrans" cxnId="{3DF779F4-BF5E-4647-A2DA-450F4AA1E348}">
      <dgm:prSet/>
      <dgm:spPr/>
      <dgm:t>
        <a:bodyPr/>
        <a:lstStyle/>
        <a:p>
          <a:endParaRPr lang="pt-PT"/>
        </a:p>
      </dgm:t>
    </dgm:pt>
    <dgm:pt modelId="{AEB74584-7474-40B7-B75A-D56185FF2172}">
      <dgm:prSet custT="1"/>
      <dgm:spPr/>
      <dgm:t>
        <a:bodyPr/>
        <a:lstStyle/>
        <a:p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Melhorar o registro das informações direcionado aos hipertensos e/ou diabéticos.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8EC84-CE3E-4305-8DFE-21838D8E8F04}" type="parTrans" cxnId="{95A6B64B-8596-4E56-93CB-EFD45CACFB2A}">
      <dgm:prSet/>
      <dgm:spPr/>
      <dgm:t>
        <a:bodyPr/>
        <a:lstStyle/>
        <a:p>
          <a:endParaRPr lang="pt-PT"/>
        </a:p>
      </dgm:t>
    </dgm:pt>
    <dgm:pt modelId="{C6CD61E5-1001-41C1-99F8-4EFCD52D9030}" type="sibTrans" cxnId="{95A6B64B-8596-4E56-93CB-EFD45CACFB2A}">
      <dgm:prSet/>
      <dgm:spPr/>
      <dgm:t>
        <a:bodyPr/>
        <a:lstStyle/>
        <a:p>
          <a:endParaRPr lang="pt-PT"/>
        </a:p>
      </dgm:t>
    </dgm:pt>
    <dgm:pt modelId="{D0A1166D-BBF4-4774-A6E4-121B3D6C839D}">
      <dgm:prSet custT="1"/>
      <dgm:spPr/>
      <dgm:t>
        <a:bodyPr/>
        <a:lstStyle/>
        <a:p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Mapear hipertensos e/ou diabéticos de risco para doença cardiovascular.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74661-CAC0-4FCA-B561-161A51518DD6}" type="parTrans" cxnId="{C7CC8F3D-D021-4EC2-881F-C3212C50CEFF}">
      <dgm:prSet/>
      <dgm:spPr/>
      <dgm:t>
        <a:bodyPr/>
        <a:lstStyle/>
        <a:p>
          <a:endParaRPr lang="pt-PT"/>
        </a:p>
      </dgm:t>
    </dgm:pt>
    <dgm:pt modelId="{CAC0275A-B2EB-4E60-8F3D-13E13E4E058E}" type="sibTrans" cxnId="{C7CC8F3D-D021-4EC2-881F-C3212C50CEFF}">
      <dgm:prSet/>
      <dgm:spPr/>
      <dgm:t>
        <a:bodyPr/>
        <a:lstStyle/>
        <a:p>
          <a:endParaRPr lang="pt-PT"/>
        </a:p>
      </dgm:t>
    </dgm:pt>
    <dgm:pt modelId="{F1F68762-9AB8-425A-B535-1F19FE267550}">
      <dgm:prSet custT="1"/>
      <dgm:spPr/>
      <dgm:t>
        <a:bodyPr/>
        <a:lstStyle/>
        <a:p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Realizar ações de promoção da saúde voltada aos hipertensos e/ou diabéticos.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915DA-8E92-4D9D-902B-5FA380A71AD9}" type="parTrans" cxnId="{C81FAEC8-4582-412C-A837-45CF5C0EF31F}">
      <dgm:prSet/>
      <dgm:spPr/>
      <dgm:t>
        <a:bodyPr/>
        <a:lstStyle/>
        <a:p>
          <a:endParaRPr lang="pt-PT"/>
        </a:p>
      </dgm:t>
    </dgm:pt>
    <dgm:pt modelId="{C13F157F-175A-4B1F-8BF2-DF4866FB0FC1}" type="sibTrans" cxnId="{C81FAEC8-4582-412C-A837-45CF5C0EF31F}">
      <dgm:prSet/>
      <dgm:spPr/>
      <dgm:t>
        <a:bodyPr/>
        <a:lstStyle/>
        <a:p>
          <a:endParaRPr lang="pt-PT"/>
        </a:p>
      </dgm:t>
    </dgm:pt>
    <dgm:pt modelId="{D95710DB-7D58-4C75-B1B0-696454D44B17}" type="pres">
      <dgm:prSet presAssocID="{7EA2550B-4643-4AEB-92AA-51B097B921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F5D242-3134-4281-AFA2-D4D68848956D}" type="pres">
      <dgm:prSet presAssocID="{B04FFC13-8E4F-434E-ABB8-2AB3E6289890}" presName="composite" presStyleCnt="0"/>
      <dgm:spPr/>
    </dgm:pt>
    <dgm:pt modelId="{519D7CC3-D1A7-4A1E-BE3C-21FEB548D1D6}" type="pres">
      <dgm:prSet presAssocID="{B04FFC13-8E4F-434E-ABB8-2AB3E628989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730252-E901-4217-956D-9C1FC991F489}" type="pres">
      <dgm:prSet presAssocID="{B04FFC13-8E4F-434E-ABB8-2AB3E6289890}" presName="rect2" presStyleLbl="fgImgPlace1" presStyleIdx="0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10906F08-106A-4784-B99B-EA49ABCE1FD4}" type="pres">
      <dgm:prSet presAssocID="{B4E70B50-7473-4DDA-A908-1BCF1B0B3B8E}" presName="sibTrans" presStyleCnt="0"/>
      <dgm:spPr/>
    </dgm:pt>
    <dgm:pt modelId="{9C77F216-0DC4-4682-B963-6222BE7EC8D3}" type="pres">
      <dgm:prSet presAssocID="{14CABF41-E684-40C3-BDC0-D780C3D5ADDC}" presName="composite" presStyleCnt="0"/>
      <dgm:spPr/>
    </dgm:pt>
    <dgm:pt modelId="{F80B54DF-2F8D-4418-995A-CFA68DAD3026}" type="pres">
      <dgm:prSet presAssocID="{14CABF41-E684-40C3-BDC0-D780C3D5ADD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206267-3587-4803-9417-69B8F2E6635A}" type="pres">
      <dgm:prSet presAssocID="{14CABF41-E684-40C3-BDC0-D780C3D5ADDC}" presName="rect2" presStyleLbl="fgImgPlace1" presStyleIdx="1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1C51E01D-5D3F-4A27-8133-1562CB92B46B}" type="pres">
      <dgm:prSet presAssocID="{A83603F7-41B2-4A8E-AF06-860C0009CA4C}" presName="sibTrans" presStyleCnt="0"/>
      <dgm:spPr/>
    </dgm:pt>
    <dgm:pt modelId="{F198F681-B673-428E-8829-2D8493CA07D9}" type="pres">
      <dgm:prSet presAssocID="{61DD50D8-E979-4021-8398-8C401A627020}" presName="composite" presStyleCnt="0"/>
      <dgm:spPr/>
    </dgm:pt>
    <dgm:pt modelId="{7014EEA0-2ED3-40E5-8ED6-84648A660697}" type="pres">
      <dgm:prSet presAssocID="{61DD50D8-E979-4021-8398-8C401A627020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E39DF1-C0C3-4DC4-9ADA-01E332B61775}" type="pres">
      <dgm:prSet presAssocID="{61DD50D8-E979-4021-8398-8C401A627020}" presName="rect2" presStyleLbl="fgImgPlace1" presStyleIdx="2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2C3717A8-5A1F-4ECF-BB73-04713782DF2B}" type="pres">
      <dgm:prSet presAssocID="{660E1787-C499-4A1F-9C5E-8D7C2B451CE0}" presName="sibTrans" presStyleCnt="0"/>
      <dgm:spPr/>
    </dgm:pt>
    <dgm:pt modelId="{6DBCCD57-EF7E-4991-AC56-F0EE8A404E39}" type="pres">
      <dgm:prSet presAssocID="{AEB74584-7474-40B7-B75A-D56185FF2172}" presName="composite" presStyleCnt="0"/>
      <dgm:spPr/>
    </dgm:pt>
    <dgm:pt modelId="{7955DAB0-8F91-4238-9E5B-0A879D32ED4B}" type="pres">
      <dgm:prSet presAssocID="{AEB74584-7474-40B7-B75A-D56185FF2172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5261B9-1449-43ED-BBA3-89E686770870}" type="pres">
      <dgm:prSet presAssocID="{AEB74584-7474-40B7-B75A-D56185FF2172}" presName="rect2" presStyleLbl="fgImgPlace1" presStyleIdx="3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BADB1415-E2AC-4940-BFB3-3EC967CA9712}" type="pres">
      <dgm:prSet presAssocID="{C6CD61E5-1001-41C1-99F8-4EFCD52D9030}" presName="sibTrans" presStyleCnt="0"/>
      <dgm:spPr/>
    </dgm:pt>
    <dgm:pt modelId="{E9E3F87B-16EE-47AC-9F28-E2BC79285EE7}" type="pres">
      <dgm:prSet presAssocID="{D0A1166D-BBF4-4774-A6E4-121B3D6C839D}" presName="composite" presStyleCnt="0"/>
      <dgm:spPr/>
    </dgm:pt>
    <dgm:pt modelId="{96BCAE9F-2FC3-4AE6-8BE7-33DBD16A04A2}" type="pres">
      <dgm:prSet presAssocID="{D0A1166D-BBF4-4774-A6E4-121B3D6C839D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47914-7275-4B52-A564-DBE3A2B0533A}" type="pres">
      <dgm:prSet presAssocID="{D0A1166D-BBF4-4774-A6E4-121B3D6C839D}" presName="rect2" presStyleLbl="fgImgPlace1" presStyleIdx="4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2B7EB317-65E2-45C0-89B5-D2109FF33D69}" type="pres">
      <dgm:prSet presAssocID="{CAC0275A-B2EB-4E60-8F3D-13E13E4E058E}" presName="sibTrans" presStyleCnt="0"/>
      <dgm:spPr/>
    </dgm:pt>
    <dgm:pt modelId="{597FDEF3-2099-4380-A5EC-F836B9C70369}" type="pres">
      <dgm:prSet presAssocID="{F1F68762-9AB8-425A-B535-1F19FE267550}" presName="composite" presStyleCnt="0"/>
      <dgm:spPr/>
    </dgm:pt>
    <dgm:pt modelId="{743E89C3-6DD8-4426-84F9-33FF7F2E4CCE}" type="pres">
      <dgm:prSet presAssocID="{F1F68762-9AB8-425A-B535-1F19FE267550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062818-57B8-469A-A2CC-EBCB71B86461}" type="pres">
      <dgm:prSet presAssocID="{F1F68762-9AB8-425A-B535-1F19FE267550}" presName="rect2" presStyleLbl="fgImgPlace1" presStyleIdx="5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A44B42-DD21-4B3A-9FFC-46025776961D}" srcId="{7EA2550B-4643-4AEB-92AA-51B097B9219F}" destId="{14CABF41-E684-40C3-BDC0-D780C3D5ADDC}" srcOrd="1" destOrd="0" parTransId="{C1CA10E2-F86F-4F54-8DB7-C4AF15CAAA10}" sibTransId="{A83603F7-41B2-4A8E-AF06-860C0009CA4C}"/>
    <dgm:cxn modelId="{C69959A6-260D-4C73-BD40-326604B8A916}" type="presOf" srcId="{F1F68762-9AB8-425A-B535-1F19FE267550}" destId="{743E89C3-6DD8-4426-84F9-33FF7F2E4CCE}" srcOrd="0" destOrd="0" presId="urn:microsoft.com/office/officeart/2008/layout/PictureStrips"/>
    <dgm:cxn modelId="{95A6B64B-8596-4E56-93CB-EFD45CACFB2A}" srcId="{7EA2550B-4643-4AEB-92AA-51B097B9219F}" destId="{AEB74584-7474-40B7-B75A-D56185FF2172}" srcOrd="3" destOrd="0" parTransId="{6678EC84-CE3E-4305-8DFE-21838D8E8F04}" sibTransId="{C6CD61E5-1001-41C1-99F8-4EFCD52D9030}"/>
    <dgm:cxn modelId="{65B80C0C-9AEB-461C-AA14-02C1D2E3327B}" type="presOf" srcId="{61DD50D8-E979-4021-8398-8C401A627020}" destId="{7014EEA0-2ED3-40E5-8ED6-84648A660697}" srcOrd="0" destOrd="0" presId="urn:microsoft.com/office/officeart/2008/layout/PictureStrips"/>
    <dgm:cxn modelId="{EC4090AC-6A04-4994-BA28-9F73430D96EB}" srcId="{7EA2550B-4643-4AEB-92AA-51B097B9219F}" destId="{B04FFC13-8E4F-434E-ABB8-2AB3E6289890}" srcOrd="0" destOrd="0" parTransId="{13955069-2BAE-4661-A078-DD2597647A21}" sibTransId="{B4E70B50-7473-4DDA-A908-1BCF1B0B3B8E}"/>
    <dgm:cxn modelId="{C7CC8F3D-D021-4EC2-881F-C3212C50CEFF}" srcId="{7EA2550B-4643-4AEB-92AA-51B097B9219F}" destId="{D0A1166D-BBF4-4774-A6E4-121B3D6C839D}" srcOrd="4" destOrd="0" parTransId="{5C174661-CAC0-4FCA-B561-161A51518DD6}" sibTransId="{CAC0275A-B2EB-4E60-8F3D-13E13E4E058E}"/>
    <dgm:cxn modelId="{E2CE200B-3DE4-43F9-8926-089A380A344E}" type="presOf" srcId="{14CABF41-E684-40C3-BDC0-D780C3D5ADDC}" destId="{F80B54DF-2F8D-4418-995A-CFA68DAD3026}" srcOrd="0" destOrd="0" presId="urn:microsoft.com/office/officeart/2008/layout/PictureStrips"/>
    <dgm:cxn modelId="{3DF779F4-BF5E-4647-A2DA-450F4AA1E348}" srcId="{7EA2550B-4643-4AEB-92AA-51B097B9219F}" destId="{61DD50D8-E979-4021-8398-8C401A627020}" srcOrd="2" destOrd="0" parTransId="{09DCFFD0-DADE-41DC-A3F8-761E26D60632}" sibTransId="{660E1787-C499-4A1F-9C5E-8D7C2B451CE0}"/>
    <dgm:cxn modelId="{F9D43ADC-AB04-4F64-B4F3-81FB2BDB56CD}" type="presOf" srcId="{7EA2550B-4643-4AEB-92AA-51B097B9219F}" destId="{D95710DB-7D58-4C75-B1B0-696454D44B17}" srcOrd="0" destOrd="0" presId="urn:microsoft.com/office/officeart/2008/layout/PictureStrips"/>
    <dgm:cxn modelId="{EC87B1D9-6601-4DBF-81D2-6C350D267F01}" type="presOf" srcId="{B04FFC13-8E4F-434E-ABB8-2AB3E6289890}" destId="{519D7CC3-D1A7-4A1E-BE3C-21FEB548D1D6}" srcOrd="0" destOrd="0" presId="urn:microsoft.com/office/officeart/2008/layout/PictureStrips"/>
    <dgm:cxn modelId="{AD1C1B66-4779-46B1-934E-409A17D5918D}" type="presOf" srcId="{AEB74584-7474-40B7-B75A-D56185FF2172}" destId="{7955DAB0-8F91-4238-9E5B-0A879D32ED4B}" srcOrd="0" destOrd="0" presId="urn:microsoft.com/office/officeart/2008/layout/PictureStrips"/>
    <dgm:cxn modelId="{8FE5BCEB-2E72-424C-9F0F-FB6B8E94201D}" type="presOf" srcId="{D0A1166D-BBF4-4774-A6E4-121B3D6C839D}" destId="{96BCAE9F-2FC3-4AE6-8BE7-33DBD16A04A2}" srcOrd="0" destOrd="0" presId="urn:microsoft.com/office/officeart/2008/layout/PictureStrips"/>
    <dgm:cxn modelId="{C81FAEC8-4582-412C-A837-45CF5C0EF31F}" srcId="{7EA2550B-4643-4AEB-92AA-51B097B9219F}" destId="{F1F68762-9AB8-425A-B535-1F19FE267550}" srcOrd="5" destOrd="0" parTransId="{EBF915DA-8E92-4D9D-902B-5FA380A71AD9}" sibTransId="{C13F157F-175A-4B1F-8BF2-DF4866FB0FC1}"/>
    <dgm:cxn modelId="{E9A300B6-AE61-4A3D-9B77-4DBDBF25CD17}" type="presParOf" srcId="{D95710DB-7D58-4C75-B1B0-696454D44B17}" destId="{CDF5D242-3134-4281-AFA2-D4D68848956D}" srcOrd="0" destOrd="0" presId="urn:microsoft.com/office/officeart/2008/layout/PictureStrips"/>
    <dgm:cxn modelId="{939B4CE7-EEE4-439F-9598-7C3D5B8E55AD}" type="presParOf" srcId="{CDF5D242-3134-4281-AFA2-D4D68848956D}" destId="{519D7CC3-D1A7-4A1E-BE3C-21FEB548D1D6}" srcOrd="0" destOrd="0" presId="urn:microsoft.com/office/officeart/2008/layout/PictureStrips"/>
    <dgm:cxn modelId="{8DDA355B-11E8-4237-AAF1-0955F79760C9}" type="presParOf" srcId="{CDF5D242-3134-4281-AFA2-D4D68848956D}" destId="{ED730252-E901-4217-956D-9C1FC991F489}" srcOrd="1" destOrd="0" presId="urn:microsoft.com/office/officeart/2008/layout/PictureStrips"/>
    <dgm:cxn modelId="{F48E0B99-BFAC-449C-A943-E9338A8099A6}" type="presParOf" srcId="{D95710DB-7D58-4C75-B1B0-696454D44B17}" destId="{10906F08-106A-4784-B99B-EA49ABCE1FD4}" srcOrd="1" destOrd="0" presId="urn:microsoft.com/office/officeart/2008/layout/PictureStrips"/>
    <dgm:cxn modelId="{D930E42A-C855-4055-864D-E6BDD793C9EC}" type="presParOf" srcId="{D95710DB-7D58-4C75-B1B0-696454D44B17}" destId="{9C77F216-0DC4-4682-B963-6222BE7EC8D3}" srcOrd="2" destOrd="0" presId="urn:microsoft.com/office/officeart/2008/layout/PictureStrips"/>
    <dgm:cxn modelId="{BF29F62E-1E90-4372-A655-8505AE2D86CE}" type="presParOf" srcId="{9C77F216-0DC4-4682-B963-6222BE7EC8D3}" destId="{F80B54DF-2F8D-4418-995A-CFA68DAD3026}" srcOrd="0" destOrd="0" presId="urn:microsoft.com/office/officeart/2008/layout/PictureStrips"/>
    <dgm:cxn modelId="{2258D59A-7A0D-40C3-B9AB-892F18C786FF}" type="presParOf" srcId="{9C77F216-0DC4-4682-B963-6222BE7EC8D3}" destId="{34206267-3587-4803-9417-69B8F2E6635A}" srcOrd="1" destOrd="0" presId="urn:microsoft.com/office/officeart/2008/layout/PictureStrips"/>
    <dgm:cxn modelId="{FA85E8B0-65A0-491B-8893-D8578E2CE0F3}" type="presParOf" srcId="{D95710DB-7D58-4C75-B1B0-696454D44B17}" destId="{1C51E01D-5D3F-4A27-8133-1562CB92B46B}" srcOrd="3" destOrd="0" presId="urn:microsoft.com/office/officeart/2008/layout/PictureStrips"/>
    <dgm:cxn modelId="{AE6A645D-81C8-4480-A0A5-36A7AD16FA9F}" type="presParOf" srcId="{D95710DB-7D58-4C75-B1B0-696454D44B17}" destId="{F198F681-B673-428E-8829-2D8493CA07D9}" srcOrd="4" destOrd="0" presId="urn:microsoft.com/office/officeart/2008/layout/PictureStrips"/>
    <dgm:cxn modelId="{18DC6154-9050-40B8-83F3-B95173967A26}" type="presParOf" srcId="{F198F681-B673-428E-8829-2D8493CA07D9}" destId="{7014EEA0-2ED3-40E5-8ED6-84648A660697}" srcOrd="0" destOrd="0" presId="urn:microsoft.com/office/officeart/2008/layout/PictureStrips"/>
    <dgm:cxn modelId="{3C9D936E-466E-488A-9BF0-3D0F9595E3C0}" type="presParOf" srcId="{F198F681-B673-428E-8829-2D8493CA07D9}" destId="{B1E39DF1-C0C3-4DC4-9ADA-01E332B61775}" srcOrd="1" destOrd="0" presId="urn:microsoft.com/office/officeart/2008/layout/PictureStrips"/>
    <dgm:cxn modelId="{BBED6643-0FD5-4EA2-9F5E-D61F1AA6EA9A}" type="presParOf" srcId="{D95710DB-7D58-4C75-B1B0-696454D44B17}" destId="{2C3717A8-5A1F-4ECF-BB73-04713782DF2B}" srcOrd="5" destOrd="0" presId="urn:microsoft.com/office/officeart/2008/layout/PictureStrips"/>
    <dgm:cxn modelId="{3B662A0E-C521-412D-BB3B-D5421CB0D014}" type="presParOf" srcId="{D95710DB-7D58-4C75-B1B0-696454D44B17}" destId="{6DBCCD57-EF7E-4991-AC56-F0EE8A404E39}" srcOrd="6" destOrd="0" presId="urn:microsoft.com/office/officeart/2008/layout/PictureStrips"/>
    <dgm:cxn modelId="{A84058CA-2E63-4B3C-A066-1F04CE2CFC91}" type="presParOf" srcId="{6DBCCD57-EF7E-4991-AC56-F0EE8A404E39}" destId="{7955DAB0-8F91-4238-9E5B-0A879D32ED4B}" srcOrd="0" destOrd="0" presId="urn:microsoft.com/office/officeart/2008/layout/PictureStrips"/>
    <dgm:cxn modelId="{85244EB5-84B4-4A03-8685-47F877BD628B}" type="presParOf" srcId="{6DBCCD57-EF7E-4991-AC56-F0EE8A404E39}" destId="{1F5261B9-1449-43ED-BBA3-89E686770870}" srcOrd="1" destOrd="0" presId="urn:microsoft.com/office/officeart/2008/layout/PictureStrips"/>
    <dgm:cxn modelId="{58CF8253-0D26-4CEC-81BD-0EC19CD9C9D2}" type="presParOf" srcId="{D95710DB-7D58-4C75-B1B0-696454D44B17}" destId="{BADB1415-E2AC-4940-BFB3-3EC967CA9712}" srcOrd="7" destOrd="0" presId="urn:microsoft.com/office/officeart/2008/layout/PictureStrips"/>
    <dgm:cxn modelId="{962FB59D-3B2C-4B78-B9B3-3B27C4A6D810}" type="presParOf" srcId="{D95710DB-7D58-4C75-B1B0-696454D44B17}" destId="{E9E3F87B-16EE-47AC-9F28-E2BC79285EE7}" srcOrd="8" destOrd="0" presId="urn:microsoft.com/office/officeart/2008/layout/PictureStrips"/>
    <dgm:cxn modelId="{8BB53D34-F9B9-4DC0-9E49-7D04F762C40E}" type="presParOf" srcId="{E9E3F87B-16EE-47AC-9F28-E2BC79285EE7}" destId="{96BCAE9F-2FC3-4AE6-8BE7-33DBD16A04A2}" srcOrd="0" destOrd="0" presId="urn:microsoft.com/office/officeart/2008/layout/PictureStrips"/>
    <dgm:cxn modelId="{58BCD32D-25FD-44A8-9378-4B78E63256BC}" type="presParOf" srcId="{E9E3F87B-16EE-47AC-9F28-E2BC79285EE7}" destId="{FB047914-7275-4B52-A564-DBE3A2B0533A}" srcOrd="1" destOrd="0" presId="urn:microsoft.com/office/officeart/2008/layout/PictureStrips"/>
    <dgm:cxn modelId="{AE8442DE-07C0-4D85-AD10-18D567C22A3D}" type="presParOf" srcId="{D95710DB-7D58-4C75-B1B0-696454D44B17}" destId="{2B7EB317-65E2-45C0-89B5-D2109FF33D69}" srcOrd="9" destOrd="0" presId="urn:microsoft.com/office/officeart/2008/layout/PictureStrips"/>
    <dgm:cxn modelId="{B58496D4-77E7-4F32-98EB-8CF92223ED22}" type="presParOf" srcId="{D95710DB-7D58-4C75-B1B0-696454D44B17}" destId="{597FDEF3-2099-4380-A5EC-F836B9C70369}" srcOrd="10" destOrd="0" presId="urn:microsoft.com/office/officeart/2008/layout/PictureStrips"/>
    <dgm:cxn modelId="{34071A20-ABCB-46C4-B49E-E5B7ACB3E3E2}" type="presParOf" srcId="{597FDEF3-2099-4380-A5EC-F836B9C70369}" destId="{743E89C3-6DD8-4426-84F9-33FF7F2E4CCE}" srcOrd="0" destOrd="0" presId="urn:microsoft.com/office/officeart/2008/layout/PictureStrips"/>
    <dgm:cxn modelId="{1221F0DE-AAAE-410E-86DD-643EFED8A83A}" type="presParOf" srcId="{597FDEF3-2099-4380-A5EC-F836B9C70369}" destId="{DF062818-57B8-469A-A2CC-EBCB71B8646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F8CE7-A1B9-4CD3-ADA5-752B1448DA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18BE759-2E80-45CD-8E8D-259A2D4A124F}">
      <dgm:prSet phldrT="[Texto]"/>
      <dgm:spPr/>
      <dgm:t>
        <a:bodyPr/>
        <a:lstStyle/>
        <a:p>
          <a:pPr algn="just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Cadastrar 100% dos hipertensos e/ou diabéticos residentes na área de abrangência da UBS no Programa de atenção à Hipertensão Arterial e ao Diabetes mellitus da unidade.</a:t>
          </a:r>
          <a:endParaRPr lang="pt-PT" dirty="0"/>
        </a:p>
      </dgm:t>
    </dgm:pt>
    <dgm:pt modelId="{7E04BD6F-2EFF-4057-9227-C8D2C130A194}" type="parTrans" cxnId="{D772B2E5-83BB-4889-B597-0678A63577C4}">
      <dgm:prSet/>
      <dgm:spPr/>
      <dgm:t>
        <a:bodyPr/>
        <a:lstStyle/>
        <a:p>
          <a:endParaRPr lang="pt-PT"/>
        </a:p>
      </dgm:t>
    </dgm:pt>
    <dgm:pt modelId="{BF900DD1-E9CF-4B41-96AA-A2479AEA8C27}" type="sibTrans" cxnId="{D772B2E5-83BB-4889-B597-0678A63577C4}">
      <dgm:prSet/>
      <dgm:spPr/>
      <dgm:t>
        <a:bodyPr/>
        <a:lstStyle/>
        <a:p>
          <a:endParaRPr lang="pt-PT"/>
        </a:p>
      </dgm:t>
    </dgm:pt>
    <dgm:pt modelId="{EC32A426-A70D-42DB-8E2A-2177C5B4F90B}">
      <dgm:prSet phldrT="[Texto]"/>
      <dgm:spPr/>
      <dgm:t>
        <a:bodyPr/>
        <a:lstStyle/>
        <a:p>
          <a:pPr algn="just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Garantir a 100% dos hipertensos e/ou diabéticos cadastrados na área a realização de exames complementares em dia de acordo com o protocolo. </a:t>
          </a:r>
          <a:endParaRPr lang="pt-PT" dirty="0"/>
        </a:p>
      </dgm:t>
    </dgm:pt>
    <dgm:pt modelId="{1AE47241-4D86-4C54-9A38-F4EEFC4C5F85}" type="parTrans" cxnId="{5B9CB9E8-47B6-474F-8BA6-F14BA2C806C4}">
      <dgm:prSet/>
      <dgm:spPr/>
      <dgm:t>
        <a:bodyPr/>
        <a:lstStyle/>
        <a:p>
          <a:endParaRPr lang="pt-PT"/>
        </a:p>
      </dgm:t>
    </dgm:pt>
    <dgm:pt modelId="{0E616A7C-29A3-4F4D-991C-1564965BCA59}" type="sibTrans" cxnId="{5B9CB9E8-47B6-474F-8BA6-F14BA2C806C4}">
      <dgm:prSet/>
      <dgm:spPr/>
      <dgm:t>
        <a:bodyPr/>
        <a:lstStyle/>
        <a:p>
          <a:endParaRPr lang="pt-PT"/>
        </a:p>
      </dgm:t>
    </dgm:pt>
    <dgm:pt modelId="{31662CF4-80DE-45AE-9956-86FC53280F45}">
      <dgm:prSet/>
      <dgm:spPr/>
      <dgm:t>
        <a:bodyPr/>
        <a:lstStyle/>
        <a:p>
          <a:pPr algn="just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Buscar 100% dos hipertensos e/ou diabéticos faltosos às consultas na unidade de saúde conforme a periodicidade recomendada.</a:t>
          </a:r>
        </a:p>
      </dgm:t>
    </dgm:pt>
    <dgm:pt modelId="{DD217F82-43FB-43C2-B16D-CE5F89A6A22E}" type="parTrans" cxnId="{66E128C8-9562-4ED3-B8A9-4EE9FD7395E2}">
      <dgm:prSet/>
      <dgm:spPr/>
      <dgm:t>
        <a:bodyPr/>
        <a:lstStyle/>
        <a:p>
          <a:endParaRPr lang="pt-PT"/>
        </a:p>
      </dgm:t>
    </dgm:pt>
    <dgm:pt modelId="{3CBA3DFB-23B2-4ACF-B2F3-9E6DC921235D}" type="sibTrans" cxnId="{66E128C8-9562-4ED3-B8A9-4EE9FD7395E2}">
      <dgm:prSet/>
      <dgm:spPr/>
      <dgm:t>
        <a:bodyPr/>
        <a:lstStyle/>
        <a:p>
          <a:endParaRPr lang="pt-PT"/>
        </a:p>
      </dgm:t>
    </dgm:pt>
    <dgm:pt modelId="{5F550823-4A59-4A1C-8DF9-E0F7A337F98E}">
      <dgm:prSet/>
      <dgm:spPr/>
      <dgm:t>
        <a:bodyPr/>
        <a:lstStyle/>
        <a:p>
          <a:pPr algn="just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Realizar exame clínico apropriado em 100% dos usuários hipertensos e/ou diabéticos cadastrados na área.</a:t>
          </a:r>
        </a:p>
      </dgm:t>
    </dgm:pt>
    <dgm:pt modelId="{AF0C3A4A-2377-4764-82CC-15F2D0A57D2C}" type="parTrans" cxnId="{9C709E85-E95A-41FB-A59B-6353CAC406DA}">
      <dgm:prSet/>
      <dgm:spPr/>
      <dgm:t>
        <a:bodyPr/>
        <a:lstStyle/>
        <a:p>
          <a:endParaRPr lang="pt-PT"/>
        </a:p>
      </dgm:t>
    </dgm:pt>
    <dgm:pt modelId="{D324A055-00E1-4C9A-8396-A2EBDE7BDC4F}" type="sibTrans" cxnId="{9C709E85-E95A-41FB-A59B-6353CAC406DA}">
      <dgm:prSet/>
      <dgm:spPr/>
      <dgm:t>
        <a:bodyPr/>
        <a:lstStyle/>
        <a:p>
          <a:endParaRPr lang="pt-PT"/>
        </a:p>
      </dgm:t>
    </dgm:pt>
    <dgm:pt modelId="{9C00EADE-DAC0-47CF-B47B-58095BE1974A}" type="pres">
      <dgm:prSet presAssocID="{5BAF8CE7-A1B9-4CD3-ADA5-752B1448DA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94CCF87D-F0ED-4ADB-896B-E2CA08BF1C5A}" type="pres">
      <dgm:prSet presAssocID="{5BAF8CE7-A1B9-4CD3-ADA5-752B1448DA17}" presName="Name1" presStyleCnt="0"/>
      <dgm:spPr/>
    </dgm:pt>
    <dgm:pt modelId="{BFDAC076-56AA-4223-A028-BC9433F4203B}" type="pres">
      <dgm:prSet presAssocID="{5BAF8CE7-A1B9-4CD3-ADA5-752B1448DA17}" presName="cycle" presStyleCnt="0"/>
      <dgm:spPr/>
    </dgm:pt>
    <dgm:pt modelId="{24977325-E4C0-4160-9D0C-D1ACBBB2C8C2}" type="pres">
      <dgm:prSet presAssocID="{5BAF8CE7-A1B9-4CD3-ADA5-752B1448DA17}" presName="srcNode" presStyleLbl="node1" presStyleIdx="0" presStyleCnt="4"/>
      <dgm:spPr/>
    </dgm:pt>
    <dgm:pt modelId="{8E6ABFB1-B277-494C-9BD9-6216B053DA67}" type="pres">
      <dgm:prSet presAssocID="{5BAF8CE7-A1B9-4CD3-ADA5-752B1448DA17}" presName="conn" presStyleLbl="parChTrans1D2" presStyleIdx="0" presStyleCnt="1"/>
      <dgm:spPr/>
      <dgm:t>
        <a:bodyPr/>
        <a:lstStyle/>
        <a:p>
          <a:endParaRPr lang="pt-BR"/>
        </a:p>
      </dgm:t>
    </dgm:pt>
    <dgm:pt modelId="{9979168D-02E5-4304-B9C7-6291A5E5276C}" type="pres">
      <dgm:prSet presAssocID="{5BAF8CE7-A1B9-4CD3-ADA5-752B1448DA17}" presName="extraNode" presStyleLbl="node1" presStyleIdx="0" presStyleCnt="4"/>
      <dgm:spPr/>
    </dgm:pt>
    <dgm:pt modelId="{4EAD734D-FC6D-41A6-8A51-D444107FE4FE}" type="pres">
      <dgm:prSet presAssocID="{5BAF8CE7-A1B9-4CD3-ADA5-752B1448DA17}" presName="dstNode" presStyleLbl="node1" presStyleIdx="0" presStyleCnt="4"/>
      <dgm:spPr/>
    </dgm:pt>
    <dgm:pt modelId="{D488BFAB-C708-4C48-A167-FFCFD40507FE}" type="pres">
      <dgm:prSet presAssocID="{318BE759-2E80-45CD-8E8D-259A2D4A124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EE3AF5-DE28-4071-9271-70EFE407B037}" type="pres">
      <dgm:prSet presAssocID="{318BE759-2E80-45CD-8E8D-259A2D4A124F}" presName="accent_1" presStyleCnt="0"/>
      <dgm:spPr/>
    </dgm:pt>
    <dgm:pt modelId="{C573127C-1ADB-4F2F-B483-6597C75EC9A5}" type="pres">
      <dgm:prSet presAssocID="{318BE759-2E80-45CD-8E8D-259A2D4A124F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1449EA-9234-4471-BA0E-432F4AD8692E}" type="pres">
      <dgm:prSet presAssocID="{31662CF4-80DE-45AE-9956-86FC53280F4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E28C5F-C914-4024-BD3C-7F33DB5D2D14}" type="pres">
      <dgm:prSet presAssocID="{31662CF4-80DE-45AE-9956-86FC53280F45}" presName="accent_2" presStyleCnt="0"/>
      <dgm:spPr/>
    </dgm:pt>
    <dgm:pt modelId="{8C85E60C-1E5A-4894-B5D1-92F1DDC9FD5D}" type="pres">
      <dgm:prSet presAssocID="{31662CF4-80DE-45AE-9956-86FC53280F45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FF120C-64C9-4005-A54C-237693327698}" type="pres">
      <dgm:prSet presAssocID="{5F550823-4A59-4A1C-8DF9-E0F7A337F98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1FCA1A-3062-41D0-B2C7-AE37C5920CA6}" type="pres">
      <dgm:prSet presAssocID="{5F550823-4A59-4A1C-8DF9-E0F7A337F98E}" presName="accent_3" presStyleCnt="0"/>
      <dgm:spPr/>
    </dgm:pt>
    <dgm:pt modelId="{C7B2F8C8-244C-405E-846C-15BA2CB1E315}" type="pres">
      <dgm:prSet presAssocID="{5F550823-4A59-4A1C-8DF9-E0F7A337F98E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09267A6-E717-4B1E-BCB8-98EA035831AF}" type="pres">
      <dgm:prSet presAssocID="{EC32A426-A70D-42DB-8E2A-2177C5B4F90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46C0EB-B9AF-40DD-B0FE-4B7C37C587D9}" type="pres">
      <dgm:prSet presAssocID="{EC32A426-A70D-42DB-8E2A-2177C5B4F90B}" presName="accent_4" presStyleCnt="0"/>
      <dgm:spPr/>
    </dgm:pt>
    <dgm:pt modelId="{F9AABDDD-7483-4BC1-984C-19103A26AAD8}" type="pres">
      <dgm:prSet presAssocID="{EC32A426-A70D-42DB-8E2A-2177C5B4F90B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4593F2D-7EFE-4317-8B76-270B96BAA334}" type="presOf" srcId="{318BE759-2E80-45CD-8E8D-259A2D4A124F}" destId="{D488BFAB-C708-4C48-A167-FFCFD40507FE}" srcOrd="0" destOrd="0" presId="urn:microsoft.com/office/officeart/2008/layout/VerticalCurvedList"/>
    <dgm:cxn modelId="{66E128C8-9562-4ED3-B8A9-4EE9FD7395E2}" srcId="{5BAF8CE7-A1B9-4CD3-ADA5-752B1448DA17}" destId="{31662CF4-80DE-45AE-9956-86FC53280F45}" srcOrd="1" destOrd="0" parTransId="{DD217F82-43FB-43C2-B16D-CE5F89A6A22E}" sibTransId="{3CBA3DFB-23B2-4ACF-B2F3-9E6DC921235D}"/>
    <dgm:cxn modelId="{4E6CFA41-9BE1-48BC-BD9D-B948A04B81E0}" type="presOf" srcId="{BF900DD1-E9CF-4B41-96AA-A2479AEA8C27}" destId="{8E6ABFB1-B277-494C-9BD9-6216B053DA67}" srcOrd="0" destOrd="0" presId="urn:microsoft.com/office/officeart/2008/layout/VerticalCurvedList"/>
    <dgm:cxn modelId="{6F8B4252-6F8E-4FE8-9F38-FF32C8C61145}" type="presOf" srcId="{5BAF8CE7-A1B9-4CD3-ADA5-752B1448DA17}" destId="{9C00EADE-DAC0-47CF-B47B-58095BE1974A}" srcOrd="0" destOrd="0" presId="urn:microsoft.com/office/officeart/2008/layout/VerticalCurvedList"/>
    <dgm:cxn modelId="{0D3B0190-17E6-49BC-9FA9-26AB9B365546}" type="presOf" srcId="{EC32A426-A70D-42DB-8E2A-2177C5B4F90B}" destId="{B09267A6-E717-4B1E-BCB8-98EA035831AF}" srcOrd="0" destOrd="0" presId="urn:microsoft.com/office/officeart/2008/layout/VerticalCurvedList"/>
    <dgm:cxn modelId="{5B9CB9E8-47B6-474F-8BA6-F14BA2C806C4}" srcId="{5BAF8CE7-A1B9-4CD3-ADA5-752B1448DA17}" destId="{EC32A426-A70D-42DB-8E2A-2177C5B4F90B}" srcOrd="3" destOrd="0" parTransId="{1AE47241-4D86-4C54-9A38-F4EEFC4C5F85}" sibTransId="{0E616A7C-29A3-4F4D-991C-1564965BCA59}"/>
    <dgm:cxn modelId="{9C709E85-E95A-41FB-A59B-6353CAC406DA}" srcId="{5BAF8CE7-A1B9-4CD3-ADA5-752B1448DA17}" destId="{5F550823-4A59-4A1C-8DF9-E0F7A337F98E}" srcOrd="2" destOrd="0" parTransId="{AF0C3A4A-2377-4764-82CC-15F2D0A57D2C}" sibTransId="{D324A055-00E1-4C9A-8396-A2EBDE7BDC4F}"/>
    <dgm:cxn modelId="{FCD2A439-946A-4D01-9197-A3FA160CFB6D}" type="presOf" srcId="{31662CF4-80DE-45AE-9956-86FC53280F45}" destId="{941449EA-9234-4471-BA0E-432F4AD8692E}" srcOrd="0" destOrd="0" presId="urn:microsoft.com/office/officeart/2008/layout/VerticalCurvedList"/>
    <dgm:cxn modelId="{D772B2E5-83BB-4889-B597-0678A63577C4}" srcId="{5BAF8CE7-A1B9-4CD3-ADA5-752B1448DA17}" destId="{318BE759-2E80-45CD-8E8D-259A2D4A124F}" srcOrd="0" destOrd="0" parTransId="{7E04BD6F-2EFF-4057-9227-C8D2C130A194}" sibTransId="{BF900DD1-E9CF-4B41-96AA-A2479AEA8C27}"/>
    <dgm:cxn modelId="{3890AC27-3269-412E-AC84-AE03F6366649}" type="presOf" srcId="{5F550823-4A59-4A1C-8DF9-E0F7A337F98E}" destId="{52FF120C-64C9-4005-A54C-237693327698}" srcOrd="0" destOrd="0" presId="urn:microsoft.com/office/officeart/2008/layout/VerticalCurvedList"/>
    <dgm:cxn modelId="{B7493A7B-390D-45D2-BF7E-061B9A7D9DA5}" type="presParOf" srcId="{9C00EADE-DAC0-47CF-B47B-58095BE1974A}" destId="{94CCF87D-F0ED-4ADB-896B-E2CA08BF1C5A}" srcOrd="0" destOrd="0" presId="urn:microsoft.com/office/officeart/2008/layout/VerticalCurvedList"/>
    <dgm:cxn modelId="{AB89B4D2-87D8-4C09-B71E-82F17B1F0CDF}" type="presParOf" srcId="{94CCF87D-F0ED-4ADB-896B-E2CA08BF1C5A}" destId="{BFDAC076-56AA-4223-A028-BC9433F4203B}" srcOrd="0" destOrd="0" presId="urn:microsoft.com/office/officeart/2008/layout/VerticalCurvedList"/>
    <dgm:cxn modelId="{AFF14584-95B5-425F-9FF8-13A30D88684E}" type="presParOf" srcId="{BFDAC076-56AA-4223-A028-BC9433F4203B}" destId="{24977325-E4C0-4160-9D0C-D1ACBBB2C8C2}" srcOrd="0" destOrd="0" presId="urn:microsoft.com/office/officeart/2008/layout/VerticalCurvedList"/>
    <dgm:cxn modelId="{B7C0FD73-A510-458D-A38F-D49ADD05C560}" type="presParOf" srcId="{BFDAC076-56AA-4223-A028-BC9433F4203B}" destId="{8E6ABFB1-B277-494C-9BD9-6216B053DA67}" srcOrd="1" destOrd="0" presId="urn:microsoft.com/office/officeart/2008/layout/VerticalCurvedList"/>
    <dgm:cxn modelId="{D9E9BF93-B9EC-4002-A9FC-BD26AFB0DC8A}" type="presParOf" srcId="{BFDAC076-56AA-4223-A028-BC9433F4203B}" destId="{9979168D-02E5-4304-B9C7-6291A5E5276C}" srcOrd="2" destOrd="0" presId="urn:microsoft.com/office/officeart/2008/layout/VerticalCurvedList"/>
    <dgm:cxn modelId="{522798C4-08B0-47F4-97BF-A8D7A08C5EA5}" type="presParOf" srcId="{BFDAC076-56AA-4223-A028-BC9433F4203B}" destId="{4EAD734D-FC6D-41A6-8A51-D444107FE4FE}" srcOrd="3" destOrd="0" presId="urn:microsoft.com/office/officeart/2008/layout/VerticalCurvedList"/>
    <dgm:cxn modelId="{F70457A3-0291-42D2-8967-09A2FBD2C8A0}" type="presParOf" srcId="{94CCF87D-F0ED-4ADB-896B-E2CA08BF1C5A}" destId="{D488BFAB-C708-4C48-A167-FFCFD40507FE}" srcOrd="1" destOrd="0" presId="urn:microsoft.com/office/officeart/2008/layout/VerticalCurvedList"/>
    <dgm:cxn modelId="{D391BAB0-3689-43E2-820B-494266749452}" type="presParOf" srcId="{94CCF87D-F0ED-4ADB-896B-E2CA08BF1C5A}" destId="{44EE3AF5-DE28-4071-9271-70EFE407B037}" srcOrd="2" destOrd="0" presId="urn:microsoft.com/office/officeart/2008/layout/VerticalCurvedList"/>
    <dgm:cxn modelId="{261338A6-7142-4354-BFDA-E4E67CF862BA}" type="presParOf" srcId="{44EE3AF5-DE28-4071-9271-70EFE407B037}" destId="{C573127C-1ADB-4F2F-B483-6597C75EC9A5}" srcOrd="0" destOrd="0" presId="urn:microsoft.com/office/officeart/2008/layout/VerticalCurvedList"/>
    <dgm:cxn modelId="{2EA68F7A-28B9-4CA1-991F-E744E08C4CF9}" type="presParOf" srcId="{94CCF87D-F0ED-4ADB-896B-E2CA08BF1C5A}" destId="{941449EA-9234-4471-BA0E-432F4AD8692E}" srcOrd="3" destOrd="0" presId="urn:microsoft.com/office/officeart/2008/layout/VerticalCurvedList"/>
    <dgm:cxn modelId="{31447AB5-5111-4E47-B079-AC99010FBC61}" type="presParOf" srcId="{94CCF87D-F0ED-4ADB-896B-E2CA08BF1C5A}" destId="{26E28C5F-C914-4024-BD3C-7F33DB5D2D14}" srcOrd="4" destOrd="0" presId="urn:microsoft.com/office/officeart/2008/layout/VerticalCurvedList"/>
    <dgm:cxn modelId="{15BFE4F5-49CB-4EDF-8074-B4B63060A6C4}" type="presParOf" srcId="{26E28C5F-C914-4024-BD3C-7F33DB5D2D14}" destId="{8C85E60C-1E5A-4894-B5D1-92F1DDC9FD5D}" srcOrd="0" destOrd="0" presId="urn:microsoft.com/office/officeart/2008/layout/VerticalCurvedList"/>
    <dgm:cxn modelId="{2B6BCD39-4335-4EE1-83A3-E544479CE35D}" type="presParOf" srcId="{94CCF87D-F0ED-4ADB-896B-E2CA08BF1C5A}" destId="{52FF120C-64C9-4005-A54C-237693327698}" srcOrd="5" destOrd="0" presId="urn:microsoft.com/office/officeart/2008/layout/VerticalCurvedList"/>
    <dgm:cxn modelId="{E1801322-55DE-408C-9E79-38620B26D6A0}" type="presParOf" srcId="{94CCF87D-F0ED-4ADB-896B-E2CA08BF1C5A}" destId="{E31FCA1A-3062-41D0-B2C7-AE37C5920CA6}" srcOrd="6" destOrd="0" presId="urn:microsoft.com/office/officeart/2008/layout/VerticalCurvedList"/>
    <dgm:cxn modelId="{E8ABF2DA-EDD4-4567-86A8-DFFA2F6B4DDA}" type="presParOf" srcId="{E31FCA1A-3062-41D0-B2C7-AE37C5920CA6}" destId="{C7B2F8C8-244C-405E-846C-15BA2CB1E315}" srcOrd="0" destOrd="0" presId="urn:microsoft.com/office/officeart/2008/layout/VerticalCurvedList"/>
    <dgm:cxn modelId="{A1FCEEA5-B484-4681-9972-72A85A46A6EB}" type="presParOf" srcId="{94CCF87D-F0ED-4ADB-896B-E2CA08BF1C5A}" destId="{B09267A6-E717-4B1E-BCB8-98EA035831AF}" srcOrd="7" destOrd="0" presId="urn:microsoft.com/office/officeart/2008/layout/VerticalCurvedList"/>
    <dgm:cxn modelId="{E867023E-F3DF-4F30-BD72-2A850EF9BC81}" type="presParOf" srcId="{94CCF87D-F0ED-4ADB-896B-E2CA08BF1C5A}" destId="{9946C0EB-B9AF-40DD-B0FE-4B7C37C587D9}" srcOrd="8" destOrd="0" presId="urn:microsoft.com/office/officeart/2008/layout/VerticalCurvedList"/>
    <dgm:cxn modelId="{76E5ED52-D038-4357-8F80-BE14DBCB147F}" type="presParOf" srcId="{9946C0EB-B9AF-40DD-B0FE-4B7C37C587D9}" destId="{F9AABDDD-7483-4BC1-984C-19103A26AA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45138-C727-4B21-BC9C-218471B197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E54044F-539F-4D22-8659-BC0ED4D4BAE7}">
      <dgm:prSet custT="1"/>
      <dgm:spPr/>
      <dgm:t>
        <a:bodyPr/>
        <a:lstStyle/>
        <a:p>
          <a:pPr algn="just"/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Garantir a prescrição de medicamentos da farmácia popular para 100% dos hipertensos e/ou diabéticos cadastrados na área da unidade de saúde</a:t>
          </a:r>
          <a:r>
            <a:rPr lang="pt-BR" sz="21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EAA7D04-A395-4625-B763-1BFA88A90645}" type="parTrans" cxnId="{00A1C6A7-337F-4FE5-AEAF-D64D81DEC6B3}">
      <dgm:prSet/>
      <dgm:spPr/>
      <dgm:t>
        <a:bodyPr/>
        <a:lstStyle/>
        <a:p>
          <a:endParaRPr lang="pt-PT"/>
        </a:p>
      </dgm:t>
    </dgm:pt>
    <dgm:pt modelId="{EF785D88-0965-4A9E-B1EE-C0133ACD8971}" type="sibTrans" cxnId="{00A1C6A7-337F-4FE5-AEAF-D64D81DEC6B3}">
      <dgm:prSet/>
      <dgm:spPr/>
      <dgm:t>
        <a:bodyPr/>
        <a:lstStyle/>
        <a:p>
          <a:endParaRPr lang="pt-PT"/>
        </a:p>
      </dgm:t>
    </dgm:pt>
    <dgm:pt modelId="{86E1C533-F70F-4ECA-AE3D-8387AEA04639}">
      <dgm:prSet custT="1"/>
      <dgm:spPr/>
      <dgm:t>
        <a:bodyPr/>
        <a:lstStyle/>
        <a:p>
          <a:pPr algn="just"/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Realizar avaliação da necessidade de atendimento odontológico em 100% dos hipertensos e/ou diabéticos cadastrados na unidade de saúde</a:t>
          </a:r>
          <a:r>
            <a:rPr lang="pt-BR" sz="21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4AE2B61-6618-4C2D-B243-E04965482654}" type="parTrans" cxnId="{07FF20BC-27B7-4313-A054-A763B06E6E64}">
      <dgm:prSet/>
      <dgm:spPr/>
      <dgm:t>
        <a:bodyPr/>
        <a:lstStyle/>
        <a:p>
          <a:endParaRPr lang="pt-PT"/>
        </a:p>
      </dgm:t>
    </dgm:pt>
    <dgm:pt modelId="{4837BB74-5950-4E74-AA74-AD55438535A4}" type="sibTrans" cxnId="{07FF20BC-27B7-4313-A054-A763B06E6E64}">
      <dgm:prSet/>
      <dgm:spPr/>
      <dgm:t>
        <a:bodyPr/>
        <a:lstStyle/>
        <a:p>
          <a:endParaRPr lang="pt-PT"/>
        </a:p>
      </dgm:t>
    </dgm:pt>
    <dgm:pt modelId="{5311ACBE-6813-441A-8A2B-32540FF5A124}">
      <dgm:prSet custT="1"/>
      <dgm:spPr/>
      <dgm:t>
        <a:bodyPr/>
        <a:lstStyle/>
        <a:p>
          <a:pPr algn="just"/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Manter ficha de acompanhamento de 100% dos hipertensos e/ou diabéticos cadastrados na área.</a:t>
          </a:r>
        </a:p>
      </dgm:t>
    </dgm:pt>
    <dgm:pt modelId="{1208DBB2-B0EE-47A1-8ACA-A515B3364CAF}" type="parTrans" cxnId="{21955FD8-6E41-4592-8946-494C30237AA8}">
      <dgm:prSet/>
      <dgm:spPr/>
      <dgm:t>
        <a:bodyPr/>
        <a:lstStyle/>
        <a:p>
          <a:endParaRPr lang="pt-PT"/>
        </a:p>
      </dgm:t>
    </dgm:pt>
    <dgm:pt modelId="{DE7D8A35-D5DA-4FED-87EC-6F8384B2B81E}" type="sibTrans" cxnId="{21955FD8-6E41-4592-8946-494C30237AA8}">
      <dgm:prSet/>
      <dgm:spPr/>
      <dgm:t>
        <a:bodyPr/>
        <a:lstStyle/>
        <a:p>
          <a:endParaRPr lang="pt-PT"/>
        </a:p>
      </dgm:t>
    </dgm:pt>
    <dgm:pt modelId="{526B68E4-D4FD-4AB6-A256-5955CBED719B}">
      <dgm:prSet custT="1"/>
      <dgm:spPr/>
      <dgm:t>
        <a:bodyPr/>
        <a:lstStyle/>
        <a:p>
          <a:pPr algn="just"/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Realizar estratificação do risco cardiovascular em 100% dos hipertensos e/ou diabéticos cadastrados na área</a:t>
          </a:r>
          <a:r>
            <a:rPr lang="pt-BR" sz="2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pt-BR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5ECC2-213E-48BA-B486-2EFAC0800B35}" type="parTrans" cxnId="{99471742-5C78-46D1-9E63-08F501234682}">
      <dgm:prSet/>
      <dgm:spPr/>
      <dgm:t>
        <a:bodyPr/>
        <a:lstStyle/>
        <a:p>
          <a:endParaRPr lang="pt-PT"/>
        </a:p>
      </dgm:t>
    </dgm:pt>
    <dgm:pt modelId="{9B2702F9-B3EA-4203-A5F6-729E2F47C02D}" type="sibTrans" cxnId="{99471742-5C78-46D1-9E63-08F501234682}">
      <dgm:prSet/>
      <dgm:spPr/>
      <dgm:t>
        <a:bodyPr/>
        <a:lstStyle/>
        <a:p>
          <a:endParaRPr lang="pt-PT"/>
        </a:p>
      </dgm:t>
    </dgm:pt>
    <dgm:pt modelId="{AAB90633-84FC-49D8-8585-E65F1241D8A8}" type="pres">
      <dgm:prSet presAssocID="{EFA45138-C727-4B21-BC9C-218471B197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A2020C8-5336-45FB-97C0-40BA54B923E4}" type="pres">
      <dgm:prSet presAssocID="{EFA45138-C727-4B21-BC9C-218471B1974D}" presName="Name1" presStyleCnt="0"/>
      <dgm:spPr/>
    </dgm:pt>
    <dgm:pt modelId="{2ED3C2C7-D7C4-4889-8B77-60075930CC57}" type="pres">
      <dgm:prSet presAssocID="{EFA45138-C727-4B21-BC9C-218471B1974D}" presName="cycle" presStyleCnt="0"/>
      <dgm:spPr/>
    </dgm:pt>
    <dgm:pt modelId="{44EDDCDD-CEDC-4F40-8801-1ADF4D6E3CDB}" type="pres">
      <dgm:prSet presAssocID="{EFA45138-C727-4B21-BC9C-218471B1974D}" presName="srcNode" presStyleLbl="node1" presStyleIdx="0" presStyleCnt="4"/>
      <dgm:spPr/>
    </dgm:pt>
    <dgm:pt modelId="{5C0F6F3A-B1FD-486D-90EF-826096EFC616}" type="pres">
      <dgm:prSet presAssocID="{EFA45138-C727-4B21-BC9C-218471B1974D}" presName="conn" presStyleLbl="parChTrans1D2" presStyleIdx="0" presStyleCnt="1"/>
      <dgm:spPr/>
      <dgm:t>
        <a:bodyPr/>
        <a:lstStyle/>
        <a:p>
          <a:endParaRPr lang="pt-BR"/>
        </a:p>
      </dgm:t>
    </dgm:pt>
    <dgm:pt modelId="{52D9ED65-BBB0-43FF-9CF9-2947F09D23BC}" type="pres">
      <dgm:prSet presAssocID="{EFA45138-C727-4B21-BC9C-218471B1974D}" presName="extraNode" presStyleLbl="node1" presStyleIdx="0" presStyleCnt="4"/>
      <dgm:spPr/>
    </dgm:pt>
    <dgm:pt modelId="{A511AA22-B66A-4D17-80F1-C2C4FC2F07F6}" type="pres">
      <dgm:prSet presAssocID="{EFA45138-C727-4B21-BC9C-218471B1974D}" presName="dstNode" presStyleLbl="node1" presStyleIdx="0" presStyleCnt="4"/>
      <dgm:spPr/>
    </dgm:pt>
    <dgm:pt modelId="{BCDA930B-1B98-45D2-A737-2781583C3D01}" type="pres">
      <dgm:prSet presAssocID="{CE54044F-539F-4D22-8659-BC0ED4D4BA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908B7-8814-4778-9D38-C38BBBFC9AF3}" type="pres">
      <dgm:prSet presAssocID="{CE54044F-539F-4D22-8659-BC0ED4D4BAE7}" presName="accent_1" presStyleCnt="0"/>
      <dgm:spPr/>
    </dgm:pt>
    <dgm:pt modelId="{C8D5B645-0096-4EE3-8E0E-8F180BAB70DB}" type="pres">
      <dgm:prSet presAssocID="{CE54044F-539F-4D22-8659-BC0ED4D4BAE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2CB237-ABB6-4903-B9DC-914B29C5F8A4}" type="pres">
      <dgm:prSet presAssocID="{86E1C533-F70F-4ECA-AE3D-8387AEA0463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2C05A3-BADB-4250-8797-D55F57479C5A}" type="pres">
      <dgm:prSet presAssocID="{86E1C533-F70F-4ECA-AE3D-8387AEA04639}" presName="accent_2" presStyleCnt="0"/>
      <dgm:spPr/>
    </dgm:pt>
    <dgm:pt modelId="{840E38C8-5516-48B6-B53F-F07CCE533556}" type="pres">
      <dgm:prSet presAssocID="{86E1C533-F70F-4ECA-AE3D-8387AEA04639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B5087D-A8C4-4EB8-B246-2AF7F0532B9A}" type="pres">
      <dgm:prSet presAssocID="{5311ACBE-6813-441A-8A2B-32540FF5A12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5A7FAE-D63F-4BF8-A655-28D80A4C9CA0}" type="pres">
      <dgm:prSet presAssocID="{5311ACBE-6813-441A-8A2B-32540FF5A124}" presName="accent_3" presStyleCnt="0"/>
      <dgm:spPr/>
    </dgm:pt>
    <dgm:pt modelId="{F24412C3-0A85-4AB6-8C85-CDD8B6C4E781}" type="pres">
      <dgm:prSet presAssocID="{5311ACBE-6813-441A-8A2B-32540FF5A12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F2D42EC-5A37-4491-A995-101BE8449106}" type="pres">
      <dgm:prSet presAssocID="{526B68E4-D4FD-4AB6-A256-5955CBED719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C4ABA2-7B9F-4891-AC1B-BBA90D7AAA3A}" type="pres">
      <dgm:prSet presAssocID="{526B68E4-D4FD-4AB6-A256-5955CBED719B}" presName="accent_4" presStyleCnt="0"/>
      <dgm:spPr/>
    </dgm:pt>
    <dgm:pt modelId="{1C0D5534-4F27-497D-A733-68B457864708}" type="pres">
      <dgm:prSet presAssocID="{526B68E4-D4FD-4AB6-A256-5955CBED719B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0A1C6A7-337F-4FE5-AEAF-D64D81DEC6B3}" srcId="{EFA45138-C727-4B21-BC9C-218471B1974D}" destId="{CE54044F-539F-4D22-8659-BC0ED4D4BAE7}" srcOrd="0" destOrd="0" parTransId="{3EAA7D04-A395-4625-B763-1BFA88A90645}" sibTransId="{EF785D88-0965-4A9E-B1EE-C0133ACD8971}"/>
    <dgm:cxn modelId="{07FF20BC-27B7-4313-A054-A763B06E6E64}" srcId="{EFA45138-C727-4B21-BC9C-218471B1974D}" destId="{86E1C533-F70F-4ECA-AE3D-8387AEA04639}" srcOrd="1" destOrd="0" parTransId="{A4AE2B61-6618-4C2D-B243-E04965482654}" sibTransId="{4837BB74-5950-4E74-AA74-AD55438535A4}"/>
    <dgm:cxn modelId="{99471742-5C78-46D1-9E63-08F501234682}" srcId="{EFA45138-C727-4B21-BC9C-218471B1974D}" destId="{526B68E4-D4FD-4AB6-A256-5955CBED719B}" srcOrd="3" destOrd="0" parTransId="{31D5ECC2-213E-48BA-B486-2EFAC0800B35}" sibTransId="{9B2702F9-B3EA-4203-A5F6-729E2F47C02D}"/>
    <dgm:cxn modelId="{C87537DC-DAE7-4C37-9E41-496F6B8067F6}" type="presOf" srcId="{5311ACBE-6813-441A-8A2B-32540FF5A124}" destId="{AEB5087D-A8C4-4EB8-B246-2AF7F0532B9A}" srcOrd="0" destOrd="0" presId="urn:microsoft.com/office/officeart/2008/layout/VerticalCurvedList"/>
    <dgm:cxn modelId="{06485882-AE18-4E91-B824-6B90DA0C3282}" type="presOf" srcId="{526B68E4-D4FD-4AB6-A256-5955CBED719B}" destId="{EF2D42EC-5A37-4491-A995-101BE8449106}" srcOrd="0" destOrd="0" presId="urn:microsoft.com/office/officeart/2008/layout/VerticalCurvedList"/>
    <dgm:cxn modelId="{30B83BC2-8C19-4736-A4FE-FA7E81262534}" type="presOf" srcId="{EFA45138-C727-4B21-BC9C-218471B1974D}" destId="{AAB90633-84FC-49D8-8585-E65F1241D8A8}" srcOrd="0" destOrd="0" presId="urn:microsoft.com/office/officeart/2008/layout/VerticalCurvedList"/>
    <dgm:cxn modelId="{0F375A46-4173-4884-A66B-02AD226513D5}" type="presOf" srcId="{EF785D88-0965-4A9E-B1EE-C0133ACD8971}" destId="{5C0F6F3A-B1FD-486D-90EF-826096EFC616}" srcOrd="0" destOrd="0" presId="urn:microsoft.com/office/officeart/2008/layout/VerticalCurvedList"/>
    <dgm:cxn modelId="{EA9FD44C-117D-418A-93AE-F9BD79611EC5}" type="presOf" srcId="{86E1C533-F70F-4ECA-AE3D-8387AEA04639}" destId="{B02CB237-ABB6-4903-B9DC-914B29C5F8A4}" srcOrd="0" destOrd="0" presId="urn:microsoft.com/office/officeart/2008/layout/VerticalCurvedList"/>
    <dgm:cxn modelId="{21955FD8-6E41-4592-8946-494C30237AA8}" srcId="{EFA45138-C727-4B21-BC9C-218471B1974D}" destId="{5311ACBE-6813-441A-8A2B-32540FF5A124}" srcOrd="2" destOrd="0" parTransId="{1208DBB2-B0EE-47A1-8ACA-A515B3364CAF}" sibTransId="{DE7D8A35-D5DA-4FED-87EC-6F8384B2B81E}"/>
    <dgm:cxn modelId="{FBEE14B8-0A70-4477-BA06-EC804D18961C}" type="presOf" srcId="{CE54044F-539F-4D22-8659-BC0ED4D4BAE7}" destId="{BCDA930B-1B98-45D2-A737-2781583C3D01}" srcOrd="0" destOrd="0" presId="urn:microsoft.com/office/officeart/2008/layout/VerticalCurvedList"/>
    <dgm:cxn modelId="{CA4C1B5E-B8A2-41B9-B782-0BAA03171F67}" type="presParOf" srcId="{AAB90633-84FC-49D8-8585-E65F1241D8A8}" destId="{BA2020C8-5336-45FB-97C0-40BA54B923E4}" srcOrd="0" destOrd="0" presId="urn:microsoft.com/office/officeart/2008/layout/VerticalCurvedList"/>
    <dgm:cxn modelId="{02EC623B-35B4-46DA-979E-19D4C26595E5}" type="presParOf" srcId="{BA2020C8-5336-45FB-97C0-40BA54B923E4}" destId="{2ED3C2C7-D7C4-4889-8B77-60075930CC57}" srcOrd="0" destOrd="0" presId="urn:microsoft.com/office/officeart/2008/layout/VerticalCurvedList"/>
    <dgm:cxn modelId="{B184BEFD-3121-45DF-93DD-95CBFB14357F}" type="presParOf" srcId="{2ED3C2C7-D7C4-4889-8B77-60075930CC57}" destId="{44EDDCDD-CEDC-4F40-8801-1ADF4D6E3CDB}" srcOrd="0" destOrd="0" presId="urn:microsoft.com/office/officeart/2008/layout/VerticalCurvedList"/>
    <dgm:cxn modelId="{F1C5F75E-899E-468D-B071-26525C0B4A93}" type="presParOf" srcId="{2ED3C2C7-D7C4-4889-8B77-60075930CC57}" destId="{5C0F6F3A-B1FD-486D-90EF-826096EFC616}" srcOrd="1" destOrd="0" presId="urn:microsoft.com/office/officeart/2008/layout/VerticalCurvedList"/>
    <dgm:cxn modelId="{B250D511-1889-416B-815B-8C232232E103}" type="presParOf" srcId="{2ED3C2C7-D7C4-4889-8B77-60075930CC57}" destId="{52D9ED65-BBB0-43FF-9CF9-2947F09D23BC}" srcOrd="2" destOrd="0" presId="urn:microsoft.com/office/officeart/2008/layout/VerticalCurvedList"/>
    <dgm:cxn modelId="{4AF5C920-8308-48D3-9DA4-371F079E4C9B}" type="presParOf" srcId="{2ED3C2C7-D7C4-4889-8B77-60075930CC57}" destId="{A511AA22-B66A-4D17-80F1-C2C4FC2F07F6}" srcOrd="3" destOrd="0" presId="urn:microsoft.com/office/officeart/2008/layout/VerticalCurvedList"/>
    <dgm:cxn modelId="{9B8657B6-AA81-4132-AF80-5E53EE6FCA30}" type="presParOf" srcId="{BA2020C8-5336-45FB-97C0-40BA54B923E4}" destId="{BCDA930B-1B98-45D2-A737-2781583C3D01}" srcOrd="1" destOrd="0" presId="urn:microsoft.com/office/officeart/2008/layout/VerticalCurvedList"/>
    <dgm:cxn modelId="{13CAE595-6C84-4A0B-9B40-1ACD81DC8F8B}" type="presParOf" srcId="{BA2020C8-5336-45FB-97C0-40BA54B923E4}" destId="{33A908B7-8814-4778-9D38-C38BBBFC9AF3}" srcOrd="2" destOrd="0" presId="urn:microsoft.com/office/officeart/2008/layout/VerticalCurvedList"/>
    <dgm:cxn modelId="{349547F3-238F-4357-A2C5-189430AEAED6}" type="presParOf" srcId="{33A908B7-8814-4778-9D38-C38BBBFC9AF3}" destId="{C8D5B645-0096-4EE3-8E0E-8F180BAB70DB}" srcOrd="0" destOrd="0" presId="urn:microsoft.com/office/officeart/2008/layout/VerticalCurvedList"/>
    <dgm:cxn modelId="{B54F5AF1-ACBE-4198-BBC6-9C2839A02196}" type="presParOf" srcId="{BA2020C8-5336-45FB-97C0-40BA54B923E4}" destId="{B02CB237-ABB6-4903-B9DC-914B29C5F8A4}" srcOrd="3" destOrd="0" presId="urn:microsoft.com/office/officeart/2008/layout/VerticalCurvedList"/>
    <dgm:cxn modelId="{6F996DE8-8DEE-46FB-8164-C98C0CEDF573}" type="presParOf" srcId="{BA2020C8-5336-45FB-97C0-40BA54B923E4}" destId="{6E2C05A3-BADB-4250-8797-D55F57479C5A}" srcOrd="4" destOrd="0" presId="urn:microsoft.com/office/officeart/2008/layout/VerticalCurvedList"/>
    <dgm:cxn modelId="{6519A827-081F-48BD-8CED-6E1DA3C44764}" type="presParOf" srcId="{6E2C05A3-BADB-4250-8797-D55F57479C5A}" destId="{840E38C8-5516-48B6-B53F-F07CCE533556}" srcOrd="0" destOrd="0" presId="urn:microsoft.com/office/officeart/2008/layout/VerticalCurvedList"/>
    <dgm:cxn modelId="{2BC4027F-9BAD-4FCF-84BA-0948ED495C83}" type="presParOf" srcId="{BA2020C8-5336-45FB-97C0-40BA54B923E4}" destId="{AEB5087D-A8C4-4EB8-B246-2AF7F0532B9A}" srcOrd="5" destOrd="0" presId="urn:microsoft.com/office/officeart/2008/layout/VerticalCurvedList"/>
    <dgm:cxn modelId="{534A11E1-0C69-439B-BA9C-62072638FA18}" type="presParOf" srcId="{BA2020C8-5336-45FB-97C0-40BA54B923E4}" destId="{B05A7FAE-D63F-4BF8-A655-28D80A4C9CA0}" srcOrd="6" destOrd="0" presId="urn:microsoft.com/office/officeart/2008/layout/VerticalCurvedList"/>
    <dgm:cxn modelId="{9E96A9A5-8471-416C-86F5-BD8066633B09}" type="presParOf" srcId="{B05A7FAE-D63F-4BF8-A655-28D80A4C9CA0}" destId="{F24412C3-0A85-4AB6-8C85-CDD8B6C4E781}" srcOrd="0" destOrd="0" presId="urn:microsoft.com/office/officeart/2008/layout/VerticalCurvedList"/>
    <dgm:cxn modelId="{C20369ED-AA6E-4F97-8169-D54549C4EF7D}" type="presParOf" srcId="{BA2020C8-5336-45FB-97C0-40BA54B923E4}" destId="{EF2D42EC-5A37-4491-A995-101BE8449106}" srcOrd="7" destOrd="0" presId="urn:microsoft.com/office/officeart/2008/layout/VerticalCurvedList"/>
    <dgm:cxn modelId="{63923BB3-2227-4900-8A26-E63173D0D3E8}" type="presParOf" srcId="{BA2020C8-5336-45FB-97C0-40BA54B923E4}" destId="{E3C4ABA2-7B9F-4891-AC1B-BBA90D7AAA3A}" srcOrd="8" destOrd="0" presId="urn:microsoft.com/office/officeart/2008/layout/VerticalCurvedList"/>
    <dgm:cxn modelId="{A786CCD6-DD23-4BBE-A06E-5D460B677153}" type="presParOf" srcId="{E3C4ABA2-7B9F-4891-AC1B-BBA90D7AAA3A}" destId="{1C0D5534-4F27-497D-A733-68B4578647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E26B0-FB55-4FCB-BA89-E609F93CFF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05FBB8A-E7A1-44C7-9C9B-77D74BFCDD64}">
      <dgm:prSet custT="1"/>
      <dgm:spPr/>
      <dgm:t>
        <a:bodyPr/>
        <a:lstStyle/>
        <a:p>
          <a:pPr algn="just"/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nutricional sobre alimentação saudável a 100% dos hipertensos e/ou diabéticos cadastrados na área.</a:t>
          </a:r>
        </a:p>
      </dgm:t>
    </dgm:pt>
    <dgm:pt modelId="{548C8840-EECA-49DB-8851-33CCE9CF3CB8}" type="parTrans" cxnId="{97FF3FB7-DD95-4A92-BAE2-704410BE51FF}">
      <dgm:prSet/>
      <dgm:spPr/>
      <dgm:t>
        <a:bodyPr/>
        <a:lstStyle/>
        <a:p>
          <a:endParaRPr lang="pt-PT"/>
        </a:p>
      </dgm:t>
    </dgm:pt>
    <dgm:pt modelId="{A24A722E-8882-453A-8735-407D507609F2}" type="sibTrans" cxnId="{97FF3FB7-DD95-4A92-BAE2-704410BE51FF}">
      <dgm:prSet/>
      <dgm:spPr/>
      <dgm:t>
        <a:bodyPr/>
        <a:lstStyle/>
        <a:p>
          <a:endParaRPr lang="pt-PT"/>
        </a:p>
      </dgm:t>
    </dgm:pt>
    <dgm:pt modelId="{38F19EEC-555B-48A9-A1EC-09714BF0772C}">
      <dgm:prSet custT="1"/>
      <dgm:spPr/>
      <dgm:t>
        <a:bodyPr/>
        <a:lstStyle/>
        <a:p>
          <a:pPr algn="just"/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em relação à prática de atividade física regular a 100% dos usuários hipertensos e/ou diabéticos cadastrados na área.</a:t>
          </a:r>
        </a:p>
      </dgm:t>
    </dgm:pt>
    <dgm:pt modelId="{8527FE2D-1C9A-4381-9386-132372C9134B}" type="parTrans" cxnId="{291C01D6-5324-4CC2-8F09-38FC8594B492}">
      <dgm:prSet/>
      <dgm:spPr/>
      <dgm:t>
        <a:bodyPr/>
        <a:lstStyle/>
        <a:p>
          <a:endParaRPr lang="pt-PT"/>
        </a:p>
      </dgm:t>
    </dgm:pt>
    <dgm:pt modelId="{C5AA35A8-6BFA-4C20-9E79-870C7F10E44D}" type="sibTrans" cxnId="{291C01D6-5324-4CC2-8F09-38FC8594B492}">
      <dgm:prSet/>
      <dgm:spPr/>
      <dgm:t>
        <a:bodyPr/>
        <a:lstStyle/>
        <a:p>
          <a:endParaRPr lang="pt-PT"/>
        </a:p>
      </dgm:t>
    </dgm:pt>
    <dgm:pt modelId="{EB90FF44-D632-4F0D-8AA8-9163F0FB1DE9}">
      <dgm:prSet custT="1"/>
      <dgm:spPr/>
      <dgm:t>
        <a:bodyPr/>
        <a:lstStyle/>
        <a:p>
          <a:pPr algn="just"/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sobre os riscos do tabagismo a 100% dos usuários hipertensos e/ou diabéticos cadastrados na área.</a:t>
          </a:r>
        </a:p>
      </dgm:t>
    </dgm:pt>
    <dgm:pt modelId="{97DD76E6-3B1B-49C9-AD54-EE960300F106}" type="parTrans" cxnId="{95E600A3-1EA1-4ECF-BFB7-668EEFB6B6E8}">
      <dgm:prSet/>
      <dgm:spPr/>
      <dgm:t>
        <a:bodyPr/>
        <a:lstStyle/>
        <a:p>
          <a:endParaRPr lang="pt-PT"/>
        </a:p>
      </dgm:t>
    </dgm:pt>
    <dgm:pt modelId="{1761F300-0D6F-4792-B584-6F57C395B609}" type="sibTrans" cxnId="{95E600A3-1EA1-4ECF-BFB7-668EEFB6B6E8}">
      <dgm:prSet/>
      <dgm:spPr/>
      <dgm:t>
        <a:bodyPr/>
        <a:lstStyle/>
        <a:p>
          <a:endParaRPr lang="pt-PT"/>
        </a:p>
      </dgm:t>
    </dgm:pt>
    <dgm:pt modelId="{1AC1AA44-E577-43DB-91EE-258CFE109F61}">
      <dgm:prSet custT="1"/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sobre higiene bucal a 100% dos pacientes hipertensos e/ou diabéticos. </a:t>
          </a:r>
        </a:p>
      </dgm:t>
    </dgm:pt>
    <dgm:pt modelId="{2739C9AD-9834-40F4-A7E5-15798DBCF0D4}" type="parTrans" cxnId="{A0DD912E-DE07-4A23-8880-6854FDDEC811}">
      <dgm:prSet/>
      <dgm:spPr/>
      <dgm:t>
        <a:bodyPr/>
        <a:lstStyle/>
        <a:p>
          <a:endParaRPr lang="pt-PT"/>
        </a:p>
      </dgm:t>
    </dgm:pt>
    <dgm:pt modelId="{83902B1D-055A-42A0-9B7C-51B2BA298D09}" type="sibTrans" cxnId="{A0DD912E-DE07-4A23-8880-6854FDDEC811}">
      <dgm:prSet/>
      <dgm:spPr/>
      <dgm:t>
        <a:bodyPr/>
        <a:lstStyle/>
        <a:p>
          <a:endParaRPr lang="pt-PT"/>
        </a:p>
      </dgm:t>
    </dgm:pt>
    <dgm:pt modelId="{65ABAEA0-0D4C-48DC-9BF3-88DB27CC86F8}" type="pres">
      <dgm:prSet presAssocID="{A78E26B0-FB55-4FCB-BA89-E609F93CFF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0B5B155A-B324-41E8-9D9D-4A967D6E73F2}" type="pres">
      <dgm:prSet presAssocID="{A78E26B0-FB55-4FCB-BA89-E609F93CFF6B}" presName="Name1" presStyleCnt="0"/>
      <dgm:spPr/>
    </dgm:pt>
    <dgm:pt modelId="{A9A5E747-647B-46E5-AA69-929B7181CB79}" type="pres">
      <dgm:prSet presAssocID="{A78E26B0-FB55-4FCB-BA89-E609F93CFF6B}" presName="cycle" presStyleCnt="0"/>
      <dgm:spPr/>
    </dgm:pt>
    <dgm:pt modelId="{E7B25558-81FA-43C3-B4A9-16F05B574C01}" type="pres">
      <dgm:prSet presAssocID="{A78E26B0-FB55-4FCB-BA89-E609F93CFF6B}" presName="srcNode" presStyleLbl="node1" presStyleIdx="0" presStyleCnt="4"/>
      <dgm:spPr/>
    </dgm:pt>
    <dgm:pt modelId="{565E4893-37E6-493B-B6FA-9036816C2E26}" type="pres">
      <dgm:prSet presAssocID="{A78E26B0-FB55-4FCB-BA89-E609F93CFF6B}" presName="conn" presStyleLbl="parChTrans1D2" presStyleIdx="0" presStyleCnt="1"/>
      <dgm:spPr/>
      <dgm:t>
        <a:bodyPr/>
        <a:lstStyle/>
        <a:p>
          <a:endParaRPr lang="pt-BR"/>
        </a:p>
      </dgm:t>
    </dgm:pt>
    <dgm:pt modelId="{0C4EECDF-8734-43FE-9DC1-C066937D9181}" type="pres">
      <dgm:prSet presAssocID="{A78E26B0-FB55-4FCB-BA89-E609F93CFF6B}" presName="extraNode" presStyleLbl="node1" presStyleIdx="0" presStyleCnt="4"/>
      <dgm:spPr/>
    </dgm:pt>
    <dgm:pt modelId="{10646D87-0A0F-457E-AD45-D243A0BD9EDD}" type="pres">
      <dgm:prSet presAssocID="{A78E26B0-FB55-4FCB-BA89-E609F93CFF6B}" presName="dstNode" presStyleLbl="node1" presStyleIdx="0" presStyleCnt="4"/>
      <dgm:spPr/>
    </dgm:pt>
    <dgm:pt modelId="{D06B2408-FAD9-4DB0-9C05-79A74CE03D11}" type="pres">
      <dgm:prSet presAssocID="{505FBB8A-E7A1-44C7-9C9B-77D74BFCDD6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A430F2-CF36-44C1-B2EB-4A08CBD37EF4}" type="pres">
      <dgm:prSet presAssocID="{505FBB8A-E7A1-44C7-9C9B-77D74BFCDD64}" presName="accent_1" presStyleCnt="0"/>
      <dgm:spPr/>
    </dgm:pt>
    <dgm:pt modelId="{6379AA15-7A55-4C78-8532-754ED79454D6}" type="pres">
      <dgm:prSet presAssocID="{505FBB8A-E7A1-44C7-9C9B-77D74BFCDD6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227C8B-C211-498E-A409-3A5BDB34A21C}" type="pres">
      <dgm:prSet presAssocID="{38F19EEC-555B-48A9-A1EC-09714BF0772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016F83-BDFA-4F71-8E98-B5D74CB549F6}" type="pres">
      <dgm:prSet presAssocID="{38F19EEC-555B-48A9-A1EC-09714BF0772C}" presName="accent_2" presStyleCnt="0"/>
      <dgm:spPr/>
    </dgm:pt>
    <dgm:pt modelId="{4ED9B5B0-726A-473E-BB87-A11B4DC5E93C}" type="pres">
      <dgm:prSet presAssocID="{38F19EEC-555B-48A9-A1EC-09714BF0772C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5EAEFE-4633-4CD5-B60B-6575992C43CC}" type="pres">
      <dgm:prSet presAssocID="{EB90FF44-D632-4F0D-8AA8-9163F0FB1DE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315EDF-B0CA-4679-9835-87FAF8CB439E}" type="pres">
      <dgm:prSet presAssocID="{EB90FF44-D632-4F0D-8AA8-9163F0FB1DE9}" presName="accent_3" presStyleCnt="0"/>
      <dgm:spPr/>
    </dgm:pt>
    <dgm:pt modelId="{C4E995E6-408F-49A7-866D-AD8F04AE6B9F}" type="pres">
      <dgm:prSet presAssocID="{EB90FF44-D632-4F0D-8AA8-9163F0FB1DE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C6A613-375D-4220-931A-167C76FD9F42}" type="pres">
      <dgm:prSet presAssocID="{1AC1AA44-E577-43DB-91EE-258CFE109F6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A44767-A967-4306-9469-202FC1DE4DE2}" type="pres">
      <dgm:prSet presAssocID="{1AC1AA44-E577-43DB-91EE-258CFE109F61}" presName="accent_4" presStyleCnt="0"/>
      <dgm:spPr/>
    </dgm:pt>
    <dgm:pt modelId="{9C9A6155-0C51-4518-8FEB-AE69612563B6}" type="pres">
      <dgm:prSet presAssocID="{1AC1AA44-E577-43DB-91EE-258CFE109F61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5E600A3-1EA1-4ECF-BFB7-668EEFB6B6E8}" srcId="{A78E26B0-FB55-4FCB-BA89-E609F93CFF6B}" destId="{EB90FF44-D632-4F0D-8AA8-9163F0FB1DE9}" srcOrd="2" destOrd="0" parTransId="{97DD76E6-3B1B-49C9-AD54-EE960300F106}" sibTransId="{1761F300-0D6F-4792-B584-6F57C395B609}"/>
    <dgm:cxn modelId="{DBA0BBEF-BDC2-4E64-AC31-716CFFCA7D89}" type="presOf" srcId="{1AC1AA44-E577-43DB-91EE-258CFE109F61}" destId="{D4C6A613-375D-4220-931A-167C76FD9F42}" srcOrd="0" destOrd="0" presId="urn:microsoft.com/office/officeart/2008/layout/VerticalCurvedList"/>
    <dgm:cxn modelId="{326DE2F4-0600-4DF2-A829-806951EE152C}" type="presOf" srcId="{A24A722E-8882-453A-8735-407D507609F2}" destId="{565E4893-37E6-493B-B6FA-9036816C2E26}" srcOrd="0" destOrd="0" presId="urn:microsoft.com/office/officeart/2008/layout/VerticalCurvedList"/>
    <dgm:cxn modelId="{EB6F1175-1903-4A6B-8C05-6A9658C00082}" type="presOf" srcId="{EB90FF44-D632-4F0D-8AA8-9163F0FB1DE9}" destId="{375EAEFE-4633-4CD5-B60B-6575992C43CC}" srcOrd="0" destOrd="0" presId="urn:microsoft.com/office/officeart/2008/layout/VerticalCurvedList"/>
    <dgm:cxn modelId="{F227853E-2326-4E3D-B475-75E074B0F1E3}" type="presOf" srcId="{38F19EEC-555B-48A9-A1EC-09714BF0772C}" destId="{84227C8B-C211-498E-A409-3A5BDB34A21C}" srcOrd="0" destOrd="0" presId="urn:microsoft.com/office/officeart/2008/layout/VerticalCurvedList"/>
    <dgm:cxn modelId="{97FF3FB7-DD95-4A92-BAE2-704410BE51FF}" srcId="{A78E26B0-FB55-4FCB-BA89-E609F93CFF6B}" destId="{505FBB8A-E7A1-44C7-9C9B-77D74BFCDD64}" srcOrd="0" destOrd="0" parTransId="{548C8840-EECA-49DB-8851-33CCE9CF3CB8}" sibTransId="{A24A722E-8882-453A-8735-407D507609F2}"/>
    <dgm:cxn modelId="{8767C400-83B6-442F-A85A-3E44A9E5BC89}" type="presOf" srcId="{A78E26B0-FB55-4FCB-BA89-E609F93CFF6B}" destId="{65ABAEA0-0D4C-48DC-9BF3-88DB27CC86F8}" srcOrd="0" destOrd="0" presId="urn:microsoft.com/office/officeart/2008/layout/VerticalCurvedList"/>
    <dgm:cxn modelId="{291C01D6-5324-4CC2-8F09-38FC8594B492}" srcId="{A78E26B0-FB55-4FCB-BA89-E609F93CFF6B}" destId="{38F19EEC-555B-48A9-A1EC-09714BF0772C}" srcOrd="1" destOrd="0" parTransId="{8527FE2D-1C9A-4381-9386-132372C9134B}" sibTransId="{C5AA35A8-6BFA-4C20-9E79-870C7F10E44D}"/>
    <dgm:cxn modelId="{AFAF69F9-DB3F-47C4-A700-1AACCD41EA4C}" type="presOf" srcId="{505FBB8A-E7A1-44C7-9C9B-77D74BFCDD64}" destId="{D06B2408-FAD9-4DB0-9C05-79A74CE03D11}" srcOrd="0" destOrd="0" presId="urn:microsoft.com/office/officeart/2008/layout/VerticalCurvedList"/>
    <dgm:cxn modelId="{A0DD912E-DE07-4A23-8880-6854FDDEC811}" srcId="{A78E26B0-FB55-4FCB-BA89-E609F93CFF6B}" destId="{1AC1AA44-E577-43DB-91EE-258CFE109F61}" srcOrd="3" destOrd="0" parTransId="{2739C9AD-9834-40F4-A7E5-15798DBCF0D4}" sibTransId="{83902B1D-055A-42A0-9B7C-51B2BA298D09}"/>
    <dgm:cxn modelId="{87E548E7-8F7A-4C0B-B5E6-E60AD64E904E}" type="presParOf" srcId="{65ABAEA0-0D4C-48DC-9BF3-88DB27CC86F8}" destId="{0B5B155A-B324-41E8-9D9D-4A967D6E73F2}" srcOrd="0" destOrd="0" presId="urn:microsoft.com/office/officeart/2008/layout/VerticalCurvedList"/>
    <dgm:cxn modelId="{3C8CD080-B911-419B-B415-20F0D21F9108}" type="presParOf" srcId="{0B5B155A-B324-41E8-9D9D-4A967D6E73F2}" destId="{A9A5E747-647B-46E5-AA69-929B7181CB79}" srcOrd="0" destOrd="0" presId="urn:microsoft.com/office/officeart/2008/layout/VerticalCurvedList"/>
    <dgm:cxn modelId="{CD6553A2-0ABA-405C-A0FF-D2DF35C3F5CD}" type="presParOf" srcId="{A9A5E747-647B-46E5-AA69-929B7181CB79}" destId="{E7B25558-81FA-43C3-B4A9-16F05B574C01}" srcOrd="0" destOrd="0" presId="urn:microsoft.com/office/officeart/2008/layout/VerticalCurvedList"/>
    <dgm:cxn modelId="{B1891006-8419-4935-96BD-7F0A67502FB2}" type="presParOf" srcId="{A9A5E747-647B-46E5-AA69-929B7181CB79}" destId="{565E4893-37E6-493B-B6FA-9036816C2E26}" srcOrd="1" destOrd="0" presId="urn:microsoft.com/office/officeart/2008/layout/VerticalCurvedList"/>
    <dgm:cxn modelId="{4E80BE7E-A289-43D0-8869-4F226AC743C6}" type="presParOf" srcId="{A9A5E747-647B-46E5-AA69-929B7181CB79}" destId="{0C4EECDF-8734-43FE-9DC1-C066937D9181}" srcOrd="2" destOrd="0" presId="urn:microsoft.com/office/officeart/2008/layout/VerticalCurvedList"/>
    <dgm:cxn modelId="{04900341-04AF-4EF5-A217-16CC6CF410D4}" type="presParOf" srcId="{A9A5E747-647B-46E5-AA69-929B7181CB79}" destId="{10646D87-0A0F-457E-AD45-D243A0BD9EDD}" srcOrd="3" destOrd="0" presId="urn:microsoft.com/office/officeart/2008/layout/VerticalCurvedList"/>
    <dgm:cxn modelId="{77F94C52-6DD6-4047-95BA-468BFCB806EB}" type="presParOf" srcId="{0B5B155A-B324-41E8-9D9D-4A967D6E73F2}" destId="{D06B2408-FAD9-4DB0-9C05-79A74CE03D11}" srcOrd="1" destOrd="0" presId="urn:microsoft.com/office/officeart/2008/layout/VerticalCurvedList"/>
    <dgm:cxn modelId="{99A21D01-8B64-4D29-90A1-BB0EE7DCD221}" type="presParOf" srcId="{0B5B155A-B324-41E8-9D9D-4A967D6E73F2}" destId="{5BA430F2-CF36-44C1-B2EB-4A08CBD37EF4}" srcOrd="2" destOrd="0" presId="urn:microsoft.com/office/officeart/2008/layout/VerticalCurvedList"/>
    <dgm:cxn modelId="{5B0CF7A1-0F7A-4BDB-85A1-E157B5644C00}" type="presParOf" srcId="{5BA430F2-CF36-44C1-B2EB-4A08CBD37EF4}" destId="{6379AA15-7A55-4C78-8532-754ED79454D6}" srcOrd="0" destOrd="0" presId="urn:microsoft.com/office/officeart/2008/layout/VerticalCurvedList"/>
    <dgm:cxn modelId="{98C2F7FB-D7D4-441C-A90C-172444C91682}" type="presParOf" srcId="{0B5B155A-B324-41E8-9D9D-4A967D6E73F2}" destId="{84227C8B-C211-498E-A409-3A5BDB34A21C}" srcOrd="3" destOrd="0" presId="urn:microsoft.com/office/officeart/2008/layout/VerticalCurvedList"/>
    <dgm:cxn modelId="{5FD101D2-080F-4EF9-A1A7-DC8CFEB1E81C}" type="presParOf" srcId="{0B5B155A-B324-41E8-9D9D-4A967D6E73F2}" destId="{A2016F83-BDFA-4F71-8E98-B5D74CB549F6}" srcOrd="4" destOrd="0" presId="urn:microsoft.com/office/officeart/2008/layout/VerticalCurvedList"/>
    <dgm:cxn modelId="{0EEBFB0E-1436-4FBE-9D6D-6860ABC12420}" type="presParOf" srcId="{A2016F83-BDFA-4F71-8E98-B5D74CB549F6}" destId="{4ED9B5B0-726A-473E-BB87-A11B4DC5E93C}" srcOrd="0" destOrd="0" presId="urn:microsoft.com/office/officeart/2008/layout/VerticalCurvedList"/>
    <dgm:cxn modelId="{554F7AB9-6F8A-4C89-AF4C-BE6327E813C3}" type="presParOf" srcId="{0B5B155A-B324-41E8-9D9D-4A967D6E73F2}" destId="{375EAEFE-4633-4CD5-B60B-6575992C43CC}" srcOrd="5" destOrd="0" presId="urn:microsoft.com/office/officeart/2008/layout/VerticalCurvedList"/>
    <dgm:cxn modelId="{4A621365-6845-4FD1-8838-CC7ACEB9A120}" type="presParOf" srcId="{0B5B155A-B324-41E8-9D9D-4A967D6E73F2}" destId="{E6315EDF-B0CA-4679-9835-87FAF8CB439E}" srcOrd="6" destOrd="0" presId="urn:microsoft.com/office/officeart/2008/layout/VerticalCurvedList"/>
    <dgm:cxn modelId="{13BC9FD5-0C08-4460-8031-896BB0C6A733}" type="presParOf" srcId="{E6315EDF-B0CA-4679-9835-87FAF8CB439E}" destId="{C4E995E6-408F-49A7-866D-AD8F04AE6B9F}" srcOrd="0" destOrd="0" presId="urn:microsoft.com/office/officeart/2008/layout/VerticalCurvedList"/>
    <dgm:cxn modelId="{D1AFC2BB-B0FA-4D8C-822C-CEF537F718FD}" type="presParOf" srcId="{0B5B155A-B324-41E8-9D9D-4A967D6E73F2}" destId="{D4C6A613-375D-4220-931A-167C76FD9F42}" srcOrd="7" destOrd="0" presId="urn:microsoft.com/office/officeart/2008/layout/VerticalCurvedList"/>
    <dgm:cxn modelId="{A89A139E-F78E-4432-A3F4-08E56D099B9C}" type="presParOf" srcId="{0B5B155A-B324-41E8-9D9D-4A967D6E73F2}" destId="{34A44767-A967-4306-9469-202FC1DE4DE2}" srcOrd="8" destOrd="0" presId="urn:microsoft.com/office/officeart/2008/layout/VerticalCurvedList"/>
    <dgm:cxn modelId="{D3F2976E-FDF9-4857-8B1A-65F97C922CA4}" type="presParOf" srcId="{34A44767-A967-4306-9469-202FC1DE4DE2}" destId="{9C9A6155-0C51-4518-8FEB-AE69612563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D7CC3-D1A7-4A1E-BE3C-21FEB548D1D6}">
      <dsp:nvSpPr>
        <dsp:cNvPr id="0" name=""/>
        <dsp:cNvSpPr/>
      </dsp:nvSpPr>
      <dsp:spPr>
        <a:xfrm>
          <a:off x="1092405" y="217305"/>
          <a:ext cx="3847338" cy="12022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5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Ampliar a cobertura aos hipertensos </a:t>
          </a: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2405" y="217305"/>
        <a:ext cx="3847338" cy="1202293"/>
      </dsp:txXfrm>
    </dsp:sp>
    <dsp:sp modelId="{ED730252-E901-4217-956D-9C1FC991F489}">
      <dsp:nvSpPr>
        <dsp:cNvPr id="0" name=""/>
        <dsp:cNvSpPr/>
      </dsp:nvSpPr>
      <dsp:spPr>
        <a:xfrm>
          <a:off x="932100" y="43641"/>
          <a:ext cx="841605" cy="1262407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B54DF-2F8D-4418-995A-CFA68DAD3026}">
      <dsp:nvSpPr>
        <dsp:cNvPr id="0" name=""/>
        <dsp:cNvSpPr/>
      </dsp:nvSpPr>
      <dsp:spPr>
        <a:xfrm>
          <a:off x="5278961" y="217305"/>
          <a:ext cx="3847338" cy="12022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5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Melhorar a adesão do hipertenso e/ou diabético ao programa.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8961" y="217305"/>
        <a:ext cx="3847338" cy="1202293"/>
      </dsp:txXfrm>
    </dsp:sp>
    <dsp:sp modelId="{34206267-3587-4803-9417-69B8F2E6635A}">
      <dsp:nvSpPr>
        <dsp:cNvPr id="0" name=""/>
        <dsp:cNvSpPr/>
      </dsp:nvSpPr>
      <dsp:spPr>
        <a:xfrm>
          <a:off x="5118656" y="43641"/>
          <a:ext cx="841605" cy="1262407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4EEA0-2ED3-40E5-8ED6-84648A660697}">
      <dsp:nvSpPr>
        <dsp:cNvPr id="0" name=""/>
        <dsp:cNvSpPr/>
      </dsp:nvSpPr>
      <dsp:spPr>
        <a:xfrm>
          <a:off x="1092405" y="1730859"/>
          <a:ext cx="3847338" cy="12022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5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Melhorar a qualidade do atendimento ao </a:t>
          </a: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usuário hipertenso </a:t>
          </a: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diabético realizado na unidade de saúde.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2405" y="1730859"/>
        <a:ext cx="3847338" cy="1202293"/>
      </dsp:txXfrm>
    </dsp:sp>
    <dsp:sp modelId="{B1E39DF1-C0C3-4DC4-9ADA-01E332B61775}">
      <dsp:nvSpPr>
        <dsp:cNvPr id="0" name=""/>
        <dsp:cNvSpPr/>
      </dsp:nvSpPr>
      <dsp:spPr>
        <a:xfrm>
          <a:off x="932100" y="1557194"/>
          <a:ext cx="841605" cy="1262407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5DAB0-8F91-4238-9E5B-0A879D32ED4B}">
      <dsp:nvSpPr>
        <dsp:cNvPr id="0" name=""/>
        <dsp:cNvSpPr/>
      </dsp:nvSpPr>
      <dsp:spPr>
        <a:xfrm>
          <a:off x="5278961" y="1730859"/>
          <a:ext cx="3847338" cy="12022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5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Melhorar o registro das informações direcionado aos hipertensos e/ou diabéticos.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8961" y="1730859"/>
        <a:ext cx="3847338" cy="1202293"/>
      </dsp:txXfrm>
    </dsp:sp>
    <dsp:sp modelId="{1F5261B9-1449-43ED-BBA3-89E686770870}">
      <dsp:nvSpPr>
        <dsp:cNvPr id="0" name=""/>
        <dsp:cNvSpPr/>
      </dsp:nvSpPr>
      <dsp:spPr>
        <a:xfrm>
          <a:off x="5118656" y="1557194"/>
          <a:ext cx="841605" cy="1262407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CAE9F-2FC3-4AE6-8BE7-33DBD16A04A2}">
      <dsp:nvSpPr>
        <dsp:cNvPr id="0" name=""/>
        <dsp:cNvSpPr/>
      </dsp:nvSpPr>
      <dsp:spPr>
        <a:xfrm>
          <a:off x="1092405" y="3244412"/>
          <a:ext cx="3847338" cy="12022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5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Mapear hipertensos </a:t>
          </a: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de risco para doença cardiovascular.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2405" y="3244412"/>
        <a:ext cx="3847338" cy="1202293"/>
      </dsp:txXfrm>
    </dsp:sp>
    <dsp:sp modelId="{FB047914-7275-4B52-A564-DBE3A2B0533A}">
      <dsp:nvSpPr>
        <dsp:cNvPr id="0" name=""/>
        <dsp:cNvSpPr/>
      </dsp:nvSpPr>
      <dsp:spPr>
        <a:xfrm>
          <a:off x="932100" y="3070748"/>
          <a:ext cx="841605" cy="1262407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E89C3-6DD8-4426-84F9-33FF7F2E4CCE}">
      <dsp:nvSpPr>
        <dsp:cNvPr id="0" name=""/>
        <dsp:cNvSpPr/>
      </dsp:nvSpPr>
      <dsp:spPr>
        <a:xfrm>
          <a:off x="5278961" y="3244412"/>
          <a:ext cx="3847338" cy="12022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5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ações de promoção da saúde voltada aos hipertensos e/ou diabéticos.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8961" y="3244412"/>
        <a:ext cx="3847338" cy="1202293"/>
      </dsp:txXfrm>
    </dsp:sp>
    <dsp:sp modelId="{DF062818-57B8-469A-A2CC-EBCB71B86461}">
      <dsp:nvSpPr>
        <dsp:cNvPr id="0" name=""/>
        <dsp:cNvSpPr/>
      </dsp:nvSpPr>
      <dsp:spPr>
        <a:xfrm>
          <a:off x="5118656" y="3070748"/>
          <a:ext cx="841605" cy="1262407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BFB1-B277-494C-9BD9-6216B053DA67}">
      <dsp:nvSpPr>
        <dsp:cNvPr id="0" name=""/>
        <dsp:cNvSpPr/>
      </dsp:nvSpPr>
      <dsp:spPr>
        <a:xfrm>
          <a:off x="-6038296" y="-923928"/>
          <a:ext cx="7188137" cy="7188137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8BFAB-C708-4C48-A167-FFCFD40507FE}">
      <dsp:nvSpPr>
        <dsp:cNvPr id="0" name=""/>
        <dsp:cNvSpPr/>
      </dsp:nvSpPr>
      <dsp:spPr>
        <a:xfrm>
          <a:off x="601803" y="410560"/>
          <a:ext cx="10178442" cy="82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10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Cadastrar 100% dos hipertensos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residentes na área de abrangência da UBS no Programa de atenção à Hipertensão Arterial e ao Diabetes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mellitus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da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unidade.</a:t>
          </a:r>
          <a:endParaRPr lang="pt-PT" sz="1900" kern="1200" dirty="0"/>
        </a:p>
      </dsp:txBody>
      <dsp:txXfrm>
        <a:off x="601803" y="410560"/>
        <a:ext cx="10178442" cy="821548"/>
      </dsp:txXfrm>
    </dsp:sp>
    <dsp:sp modelId="{C573127C-1ADB-4F2F-B483-6597C75EC9A5}">
      <dsp:nvSpPr>
        <dsp:cNvPr id="0" name=""/>
        <dsp:cNvSpPr/>
      </dsp:nvSpPr>
      <dsp:spPr>
        <a:xfrm>
          <a:off x="88335" y="307867"/>
          <a:ext cx="1026936" cy="10269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49EA-9234-4471-BA0E-432F4AD8692E}">
      <dsp:nvSpPr>
        <dsp:cNvPr id="0" name=""/>
        <dsp:cNvSpPr/>
      </dsp:nvSpPr>
      <dsp:spPr>
        <a:xfrm>
          <a:off x="1072816" y="1643097"/>
          <a:ext cx="9707429" cy="82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10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Buscar 100% dos hipertensos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faltosos às consultas na unidade de saúde conforme a periodicidade recomendada.</a:t>
          </a:r>
        </a:p>
      </dsp:txBody>
      <dsp:txXfrm>
        <a:off x="1072816" y="1643097"/>
        <a:ext cx="9707429" cy="821548"/>
      </dsp:txXfrm>
    </dsp:sp>
    <dsp:sp modelId="{8C85E60C-1E5A-4894-B5D1-92F1DDC9FD5D}">
      <dsp:nvSpPr>
        <dsp:cNvPr id="0" name=""/>
        <dsp:cNvSpPr/>
      </dsp:nvSpPr>
      <dsp:spPr>
        <a:xfrm>
          <a:off x="559348" y="1540404"/>
          <a:ext cx="1026936" cy="10269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120C-64C9-4005-A54C-237693327698}">
      <dsp:nvSpPr>
        <dsp:cNvPr id="0" name=""/>
        <dsp:cNvSpPr/>
      </dsp:nvSpPr>
      <dsp:spPr>
        <a:xfrm>
          <a:off x="1072816" y="2875634"/>
          <a:ext cx="9707429" cy="82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10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exame clínico apropriado em 100% dos usuários hipertensos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área.</a:t>
          </a:r>
        </a:p>
      </dsp:txBody>
      <dsp:txXfrm>
        <a:off x="1072816" y="2875634"/>
        <a:ext cx="9707429" cy="821548"/>
      </dsp:txXfrm>
    </dsp:sp>
    <dsp:sp modelId="{C7B2F8C8-244C-405E-846C-15BA2CB1E315}">
      <dsp:nvSpPr>
        <dsp:cNvPr id="0" name=""/>
        <dsp:cNvSpPr/>
      </dsp:nvSpPr>
      <dsp:spPr>
        <a:xfrm>
          <a:off x="559348" y="2772940"/>
          <a:ext cx="1026936" cy="10269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267A6-E717-4B1E-BCB8-98EA035831AF}">
      <dsp:nvSpPr>
        <dsp:cNvPr id="0" name=""/>
        <dsp:cNvSpPr/>
      </dsp:nvSpPr>
      <dsp:spPr>
        <a:xfrm>
          <a:off x="601803" y="4108171"/>
          <a:ext cx="10178442" cy="821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10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Garantir a 100% dos hipertensos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 a realização de exames complementares em dia de acordo com o protocolo. </a:t>
          </a:r>
          <a:endParaRPr lang="pt-PT" sz="1900" kern="1200" dirty="0"/>
        </a:p>
      </dsp:txBody>
      <dsp:txXfrm>
        <a:off x="601803" y="4108171"/>
        <a:ext cx="10178442" cy="821548"/>
      </dsp:txXfrm>
    </dsp:sp>
    <dsp:sp modelId="{F9AABDDD-7483-4BC1-984C-19103A26AAD8}">
      <dsp:nvSpPr>
        <dsp:cNvPr id="0" name=""/>
        <dsp:cNvSpPr/>
      </dsp:nvSpPr>
      <dsp:spPr>
        <a:xfrm>
          <a:off x="88335" y="4005477"/>
          <a:ext cx="1026936" cy="10269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F6F3A-B1FD-486D-90EF-826096EFC616}">
      <dsp:nvSpPr>
        <dsp:cNvPr id="0" name=""/>
        <dsp:cNvSpPr/>
      </dsp:nvSpPr>
      <dsp:spPr>
        <a:xfrm>
          <a:off x="-6033044" y="-923129"/>
          <a:ext cx="7181898" cy="7181898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A930B-1B98-45D2-A737-2781583C3D01}">
      <dsp:nvSpPr>
        <dsp:cNvPr id="0" name=""/>
        <dsp:cNvSpPr/>
      </dsp:nvSpPr>
      <dsp:spPr>
        <a:xfrm>
          <a:off x="601288" y="410203"/>
          <a:ext cx="10037367" cy="820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53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Garantir a prescrição de medicamentos da farmácia popular para 100% dos hipertensos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 da unidade de saúde</a:t>
          </a:r>
          <a:r>
            <a:rPr lang="pt-B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01288" y="410203"/>
        <a:ext cx="10037367" cy="820834"/>
      </dsp:txXfrm>
    </dsp:sp>
    <dsp:sp modelId="{C8D5B645-0096-4EE3-8E0E-8F180BAB70DB}">
      <dsp:nvSpPr>
        <dsp:cNvPr id="0" name=""/>
        <dsp:cNvSpPr/>
      </dsp:nvSpPr>
      <dsp:spPr>
        <a:xfrm>
          <a:off x="88266" y="307599"/>
          <a:ext cx="1026043" cy="10260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CB237-ABB6-4903-B9DC-914B29C5F8A4}">
      <dsp:nvSpPr>
        <dsp:cNvPr id="0" name=""/>
        <dsp:cNvSpPr/>
      </dsp:nvSpPr>
      <dsp:spPr>
        <a:xfrm>
          <a:off x="1071891" y="1641669"/>
          <a:ext cx="9566764" cy="820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53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avaliação da necessidade de atendimento odontológico em 100% dos hipertensos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unidade de saúde</a:t>
          </a:r>
          <a:r>
            <a:rPr lang="pt-B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071891" y="1641669"/>
        <a:ext cx="9566764" cy="820834"/>
      </dsp:txXfrm>
    </dsp:sp>
    <dsp:sp modelId="{840E38C8-5516-48B6-B53F-F07CCE533556}">
      <dsp:nvSpPr>
        <dsp:cNvPr id="0" name=""/>
        <dsp:cNvSpPr/>
      </dsp:nvSpPr>
      <dsp:spPr>
        <a:xfrm>
          <a:off x="558869" y="1539065"/>
          <a:ext cx="1026043" cy="10260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5087D-A8C4-4EB8-B246-2AF7F0532B9A}">
      <dsp:nvSpPr>
        <dsp:cNvPr id="0" name=""/>
        <dsp:cNvSpPr/>
      </dsp:nvSpPr>
      <dsp:spPr>
        <a:xfrm>
          <a:off x="1071891" y="2873134"/>
          <a:ext cx="9566764" cy="820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53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Manter ficha de acompanhamento de 100% dos hipertensos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área.</a:t>
          </a:r>
        </a:p>
      </dsp:txBody>
      <dsp:txXfrm>
        <a:off x="1071891" y="2873134"/>
        <a:ext cx="9566764" cy="820834"/>
      </dsp:txXfrm>
    </dsp:sp>
    <dsp:sp modelId="{F24412C3-0A85-4AB6-8C85-CDD8B6C4E781}">
      <dsp:nvSpPr>
        <dsp:cNvPr id="0" name=""/>
        <dsp:cNvSpPr/>
      </dsp:nvSpPr>
      <dsp:spPr>
        <a:xfrm>
          <a:off x="558869" y="2770530"/>
          <a:ext cx="1026043" cy="10260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D42EC-5A37-4491-A995-101BE8449106}">
      <dsp:nvSpPr>
        <dsp:cNvPr id="0" name=""/>
        <dsp:cNvSpPr/>
      </dsp:nvSpPr>
      <dsp:spPr>
        <a:xfrm>
          <a:off x="601288" y="4104600"/>
          <a:ext cx="10037367" cy="820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53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estratificação do risco cardiovascular em 100% dos hipertensos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</a:t>
          </a:r>
          <a:r>
            <a:rPr lang="pt-B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288" y="4104600"/>
        <a:ext cx="10037367" cy="820834"/>
      </dsp:txXfrm>
    </dsp:sp>
    <dsp:sp modelId="{1C0D5534-4F27-497D-A733-68B457864708}">
      <dsp:nvSpPr>
        <dsp:cNvPr id="0" name=""/>
        <dsp:cNvSpPr/>
      </dsp:nvSpPr>
      <dsp:spPr>
        <a:xfrm>
          <a:off x="88266" y="4001996"/>
          <a:ext cx="1026043" cy="10260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E4893-37E6-493B-B6FA-9036816C2E26}">
      <dsp:nvSpPr>
        <dsp:cNvPr id="0" name=""/>
        <dsp:cNvSpPr/>
      </dsp:nvSpPr>
      <dsp:spPr>
        <a:xfrm>
          <a:off x="-5825396" y="-891561"/>
          <a:ext cx="6935227" cy="6935227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B2408-FAD9-4DB0-9C05-79A74CE03D11}">
      <dsp:nvSpPr>
        <dsp:cNvPr id="0" name=""/>
        <dsp:cNvSpPr/>
      </dsp:nvSpPr>
      <dsp:spPr>
        <a:xfrm>
          <a:off x="580914" y="396093"/>
          <a:ext cx="10517842" cy="79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12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nutricional sobre alimentação saudável a 100% dos hipertensos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área.</a:t>
          </a:r>
        </a:p>
      </dsp:txBody>
      <dsp:txXfrm>
        <a:off x="580914" y="396093"/>
        <a:ext cx="10517842" cy="792599"/>
      </dsp:txXfrm>
    </dsp:sp>
    <dsp:sp modelId="{6379AA15-7A55-4C78-8532-754ED79454D6}">
      <dsp:nvSpPr>
        <dsp:cNvPr id="0" name=""/>
        <dsp:cNvSpPr/>
      </dsp:nvSpPr>
      <dsp:spPr>
        <a:xfrm>
          <a:off x="85539" y="297018"/>
          <a:ext cx="990749" cy="9907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27C8B-C211-498E-A409-3A5BDB34A21C}">
      <dsp:nvSpPr>
        <dsp:cNvPr id="0" name=""/>
        <dsp:cNvSpPr/>
      </dsp:nvSpPr>
      <dsp:spPr>
        <a:xfrm>
          <a:off x="1035330" y="1585199"/>
          <a:ext cx="10063426" cy="79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12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em relação à prática de atividade física regular a 100% dos usuários hipertensos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área.</a:t>
          </a:r>
        </a:p>
      </dsp:txBody>
      <dsp:txXfrm>
        <a:off x="1035330" y="1585199"/>
        <a:ext cx="10063426" cy="792599"/>
      </dsp:txXfrm>
    </dsp:sp>
    <dsp:sp modelId="{4ED9B5B0-726A-473E-BB87-A11B4DC5E93C}">
      <dsp:nvSpPr>
        <dsp:cNvPr id="0" name=""/>
        <dsp:cNvSpPr/>
      </dsp:nvSpPr>
      <dsp:spPr>
        <a:xfrm>
          <a:off x="539955" y="1486124"/>
          <a:ext cx="990749" cy="9907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EAEFE-4633-4CD5-B60B-6575992C43CC}">
      <dsp:nvSpPr>
        <dsp:cNvPr id="0" name=""/>
        <dsp:cNvSpPr/>
      </dsp:nvSpPr>
      <dsp:spPr>
        <a:xfrm>
          <a:off x="1035330" y="2774304"/>
          <a:ext cx="10063426" cy="79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12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sobre os riscos do tabagismo a 100% dos usuários hipertensos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 cadastrados na área.</a:t>
          </a:r>
        </a:p>
      </dsp:txBody>
      <dsp:txXfrm>
        <a:off x="1035330" y="2774304"/>
        <a:ext cx="10063426" cy="792599"/>
      </dsp:txXfrm>
    </dsp:sp>
    <dsp:sp modelId="{C4E995E6-408F-49A7-866D-AD8F04AE6B9F}">
      <dsp:nvSpPr>
        <dsp:cNvPr id="0" name=""/>
        <dsp:cNvSpPr/>
      </dsp:nvSpPr>
      <dsp:spPr>
        <a:xfrm>
          <a:off x="539955" y="2675230"/>
          <a:ext cx="990749" cy="9907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A613-375D-4220-931A-167C76FD9F42}">
      <dsp:nvSpPr>
        <dsp:cNvPr id="0" name=""/>
        <dsp:cNvSpPr/>
      </dsp:nvSpPr>
      <dsp:spPr>
        <a:xfrm>
          <a:off x="580914" y="3963410"/>
          <a:ext cx="10517842" cy="79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1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Garantir orientação sobre higiene bucal a 100% dos pacientes hipertensos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e/ou 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diabéticos. </a:t>
          </a:r>
        </a:p>
      </dsp:txBody>
      <dsp:txXfrm>
        <a:off x="580914" y="3963410"/>
        <a:ext cx="10517842" cy="792599"/>
      </dsp:txXfrm>
    </dsp:sp>
    <dsp:sp modelId="{9C9A6155-0C51-4518-8FEB-AE69612563B6}">
      <dsp:nvSpPr>
        <dsp:cNvPr id="0" name=""/>
        <dsp:cNvSpPr/>
      </dsp:nvSpPr>
      <dsp:spPr>
        <a:xfrm>
          <a:off x="85539" y="3864335"/>
          <a:ext cx="990749" cy="9907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45057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85720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7135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61944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746005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929573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441581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14258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73773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746147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07090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70050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167967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93676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6882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91459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8AC0-2546-430D-BCCE-05B48A908645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6A0618-C776-4C56-9083-E36185D451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68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1318" r="11611"/>
          <a:stretch/>
        </p:blipFill>
        <p:spPr>
          <a:xfrm>
            <a:off x="1322068" y="244690"/>
            <a:ext cx="1835398" cy="13125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789" y="2330104"/>
            <a:ext cx="11442032" cy="3709749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DA ATENÇÃO AOS USUÁRIOS COM HIPERTENSÃO ARTERIAL SISTÊMICA E/OU DIABETES MELLITUS NA UBS Nº35,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MANAUS/AM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Aluno: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Lázaro  Freire Cazañas </a:t>
            </a:r>
            <a:b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Orientador: Thiago Santos Sousa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778" y="142268"/>
            <a:ext cx="1517386" cy="15173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89024" y="355075"/>
            <a:ext cx="529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Especialização em Saúde da Família</a:t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Modalidade à Distância</a:t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Turma nº5</a:t>
            </a:r>
            <a:endParaRPr lang="pt-BR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38147" y="6340971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Manaus, 27 de Agosto de 2015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681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091" y="2250364"/>
            <a:ext cx="1115700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 registro de hipertensos e/ou diabéticos cadastrados no programa.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 acolhimento para os usuários portadores de hipertensão e/ou diabetes.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 material necessário para a tomada da medida da pressão arterial e a realização do hemoglicoteste na unidade de saúde.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 a capacitação dos profissionais de acordo com os protocolos.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87339" y="235974"/>
            <a:ext cx="2979174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Metodologia    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163" y="157131"/>
            <a:ext cx="2938586" cy="18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8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87339" y="235974"/>
            <a:ext cx="2979174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Metodologia    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163" y="157131"/>
            <a:ext cx="2938586" cy="1804475"/>
          </a:xfrm>
          <a:prstGeom prst="rect">
            <a:avLst/>
          </a:prstGeom>
        </p:spPr>
      </p:pic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04351" y="2334585"/>
            <a:ext cx="11338470" cy="388077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comunidade sobre a importância da medição da pressão arterial e o rastreamento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comunidade sobre os fatores de risco para o desenvolvimento de hipertensão arterial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comunidade sobre a importância de realizar exames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</a:t>
            </a:r>
            <a:r>
              <a:rPr lang="pt-BR" sz="2000" dirty="0" smtClean="0"/>
              <a:t>.</a:t>
            </a:r>
            <a:endParaRPr lang="pt-BR" sz="2000" dirty="0"/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1665745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386" y="2437316"/>
            <a:ext cx="11516254" cy="388077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Capacitar os ACS para o cadastramento de hipertensos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diabéticos de toda área de abrangência da unidade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Capacitar a equipe para verificação da pressão arterial e a realização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hemoglicoteste.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a solicitação dos exames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Capacitar a equipe para seguir o protocolo adotado na unidade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87339" y="235974"/>
            <a:ext cx="2979174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Metodologia    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163" y="157131"/>
            <a:ext cx="2938586" cy="18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4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10" y="3393098"/>
            <a:ext cx="5206819" cy="34649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5314" y="2151565"/>
            <a:ext cx="1066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– duração de 16 semanas.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49315" y="609600"/>
            <a:ext cx="47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57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259" y="1827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cobertura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27" r="3872"/>
          <a:stretch>
            <a:fillRect/>
          </a:stretch>
        </p:blipFill>
        <p:spPr bwMode="auto">
          <a:xfrm>
            <a:off x="532955" y="1930399"/>
            <a:ext cx="4399992" cy="308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e 8"/>
          <p:cNvSpPr/>
          <p:nvPr/>
        </p:nvSpPr>
        <p:spPr>
          <a:xfrm>
            <a:off x="532955" y="1143478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9486927" y="5121822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pic>
        <p:nvPicPr>
          <p:cNvPr id="12" name="Imagem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14"/>
          <a:stretch>
            <a:fillRect/>
          </a:stretch>
        </p:blipFill>
        <p:spPr bwMode="auto">
          <a:xfrm>
            <a:off x="5630778" y="1930399"/>
            <a:ext cx="5005137" cy="308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854069" y="5221703"/>
            <a:ext cx="357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1- 59;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2 – 119;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3 – 171;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4 - 215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96184" y="5221703"/>
            <a:ext cx="357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1- 15;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2 – 37;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3 – 55;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4 - 67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92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52" y="182718"/>
            <a:ext cx="11766885" cy="13208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Proporção de Hipertensos e/ou diabéticos com exame clinico em dia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189" y="1882156"/>
            <a:ext cx="5086116" cy="3093687"/>
          </a:xfrm>
          <a:prstGeom prst="rect">
            <a:avLst/>
          </a:prstGeom>
          <a:noFill/>
        </p:spPr>
      </p:pic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97"/>
          <a:stretch>
            <a:fillRect/>
          </a:stretch>
        </p:blipFill>
        <p:spPr bwMode="auto">
          <a:xfrm>
            <a:off x="6665494" y="3320716"/>
            <a:ext cx="5005137" cy="271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lipse 9"/>
          <p:cNvSpPr/>
          <p:nvPr/>
        </p:nvSpPr>
        <p:spPr>
          <a:xfrm>
            <a:off x="532955" y="1143478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9402706" y="2498735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13668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42" y="200526"/>
            <a:ext cx="11947358" cy="13208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Hipertensos e Diabéticos com exames complementares em dia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51"/>
          <a:stretch>
            <a:fillRect/>
          </a:stretch>
        </p:blipFill>
        <p:spPr bwMode="auto">
          <a:xfrm>
            <a:off x="377440" y="1984708"/>
            <a:ext cx="5169118" cy="286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e 8"/>
          <p:cNvSpPr/>
          <p:nvPr/>
        </p:nvSpPr>
        <p:spPr>
          <a:xfrm>
            <a:off x="532955" y="1143478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10425390" y="2498735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09"/>
          <a:stretch>
            <a:fillRect/>
          </a:stretch>
        </p:blipFill>
        <p:spPr bwMode="auto">
          <a:xfrm>
            <a:off x="6629401" y="3324976"/>
            <a:ext cx="5005136" cy="2726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2811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358" y="212557"/>
            <a:ext cx="114179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hipertensos e diabéticos com avaliação da necessidade de atendimento odontológico</a:t>
            </a: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1"/>
          <a:stretch>
            <a:fillRect/>
          </a:stretch>
        </p:blipFill>
        <p:spPr bwMode="auto">
          <a:xfrm>
            <a:off x="401503" y="2007937"/>
            <a:ext cx="5157086" cy="290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e 8"/>
          <p:cNvSpPr/>
          <p:nvPr/>
        </p:nvSpPr>
        <p:spPr>
          <a:xfrm>
            <a:off x="532955" y="1143478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19"/>
          <a:stretch>
            <a:fillRect/>
          </a:stretch>
        </p:blipFill>
        <p:spPr bwMode="auto">
          <a:xfrm>
            <a:off x="6436897" y="3532313"/>
            <a:ext cx="4996614" cy="2755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lipse 10"/>
          <p:cNvSpPr/>
          <p:nvPr/>
        </p:nvSpPr>
        <p:spPr>
          <a:xfrm>
            <a:off x="10148664" y="2738915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96801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07" y="296779"/>
            <a:ext cx="1122189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com registro adequado na ficha de acompanhamento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05"/>
          <a:stretch>
            <a:fillRect/>
          </a:stretch>
        </p:blipFill>
        <p:spPr bwMode="auto">
          <a:xfrm>
            <a:off x="388575" y="2303244"/>
            <a:ext cx="5434709" cy="3062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e 8"/>
          <p:cNvSpPr/>
          <p:nvPr/>
        </p:nvSpPr>
        <p:spPr>
          <a:xfrm>
            <a:off x="629207" y="1420204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10593832" y="3244241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8"/>
          <a:stretch>
            <a:fillRect/>
          </a:stretch>
        </p:blipFill>
        <p:spPr bwMode="auto">
          <a:xfrm>
            <a:off x="6834963" y="4051841"/>
            <a:ext cx="5016142" cy="2628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2441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042" y="188495"/>
            <a:ext cx="11333747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com estratificação de risco cardiovascular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29207" y="1498939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9198169" y="2642662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5"/>
          <a:stretch>
            <a:fillRect/>
          </a:stretch>
        </p:blipFill>
        <p:spPr bwMode="auto">
          <a:xfrm>
            <a:off x="6755758" y="3507120"/>
            <a:ext cx="4529863" cy="301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02"/>
          <a:stretch>
            <a:fillRect/>
          </a:stretch>
        </p:blipFill>
        <p:spPr bwMode="auto">
          <a:xfrm>
            <a:off x="208998" y="2322637"/>
            <a:ext cx="5102916" cy="3055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0527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145" y="599052"/>
            <a:ext cx="5290275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Introdução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80473" y="2093494"/>
            <a:ext cx="11478126" cy="2819271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Manaus é um município capital do estado do Amazonas. É a cidade mais populosa do Amazonas e da Amazônia, constituída por 1.982.179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 (IBGE, 2013);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nossa UBS é uma ESF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urbana; população da área de abrangência (5000 habitantes); equipe formada por médico, enfermeira, dentista, ACS e recepcionista;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seu nome deve-se à sua localização e ao número de ordem em que foi construída. Esta UBS localiza-se na Rua Atlético Paranaense s\n, bairro Cidade de Deus, Zona Norte de Manaus.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2893" y="185399"/>
            <a:ext cx="1266400" cy="14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145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766" y="284747"/>
            <a:ext cx="11209866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hipertensos e diabéticos com orientação nutricional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45"/>
          <a:stretch>
            <a:fillRect/>
          </a:stretch>
        </p:blipFill>
        <p:spPr bwMode="auto">
          <a:xfrm>
            <a:off x="460766" y="2342699"/>
            <a:ext cx="5073760" cy="3264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lipse 7"/>
          <p:cNvSpPr/>
          <p:nvPr/>
        </p:nvSpPr>
        <p:spPr>
          <a:xfrm>
            <a:off x="629207" y="1498939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30"/>
          <a:stretch>
            <a:fillRect/>
          </a:stretch>
        </p:blipFill>
        <p:spPr bwMode="auto">
          <a:xfrm>
            <a:off x="6015790" y="2342699"/>
            <a:ext cx="5077326" cy="3264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lipse 9"/>
          <p:cNvSpPr/>
          <p:nvPr/>
        </p:nvSpPr>
        <p:spPr>
          <a:xfrm>
            <a:off x="9883969" y="1552243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9345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695" y="352023"/>
            <a:ext cx="11586409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hipertensos e diabéticos que receberam orientação sobre higiene bucal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34"/>
          <a:stretch>
            <a:fillRect/>
          </a:stretch>
        </p:blipFill>
        <p:spPr bwMode="auto">
          <a:xfrm>
            <a:off x="677334" y="2793616"/>
            <a:ext cx="5121887" cy="306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lipse 7"/>
          <p:cNvSpPr/>
          <p:nvPr/>
        </p:nvSpPr>
        <p:spPr>
          <a:xfrm>
            <a:off x="1437801" y="1945810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8838388" y="4114826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736305" y="4834906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em todos os meses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21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2" r="5493" b="8198"/>
          <a:stretch/>
        </p:blipFill>
        <p:spPr>
          <a:xfrm>
            <a:off x="7158046" y="168443"/>
            <a:ext cx="2115956" cy="14076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97" y="1930400"/>
            <a:ext cx="11734539" cy="44076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Podemos dizer 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realizada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UBSF 35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cobertura dos usuários portadores de hipertensão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 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nossos registros com base no sistema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E-SUS;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ações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melhor controle destas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organização do trabalho e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Estabelecer um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fluxograma mais próximo da realidade e da dinâmica de trabalho, permitindo que cada profissional de saúde tivesse conhecimento das suas funções no tratamento integral de todos 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Realização de ações centradas no usuário e não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486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3" r="54275"/>
          <a:stretch/>
        </p:blipFill>
        <p:spPr>
          <a:xfrm>
            <a:off x="10912208" y="166770"/>
            <a:ext cx="853123" cy="15719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858" y="562250"/>
            <a:ext cx="10632350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projeto de aprendizagem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2202142"/>
            <a:ext cx="11765331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curso de maneira global foi ao encontro das expectativas que tinha no início do mesmo, já que me ofereceu a oportunidade de manter meu desenvolvimento professional no marco da universidade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curso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propiciou uma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nova dinâmica de trabalho, na nossa unidade, nomeadamente a incorporação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intervenção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base para estender os conhecimentos adquiridos a outros programas que são desenvolvidos na unidade. </a:t>
            </a:r>
          </a:p>
        </p:txBody>
      </p:sp>
    </p:spTree>
    <p:extLst>
      <p:ext uri="{BB962C8B-B14F-4D97-AF65-F5344CB8AC3E}">
        <p14:creationId xmlns:p14="http://schemas.microsoft.com/office/powerpoint/2010/main" xmlns="" val="2898540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64" r="3181"/>
          <a:stretch/>
        </p:blipFill>
        <p:spPr>
          <a:xfrm>
            <a:off x="10391555" y="293404"/>
            <a:ext cx="1446509" cy="189634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1688"/>
            <a:ext cx="10391555" cy="2181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pt-BR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 de escutar é como uma luz que dissipa a escuridão da ignorância</a:t>
            </a:r>
            <a:r>
              <a:rPr lang="pt-BR" sz="2000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pt-BR" sz="20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“Julgue </a:t>
            </a:r>
            <a:r>
              <a:rPr lang="pt-BR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sucesso pelas coisas que você teve que renunciar para </a:t>
            </a:r>
            <a:r>
              <a:rPr lang="pt-BR" sz="2000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conseguir.”</a:t>
            </a:r>
          </a:p>
          <a:p>
            <a:pPr marL="0" indent="0" algn="ctr">
              <a:buNone/>
            </a:pPr>
            <a:endParaRPr lang="pt-BR" sz="20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Dalai </a:t>
            </a:r>
            <a:r>
              <a:rPr lang="pt-B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 </a:t>
            </a:r>
            <a:endParaRPr lang="pt-BR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32" y="3335014"/>
            <a:ext cx="5702506" cy="26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09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8420" y="65081"/>
            <a:ext cx="1655582" cy="18653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573" y="540962"/>
            <a:ext cx="7101505" cy="1320800"/>
          </a:xfrm>
        </p:spPr>
        <p:txBody>
          <a:bodyPr/>
          <a:lstStyle/>
          <a:p>
            <a:r>
              <a:rPr lang="pt-BR" dirty="0" smtClean="0"/>
              <a:t>             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Introdução 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5421"/>
            <a:ext cx="11863137" cy="234377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doenças cardiovasculares constituem a principal causa de morbimortalidade na população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brasileira, 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existindo uma única causa para estas doenças, mas vários fatores de risco. Nesse sentido, a Hipertensão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Arterial Sistêmica (HAS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mellitus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(DM) contribuem substancialmente para o agravamento desta situação a nível nacional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24"/>
          <a:stretch/>
        </p:blipFill>
        <p:spPr>
          <a:xfrm>
            <a:off x="2550852" y="4265817"/>
            <a:ext cx="3079927" cy="21459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378" y="4664630"/>
            <a:ext cx="2453313" cy="16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63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9585" y="173292"/>
            <a:ext cx="1854417" cy="13908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219" y="481682"/>
            <a:ext cx="6132539" cy="7740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766" y="1715421"/>
            <a:ext cx="11245961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Qualificar a atenção aos usuários com hipertensão e/ou diabetes na UBS nº 35, Manaus/AM.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766" y="3296653"/>
            <a:ext cx="9850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-intervenção: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Usuários com HAS – 339 (48%);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Usuários com DM – 160 (79%).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457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63" b="11914"/>
          <a:stretch/>
        </p:blipFill>
        <p:spPr>
          <a:xfrm>
            <a:off x="7649650" y="0"/>
            <a:ext cx="1656582" cy="15786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76981" y="918203"/>
            <a:ext cx="7826631" cy="1320800"/>
          </a:xfrm>
        </p:spPr>
        <p:txBody>
          <a:bodyPr/>
          <a:lstStyle/>
          <a:p>
            <a:r>
              <a:rPr lang="pt-BR" dirty="0" smtClean="0"/>
              <a:t>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311024097"/>
              </p:ext>
            </p:extLst>
          </p:nvPr>
        </p:nvGraphicFramePr>
        <p:xfrm>
          <a:off x="-176981" y="2116930"/>
          <a:ext cx="10058400" cy="44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21399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730252-E901-4217-956D-9C1FC991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ED730252-E901-4217-956D-9C1FC991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ED730252-E901-4217-956D-9C1FC991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D7CC3-D1A7-4A1E-BE3C-21FEB548D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19D7CC3-D1A7-4A1E-BE3C-21FEB548D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19D7CC3-D1A7-4A1E-BE3C-21FEB548D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206267-3587-4803-9417-69B8F2E6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4206267-3587-4803-9417-69B8F2E6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4206267-3587-4803-9417-69B8F2E6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B54DF-2F8D-4418-995A-CFA68DAD3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F80B54DF-2F8D-4418-995A-CFA68DAD3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F80B54DF-2F8D-4418-995A-CFA68DAD3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E39DF1-C0C3-4DC4-9ADA-01E332B61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1E39DF1-C0C3-4DC4-9ADA-01E332B61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1E39DF1-C0C3-4DC4-9ADA-01E332B61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14EEA0-2ED3-40E5-8ED6-84648A660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014EEA0-2ED3-40E5-8ED6-84648A660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014EEA0-2ED3-40E5-8ED6-84648A660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5261B9-1449-43ED-BBA3-89E686770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F5261B9-1449-43ED-BBA3-89E686770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F5261B9-1449-43ED-BBA3-89E686770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5DAB0-8F91-4238-9E5B-0A879D32E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7955DAB0-8F91-4238-9E5B-0A879D32E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7955DAB0-8F91-4238-9E5B-0A879D32E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047914-7275-4B52-A564-DBE3A2B0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FB047914-7275-4B52-A564-DBE3A2B0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B047914-7275-4B52-A564-DBE3A2B0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BCAE9F-2FC3-4AE6-8BE7-33DBD16A0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96BCAE9F-2FC3-4AE6-8BE7-33DBD16A0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96BCAE9F-2FC3-4AE6-8BE7-33DBD16A0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062818-57B8-469A-A2CC-EBCB71B8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DF062818-57B8-469A-A2CC-EBCB71B8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DF062818-57B8-469A-A2CC-EBCB71B8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3E89C3-6DD8-4426-84F9-33FF7F2E4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743E89C3-6DD8-4426-84F9-33FF7F2E4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743E89C3-6DD8-4426-84F9-33FF7F2E4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729" y="344130"/>
            <a:ext cx="7846142" cy="806245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                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637825880"/>
              </p:ext>
            </p:extLst>
          </p:nvPr>
        </p:nvGraphicFramePr>
        <p:xfrm>
          <a:off x="309715" y="1517719"/>
          <a:ext cx="10855590" cy="534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6747" y="0"/>
            <a:ext cx="2002248" cy="17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901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6ABFB1-B277-494C-9BD9-6216B053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>
                                            <p:graphicEl>
                                              <a:dgm id="{8E6ABFB1-B277-494C-9BD9-6216B053D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3127C-1ADB-4F2F-B483-6597C75EC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>
                                            <p:graphicEl>
                                              <a:dgm id="{C573127C-1ADB-4F2F-B483-6597C75EC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88BFAB-C708-4C48-A167-FFCFD4050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>
                                            <p:graphicEl>
                                              <a:dgm id="{D488BFAB-C708-4C48-A167-FFCFD4050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85E60C-1E5A-4894-B5D1-92F1DDC9F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dgm id="{8C85E60C-1E5A-4894-B5D1-92F1DDC9F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1449EA-9234-4471-BA0E-432F4AD86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>
                                            <p:graphicEl>
                                              <a:dgm id="{941449EA-9234-4471-BA0E-432F4AD86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B2F8C8-244C-405E-846C-15BA2CB1E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>
                                            <p:graphicEl>
                                              <a:dgm id="{C7B2F8C8-244C-405E-846C-15BA2CB1E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F120C-64C9-4005-A54C-237693327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5">
                                            <p:graphicEl>
                                              <a:dgm id="{52FF120C-64C9-4005-A54C-237693327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ABDDD-7483-4BC1-984C-19103A26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5">
                                            <p:graphicEl>
                                              <a:dgm id="{F9AABDDD-7483-4BC1-984C-19103A26A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9267A6-E717-4B1E-BCB8-98EA0358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5">
                                            <p:graphicEl>
                                              <a:dgm id="{B09267A6-E717-4B1E-BCB8-98EA03583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089" y="344129"/>
            <a:ext cx="6873840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Metas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065380345"/>
              </p:ext>
            </p:extLst>
          </p:nvPr>
        </p:nvGraphicFramePr>
        <p:xfrm>
          <a:off x="294968" y="1315882"/>
          <a:ext cx="10713927" cy="5335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6747" y="0"/>
            <a:ext cx="2002248" cy="17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64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F6F3A-B1FD-486D-90EF-826096EFC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5C0F6F3A-B1FD-486D-90EF-826096EFC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5B645-0096-4EE3-8E0E-8F180BAB7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>
                                            <p:graphicEl>
                                              <a:dgm id="{C8D5B645-0096-4EE3-8E0E-8F180BAB7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A930B-1B98-45D2-A737-2781583C3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dgm id="{BCDA930B-1B98-45D2-A737-2781583C3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E38C8-5516-48B6-B53F-F07CCE533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840E38C8-5516-48B6-B53F-F07CCE533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CB237-ABB6-4903-B9DC-914B29C5F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dgm id="{B02CB237-ABB6-4903-B9DC-914B29C5F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412C3-0A85-4AB6-8C85-CDD8B6C4E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">
                                            <p:graphicEl>
                                              <a:dgm id="{F24412C3-0A85-4AB6-8C85-CDD8B6C4E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5087D-A8C4-4EB8-B246-2AF7F053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AEB5087D-A8C4-4EB8-B246-2AF7F053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0D5534-4F27-497D-A733-68B45786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">
                                            <p:graphicEl>
                                              <a:dgm id="{1C0D5534-4F27-497D-A733-68B45786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D42EC-5A37-4491-A995-101BE8449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4">
                                            <p:graphicEl>
                                              <a:dgm id="{EF2D42EC-5A37-4491-A995-101BE8449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4052" y="609600"/>
            <a:ext cx="7459950" cy="13208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Metas         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6747" y="0"/>
            <a:ext cx="2002248" cy="170858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622042712"/>
              </p:ext>
            </p:extLst>
          </p:nvPr>
        </p:nvGraphicFramePr>
        <p:xfrm>
          <a:off x="294965" y="1533832"/>
          <a:ext cx="11171129" cy="515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8382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5E4893-37E6-493B-B6FA-9036816C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>
                                            <p:graphicEl>
                                              <a:dgm id="{565E4893-37E6-493B-B6FA-9036816C2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9AA15-7A55-4C78-8532-754ED794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>
                                            <p:graphicEl>
                                              <a:dgm id="{6379AA15-7A55-4C78-8532-754ED7945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6B2408-FAD9-4DB0-9C05-79A74CE03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>
                                            <p:graphicEl>
                                              <a:dgm id="{D06B2408-FAD9-4DB0-9C05-79A74CE03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D9B5B0-726A-473E-BB87-A11B4DC5E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dgm id="{4ED9B5B0-726A-473E-BB87-A11B4DC5E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227C8B-C211-498E-A409-3A5BDB34A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>
                                            <p:graphicEl>
                                              <a:dgm id="{84227C8B-C211-498E-A409-3A5BDB34A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95E6-408F-49A7-866D-AD8F04AE6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>
                                            <p:graphicEl>
                                              <a:dgm id="{C4E995E6-408F-49A7-866D-AD8F04AE6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EAEFE-4633-4CD5-B60B-6575992C4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5">
                                            <p:graphicEl>
                                              <a:dgm id="{375EAEFE-4633-4CD5-B60B-6575992C4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A6155-0C51-4518-8FEB-AE6961256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5">
                                            <p:graphicEl>
                                              <a:dgm id="{9C9A6155-0C51-4518-8FEB-AE6961256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C6A613-375D-4220-931A-167C76FD9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5">
                                            <p:graphicEl>
                                              <a:dgm id="{D4C6A613-375D-4220-931A-167C76FD9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7339" y="235974"/>
            <a:ext cx="2979174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Metodologia    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9649" y="1961606"/>
            <a:ext cx="11064887" cy="1649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Ações realizadas </a:t>
            </a:r>
          </a:p>
          <a:p>
            <a:pPr marL="0" indent="0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EIXO: Monitoramento e avaliação.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o número de hipertensos e/ou diabéticos cadastrados no Programa de Atenção à Hipertensão Arterial e à Diabetes Mellitus da unidade de saúde.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a realização do exame clinico apropriado dos usuários hipertensos e/ou diabéticos.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o número de hipertensos e/ou diabéticos com exames solicitados de acordo com o protocolo.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acesso aos medicamentos da Farmácia popular.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163" y="157131"/>
            <a:ext cx="2938586" cy="18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104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peto">
  <a:themeElements>
    <a:clrScheme name="Aspet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t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1107</Words>
  <Application>Microsoft Office PowerPoint</Application>
  <PresentationFormat>Personalizar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Aspeto</vt:lpstr>
      <vt:lpstr>QUALIFICAÇÃO DA ATENÇÃO AOS USUÁRIOS COM HIPERTENSÃO ARTERIAL SISTÊMICA E/OU DIABETES MELLITUS NA UBS Nº35, MANAUS/AM  Aluno: Lázaro  Freire Cazañas  Orientador: Thiago Santos Sousa    </vt:lpstr>
      <vt:lpstr>                           Introdução </vt:lpstr>
      <vt:lpstr>                               Introdução   </vt:lpstr>
      <vt:lpstr>                          Objetivo Geral </vt:lpstr>
      <vt:lpstr>                 Objetivos específicos </vt:lpstr>
      <vt:lpstr>                                 Metas </vt:lpstr>
      <vt:lpstr>                                   Metas </vt:lpstr>
      <vt:lpstr>                                   Metas          </vt:lpstr>
      <vt:lpstr>                               Metodologia     </vt:lpstr>
      <vt:lpstr>                               Metodologia     </vt:lpstr>
      <vt:lpstr>                               Metodologia     </vt:lpstr>
      <vt:lpstr>                               Metodologia     </vt:lpstr>
      <vt:lpstr>                                                  </vt:lpstr>
      <vt:lpstr>Indicadores de cobertura </vt:lpstr>
      <vt:lpstr>         Proporção de Hipertensos e/ou diabéticos com exame clinico em dia </vt:lpstr>
      <vt:lpstr>Proporção de Hipertensos e Diabéticos com exames complementares em dia </vt:lpstr>
      <vt:lpstr>Proporção de hipertensos e diabéticos com avaliação da necessidade de atendimento odontológico</vt:lpstr>
      <vt:lpstr>Hipertensos e Diabéticos com registro adequado na ficha de acompanhamento</vt:lpstr>
      <vt:lpstr>Hipertensos e diabéticos com estratificação de risco cardiovascular </vt:lpstr>
      <vt:lpstr>Proporção de hipertensos e diabéticos com orientação nutricional </vt:lpstr>
      <vt:lpstr>Proporção de hipertensos e diabéticos que receberam orientação sobre higiene bucal </vt:lpstr>
      <vt:lpstr>Discussão </vt:lpstr>
      <vt:lpstr>Reflexão crítica sobre o projeto de aprendizagem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Lázaro Cazanas</dc:creator>
  <cp:lastModifiedBy>Usuario</cp:lastModifiedBy>
  <cp:revision>127</cp:revision>
  <dcterms:created xsi:type="dcterms:W3CDTF">2015-07-25T03:11:04Z</dcterms:created>
  <dcterms:modified xsi:type="dcterms:W3CDTF">2015-08-13T23:20:00Z</dcterms:modified>
</cp:coreProperties>
</file>