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AVALIA&#199;&#195;O%20DA%20INTERVEN&#199;&#195;O\PLANILHA%20DE%20COLETA%20DE%20DADOS%20IDOSOS%20FINAL%20DR%20L&#193;ZARO%20RA&#218;L%20CABELLO%20VALD&#201;S%20UBS%20DOUTOR%20MAUR&#205;CIO%20CARDOSO%20&#8211;RS.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AVALIA&#199;&#195;O%20DA%20INTERVEN&#199;&#195;O\PLANILHA%20DE%20COLETA%20DE%20DADOS%20IDOSOS%20FINAL%20DR%20L&#193;ZARO%20RA&#218;L%20CABELLO%20VALD&#201;S%20UBS%20DOUTOR%20MAUR&#205;CIO%20CARDOSO%20&#8211;RS.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H:\AVALIA&#199;&#195;O%20DA%20INTERVEN&#199;&#195;O\PLANILHA%20DE%20COLETA%20DE%20DADOS%20IDOSOS%20FINAL%20DR%20L&#193;ZARO%20RA&#218;L%20CABELLO%20VALD&#201;S%20UBS%20DOUTOR%20MAUR&#205;CIO%20CARDOSO%20&#8211;RS.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AVALIA&#199;&#195;O%20DA%20INTERVEN&#199;&#195;O\PLANILHA%20DE%20COLETA%20DE%20DADOS%20IDOSOS%20FINAL%20DR%20L&#193;ZARO%20RA&#218;L%20CABELLO%20VALD&#201;S%20UBS%20DOUTOR%20MAUR&#205;CIO%20CARDOSO%20&#8211;RS.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Cobertura do programa de atenção à saúde do idoso na unidade de saúde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98014109543384"/>
          <c:y val="0.28534302812508011"/>
          <c:w val="0.86019852176496758"/>
          <c:h val="0.6187970040330349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0.30000000000000032</c:v>
                </c:pt>
                <c:pt idx="1">
                  <c:v>0.61250000000000004</c:v>
                </c:pt>
                <c:pt idx="2">
                  <c:v>0.95625000000000004</c:v>
                </c:pt>
                <c:pt idx="3">
                  <c:v>0</c:v>
                </c:pt>
              </c:numCache>
            </c:numRef>
          </c:val>
        </c:ser>
        <c:axId val="71910912"/>
        <c:axId val="71912448"/>
      </c:barChart>
      <c:catAx>
        <c:axId val="719109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912448"/>
        <c:crosses val="autoZero"/>
        <c:auto val="1"/>
        <c:lblAlgn val="ctr"/>
        <c:lblOffset val="100"/>
      </c:catAx>
      <c:valAx>
        <c:axId val="71912448"/>
        <c:scaling>
          <c:orientation val="minMax"/>
          <c:max val="1"/>
        </c:scaling>
        <c:axPos val="l"/>
        <c:majorGridlines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910912"/>
        <c:crosses val="autoZero"/>
        <c:crossBetween val="between"/>
        <c:majorUnit val="0.1"/>
      </c:valAx>
      <c:spPr>
        <a:gradFill rotWithShape="1">
          <a:gsLst>
            <a:gs pos="0">
              <a:schemeClr val="accent1">
                <a:tint val="98000"/>
                <a:shade val="25000"/>
                <a:satMod val="250000"/>
              </a:schemeClr>
            </a:gs>
            <a:gs pos="68000">
              <a:schemeClr val="accent1">
                <a:tint val="86000"/>
                <a:satMod val="115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Proporção de idosos com prescrição de medicamentos  da Farmácia Popular priorizada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0.40277777777777857</c:v>
                </c:pt>
                <c:pt idx="1">
                  <c:v>0.54761904761904912</c:v>
                </c:pt>
                <c:pt idx="2">
                  <c:v>0.53812636165577343</c:v>
                </c:pt>
                <c:pt idx="3">
                  <c:v>0</c:v>
                </c:pt>
              </c:numCache>
            </c:numRef>
          </c:val>
        </c:ser>
        <c:axId val="72170112"/>
        <c:axId val="72171904"/>
      </c:barChart>
      <c:catAx>
        <c:axId val="72170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171904"/>
        <c:crosses val="autoZero"/>
        <c:auto val="1"/>
        <c:lblAlgn val="ctr"/>
        <c:lblOffset val="100"/>
      </c:catAx>
      <c:valAx>
        <c:axId val="721719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170112"/>
        <c:crosses val="autoZero"/>
        <c:crossBetween val="between"/>
        <c:majorUnit val="0.1"/>
      </c:valAx>
      <c:spPr>
        <a:gradFill rotWithShape="1">
          <a:gsLst>
            <a:gs pos="0">
              <a:schemeClr val="accent1">
                <a:tint val="98000"/>
                <a:shade val="25000"/>
                <a:satMod val="250000"/>
              </a:schemeClr>
            </a:gs>
            <a:gs pos="68000">
              <a:schemeClr val="accent1">
                <a:tint val="86000"/>
                <a:satMod val="115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Proporção de idosos acamados ou com problemas de locomoção cadastrados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2247238968912686E-2"/>
          <c:y val="0.29396488625446926"/>
          <c:w val="0.89795620781364427"/>
          <c:h val="0.633861760457988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0.12903225806451613</c:v>
                </c:pt>
                <c:pt idx="1">
                  <c:v>0.64516129032258263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71966720"/>
        <c:axId val="71968256"/>
      </c:barChart>
      <c:catAx>
        <c:axId val="71966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968256"/>
        <c:crosses val="autoZero"/>
        <c:auto val="1"/>
        <c:lblAlgn val="ctr"/>
        <c:lblOffset val="100"/>
      </c:catAx>
      <c:valAx>
        <c:axId val="719682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966720"/>
        <c:crosses val="autoZero"/>
        <c:crossBetween val="between"/>
        <c:majorUnit val="0.1"/>
      </c:valAx>
      <c:spPr>
        <a:gradFill rotWithShape="1">
          <a:gsLst>
            <a:gs pos="0">
              <a:schemeClr val="accent1">
                <a:tint val="98000"/>
                <a:shade val="25000"/>
                <a:satMod val="250000"/>
              </a:schemeClr>
            </a:gs>
            <a:gs pos="68000">
              <a:schemeClr val="accent1">
                <a:tint val="86000"/>
                <a:satMod val="115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Proporção de idosos com primeira consulta odontológica programática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0.50694444444444464</c:v>
                </c:pt>
                <c:pt idx="1">
                  <c:v>0.37414965986394588</c:v>
                </c:pt>
                <c:pt idx="2">
                  <c:v>0.32679738562091531</c:v>
                </c:pt>
                <c:pt idx="3">
                  <c:v>0</c:v>
                </c:pt>
              </c:numCache>
            </c:numRef>
          </c:val>
        </c:ser>
        <c:axId val="72295552"/>
        <c:axId val="72297088"/>
      </c:barChart>
      <c:catAx>
        <c:axId val="722955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297088"/>
        <c:crosses val="autoZero"/>
        <c:auto val="1"/>
        <c:lblAlgn val="ctr"/>
        <c:lblOffset val="100"/>
      </c:catAx>
      <c:valAx>
        <c:axId val="722970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295552"/>
        <c:crosses val="autoZero"/>
        <c:crossBetween val="between"/>
        <c:majorUnit val="0.1"/>
      </c:valAx>
      <c:spPr>
        <a:gradFill rotWithShape="1">
          <a:gsLst>
            <a:gs pos="0">
              <a:schemeClr val="accent1">
                <a:tint val="98000"/>
                <a:shade val="25000"/>
                <a:satMod val="250000"/>
              </a:schemeClr>
            </a:gs>
            <a:gs pos="68000">
              <a:schemeClr val="accent1">
                <a:tint val="86000"/>
                <a:satMod val="115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</cdr:x>
      <cdr:y>0.65385</cdr:y>
    </cdr:from>
    <cdr:to>
      <cdr:x>0.3</cdr:x>
      <cdr:y>0.75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1512168" y="2448272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Arial" pitchFamily="34" charset="0"/>
              <a:cs typeface="Arial" pitchFamily="34" charset="0"/>
            </a:rPr>
            <a:t>30.0%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0.42</cdr:x>
      <cdr:y>0.46154</cdr:y>
    </cdr:from>
    <cdr:to>
      <cdr:x>0.53</cdr:x>
      <cdr:y>0.55769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3024336" y="172819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Arial" pitchFamily="34" charset="0"/>
              <a:cs typeface="Arial" pitchFamily="34" charset="0"/>
            </a:rPr>
            <a:t>61.3%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0.64</cdr:x>
      <cdr:y>0.23077</cdr:y>
    </cdr:from>
    <cdr:to>
      <cdr:x>0.77</cdr:x>
      <cdr:y>0.32692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4608512" y="86409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Arial" pitchFamily="34" charset="0"/>
              <a:cs typeface="Arial" pitchFamily="34" charset="0"/>
            </a:rPr>
            <a:t>95.6%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0.14737</cdr:x>
      <cdr:y>0.78431</cdr:y>
    </cdr:from>
    <cdr:to>
      <cdr:x>0.26982</cdr:x>
      <cdr:y>0.8525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008112" y="2880320"/>
          <a:ext cx="837645" cy="250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tx1"/>
              </a:solidFill>
            </a:rPr>
            <a:t>12.9%</a:t>
          </a:r>
          <a:endParaRPr lang="pt-BR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0.37895</cdr:x>
      <cdr:y>0.45098</cdr:y>
    </cdr:from>
    <cdr:to>
      <cdr:x>0.47369</cdr:x>
      <cdr:y>0.56461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592288" y="1656184"/>
          <a:ext cx="648093" cy="417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tx1"/>
              </a:solidFill>
            </a:rPr>
            <a:t>65.4%</a:t>
          </a:r>
          <a:endParaRPr lang="pt-BR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0.61224</cdr:x>
      <cdr:y>0.2417</cdr:y>
    </cdr:from>
    <cdr:to>
      <cdr:x>0.7449</cdr:x>
      <cdr:y>0.40909</cdr:y>
    </cdr:to>
    <cdr:sp macro="" textlink="">
      <cdr:nvSpPr>
        <cdr:cNvPr id="4" name="CaixaDeTexto 3"/>
        <cdr:cNvSpPr txBox="1"/>
      </cdr:nvSpPr>
      <cdr:spPr>
        <a:xfrm xmlns:a="http://schemas.openxmlformats.org/drawingml/2006/main" flipV="1">
          <a:off x="4320480" y="765799"/>
          <a:ext cx="936104" cy="530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0.82653</cdr:x>
      <cdr:y>0.20455</cdr:y>
    </cdr:from>
    <cdr:to>
      <cdr:x>0.95611</cdr:x>
      <cdr:y>0.49315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5832648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0.6</cdr:x>
      <cdr:y>0.23529</cdr:y>
    </cdr:from>
    <cdr:to>
      <cdr:x>0.71579</cdr:x>
      <cdr:y>0.33333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4104456" y="864096"/>
          <a:ext cx="792092" cy="36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tx1"/>
              </a:solidFill>
            </a:rPr>
            <a:t>100%</a:t>
          </a:r>
          <a:endParaRPr lang="pt-BR" sz="1200" b="1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03/09/2015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à saúde do idoso UBS Doutor Maurício Cardoso /RS.</a:t>
            </a:r>
            <a:r>
              <a:rPr lang="pt-B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Lázaro Raúl Cabello Valdés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311352" y="558924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Orientadora : Luíla Bittencourt Marques </a:t>
            </a:r>
            <a:endParaRPr lang="pt-B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88839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 específicos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632848" cy="3505944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1. Ampliar a cobertura do programa de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saúde do idoso.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2.  Melhorar a qualidade da atenção.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3. Melhorar a adesão dos idosos ao programa de saúde do idoso.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7664" y="0"/>
            <a:ext cx="6046440" cy="2348879"/>
          </a:xfrm>
        </p:spPr>
        <p:txBody>
          <a:bodyPr/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específicos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632848" cy="2952328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4.   Melhorar o registro das informações.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5. Mapear os idosos de risco da área de abrangência.</a:t>
            </a:r>
          </a:p>
          <a:p>
            <a:pPr marL="457200" indent="-457200"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6.   Promover a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saúde dos idosos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95736" y="0"/>
            <a:ext cx="3958208" cy="1916831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848872" cy="39604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Capacitação da equipe ESF no acolhimento e cadastro dos idosos da área de cobertura da UBS. </a:t>
            </a: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Capacitação dos profissionais da ESF sobre os protocolos, teste, exames e avaliações utilizadas.</a:t>
            </a: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Capacitação das ACS na captação e busca ativa dos idosos.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99792" y="0"/>
            <a:ext cx="3526160" cy="2204863"/>
          </a:xfrm>
        </p:spPr>
        <p:txBody>
          <a:bodyPr/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780928"/>
            <a:ext cx="7344816" cy="295232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Divulgação da existência do Programa e sua importância.</a:t>
            </a: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Acolhimento dos idosos.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27784" y="1"/>
            <a:ext cx="3670176" cy="1772816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415401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Atendimento prioritário e diferenciado para os idosos.</a:t>
            </a: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Agendamento e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visita domiciliar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aos idosos com rede social deficiente e com problemas de locomoção.</a:t>
            </a: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Avaliação da necessidade de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atendimento odontológico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e realização de consultas odontológicas.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260648"/>
            <a:ext cx="3382144" cy="1916831"/>
          </a:xfrm>
        </p:spPr>
        <p:txBody>
          <a:bodyPr/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632848" cy="273630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Atualização dos registros e das informações.</a:t>
            </a:r>
          </a:p>
          <a:p>
            <a:pPr algn="just">
              <a:buFont typeface="Wingdings" pitchFamily="2" charset="2"/>
              <a:buChar char="ü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Monitoramento e avaliação constante das ações desenvolvidas.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3848" y="-531440"/>
            <a:ext cx="2878088" cy="16288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04856" cy="424847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9600" b="1" dirty="0" smtClean="0">
                <a:cs typeface="Arial" pitchFamily="34" charset="0"/>
              </a:rPr>
              <a:t>Protocolos: (Do MS)</a:t>
            </a:r>
          </a:p>
          <a:p>
            <a:pPr algn="just"/>
            <a:r>
              <a:rPr lang="pt-BR" sz="4400" b="1" dirty="0" smtClean="0">
                <a:cs typeface="Arial" pitchFamily="34" charset="0"/>
              </a:rPr>
              <a:t> </a:t>
            </a:r>
          </a:p>
          <a:p>
            <a:pPr algn="just"/>
            <a:endParaRPr lang="pt-BR" sz="4400" b="1" dirty="0" smtClean="0">
              <a:cs typeface="Arial" pitchFamily="34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pt-BR" sz="4400" b="1" dirty="0" smtClean="0">
                <a:cs typeface="Arial" pitchFamily="34" charset="0"/>
              </a:rPr>
              <a:t>  </a:t>
            </a:r>
            <a:r>
              <a:rPr lang="pt-BR" sz="7400" b="1" dirty="0" smtClean="0">
                <a:cs typeface="Arial" pitchFamily="34" charset="0"/>
              </a:rPr>
              <a:t>BRASIL. Ministério da Saúde. Envelhecimento e saúde da pessoa idosa. Brasília: Ministério da Saúde, 2006. (Cadernos de Atenção Básica, n. 19) (Série A. Normas e Manuais Técnicos)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endParaRPr lang="en-US" sz="7400" b="1" dirty="0" smtClean="0">
              <a:cs typeface="Arial" pitchFamily="34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endParaRPr lang="pt-BR" sz="7400" b="1" dirty="0" smtClean="0">
              <a:cs typeface="Arial" pitchFamily="34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pt-BR" sz="7400" b="1" dirty="0" smtClean="0">
                <a:cs typeface="Arial" pitchFamily="34" charset="0"/>
              </a:rPr>
              <a:t>  BRASIL. Ministério da Saúde. Saúde bucal. Brasília: Ministério da Saúde, 2006. (Cadernos de Atenção Básica, n. 17) (Série A. Normas e Manuais Técnicos)</a:t>
            </a:r>
          </a:p>
          <a:p>
            <a:pPr algn="just">
              <a:buFont typeface="Arial" pitchFamily="34" charset="0"/>
              <a:buChar char="•"/>
            </a:pPr>
            <a:endParaRPr lang="pt-BR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7824" y="-747464"/>
            <a:ext cx="2734072" cy="1916831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488832" cy="4032448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Forma de Registro:</a:t>
            </a: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Caderneta de Saúde das Pessoas idosas.</a:t>
            </a: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Ficha-Espelho Programa de Atenção a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Saúde do Idoso.</a:t>
            </a: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 Planilha de Coleta de Dados Programa de Atenção a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Saúde do Idoso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31840" y="-958416"/>
            <a:ext cx="2806080" cy="1916831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2132856"/>
            <a:ext cx="7344816" cy="350594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Organização de acolhimento e programação de consultas médicas e odontológicas.</a:t>
            </a:r>
          </a:p>
          <a:p>
            <a:pPr algn="just">
              <a:buFont typeface="Wingdings" pitchFamily="2" charset="2"/>
              <a:buChar char="ü"/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Fundo de tempo para divulgação e capacitação da equipe ESF e ACS.</a:t>
            </a:r>
          </a:p>
          <a:p>
            <a:pPr algn="just">
              <a:buFont typeface="Wingdings" pitchFamily="2" charset="2"/>
              <a:buChar char="ü"/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Disponibilidade de médios técnicos e materiais para a intervenção. (informática, mobiliário, instrumental, transporte)</a:t>
            </a:r>
          </a:p>
          <a:p>
            <a:pPr algn="just">
              <a:buFont typeface="Arial" pitchFamily="34" charset="0"/>
              <a:buChar char="•"/>
            </a:pPr>
            <a:endParaRPr lang="pt-B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83768" y="404664"/>
            <a:ext cx="3598168" cy="1008112"/>
          </a:xfrm>
        </p:spPr>
        <p:txBody>
          <a:bodyPr>
            <a:normAutofit fontScale="90000"/>
          </a:bodyPr>
          <a:lstStyle/>
          <a:p>
            <a:r>
              <a:rPr lang="pt-B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764704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prstClr val="black"/>
                </a:solidFill>
                <a:cs typeface="Arial" pitchFamily="34" charset="0"/>
              </a:rPr>
              <a:t>Meta 1: Ampliar a cobertura de atenção à saúde do idoso da área da unidade de saúde para 100%.</a:t>
            </a:r>
          </a:p>
          <a:p>
            <a:endParaRPr lang="pt-BR" dirty="0">
              <a:solidFill>
                <a:prstClr val="black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1043608" y="2204864"/>
          <a:ext cx="72008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87624" y="594928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99592" y="6057781"/>
            <a:ext cx="655272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Figura 1: Cobertura do programa de atenção à saúde do idoso na unidade de saúde.</a:t>
            </a:r>
            <a:r>
              <a:rPr lang="pt-BR" sz="1400" b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pt-BR" sz="1400" b="1" dirty="0" smtClean="0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UBS Doutor Maurício Cardoso/RS.</a:t>
            </a:r>
            <a:endParaRPr lang="pt-BR" sz="14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43808" y="476673"/>
            <a:ext cx="3379912" cy="1224136"/>
          </a:xfrm>
        </p:spPr>
        <p:txBody>
          <a:bodyPr>
            <a:normAutofit fontScale="90000"/>
          </a:bodyPr>
          <a:lstStyle/>
          <a:p>
            <a:r>
              <a:rPr lang="pt-B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560840" cy="3865984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Importância: 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Trata se de uma intervenção em uma UBS no município Doutor Maurício Cardoso-RS para: 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Ampliar a cobertura e qualidade da atenção das Pessoas Idosas.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3848" y="0"/>
            <a:ext cx="2950096" cy="1484783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704856" cy="3816424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 2.1: Realizar Avaliação Multidimensional Rápida de 100% dos idosos da área de abrangência.</a:t>
            </a:r>
          </a:p>
          <a:p>
            <a:pPr algn="just">
              <a:buFont typeface="Wingdings" pitchFamily="2" charset="2"/>
              <a:buChar char="ü"/>
            </a:pP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Meta 2.2: Realizar exame clínico apropriado em 100% das consultas.</a:t>
            </a:r>
          </a:p>
          <a:p>
            <a:pPr algn="just">
              <a:buFont typeface="Wingdings" pitchFamily="2" charset="2"/>
              <a:buChar char="ü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Meta 2.3: Realizar a solicitação de exames complementares periódicos em 100% dos idosos hipertensos e/ou diabéticos.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87424"/>
            <a:ext cx="2878088" cy="170080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056784" cy="11521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 2.4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Priorizar a prescrição de medicamentos da Farmácia Popular a 100% dos idosos.</a:t>
            </a:r>
          </a:p>
          <a:p>
            <a:endParaRPr lang="pt-BR" dirty="0"/>
          </a:p>
        </p:txBody>
      </p:sp>
      <p:graphicFrame>
        <p:nvGraphicFramePr>
          <p:cNvPr id="5" name="Chart 10"/>
          <p:cNvGraphicFramePr>
            <a:graphicFrameLocks/>
          </p:cNvGraphicFramePr>
          <p:nvPr/>
        </p:nvGraphicFramePr>
        <p:xfrm>
          <a:off x="971600" y="2204864"/>
          <a:ext cx="70567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99592" y="5949280"/>
            <a:ext cx="65742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Figura 2: Proporção de idosos com prescrição de medicamentos da Farmácia Popular priorizada. </a:t>
            </a:r>
            <a:r>
              <a:rPr lang="pt-BR" sz="1400" b="1" dirty="0" smtClean="0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UBS Doutor Maurício Cardoso/RS.</a:t>
            </a:r>
            <a:endParaRPr lang="pt-BR" sz="14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51720" y="429309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40.3</a:t>
            </a:r>
            <a:r>
              <a:rPr lang="en-US" sz="1400" b="1" dirty="0" smtClean="0">
                <a:solidFill>
                  <a:prstClr val="black"/>
                </a:solidFill>
              </a:rPr>
              <a:t>%</a:t>
            </a:r>
            <a:endParaRPr lang="pt-BR" sz="1400" b="1" dirty="0">
              <a:solidFill>
                <a:prstClr val="black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63888" y="400506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54.8</a:t>
            </a:r>
            <a:r>
              <a:rPr lang="en-US" sz="1400" b="1" dirty="0" smtClean="0">
                <a:solidFill>
                  <a:prstClr val="black"/>
                </a:solidFill>
              </a:rPr>
              <a:t>%</a:t>
            </a:r>
            <a:endParaRPr lang="pt-BR" sz="1400" b="1" dirty="0">
              <a:solidFill>
                <a:prstClr val="black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220072" y="400506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53.8</a:t>
            </a:r>
            <a:r>
              <a:rPr lang="en-US" sz="1400" b="1" dirty="0" smtClean="0">
                <a:solidFill>
                  <a:prstClr val="black"/>
                </a:solidFill>
              </a:rPr>
              <a:t>%</a:t>
            </a:r>
            <a:endParaRPr lang="pt-BR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7824" y="-459432"/>
            <a:ext cx="3166120" cy="1772815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908720"/>
            <a:ext cx="7056784" cy="1584176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2.5: Cadastrar 100% dos idosos acamados ou com problemas de locomoção.</a:t>
            </a:r>
          </a:p>
          <a:p>
            <a:pPr algn="just"/>
            <a:endParaRPr lang="pt-BR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1259632" y="2060848"/>
          <a:ext cx="684076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59632" y="5877272"/>
            <a:ext cx="662232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000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pt-BR" sz="1400" b="1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Figura 3: Proporção de idosos acamados ou com problemas de locomoção </a:t>
            </a:r>
            <a:endParaRPr lang="pt-BR" sz="14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 Cadastrados. </a:t>
            </a:r>
            <a:r>
              <a:rPr lang="pt-BR" sz="1400" b="1" dirty="0" smtClean="0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UBS Doutor Maurício Cardoso/RS.</a:t>
            </a:r>
            <a:endParaRPr lang="pt-BR" sz="14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15816" y="-387424"/>
            <a:ext cx="3094112" cy="206084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560840" cy="364996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Meta 2.6: Realizar visita domiciliar a 100% dos idosos acamados ou com problemas de locomoção. 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Meta 2.7: Rastrear 100% dos idosos para Hipertensão Arterial Sistêmica.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15816" y="-387424"/>
            <a:ext cx="3022104" cy="1916831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344816" cy="35059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Meta 2.8: Rastrear 100% dos idosos com pressão arterial sustentada maior que 135/80 mmHg para Diabetes Mellitus. 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Meta 2.9: Realizar avaliação da necessidade de atendimento odontológico em 100% dos idosos.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15816" y="-459432"/>
            <a:ext cx="3166120" cy="1772815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908720"/>
            <a:ext cx="7416824" cy="1296144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2.10: Realizar a primeira consulta odontológica para 100% dos idosos.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43608" y="5661248"/>
            <a:ext cx="748883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Figura 4: Proporção de idosos com primeira consulta odontológica programática. </a:t>
            </a:r>
            <a:endParaRPr lang="pt-BR" sz="14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UBS Doutor Maurício Cardoso/RS.</a:t>
            </a:r>
            <a:endParaRPr lang="pt-BR" sz="14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graphicFrame>
        <p:nvGraphicFramePr>
          <p:cNvPr id="7" name="Chart 4"/>
          <p:cNvGraphicFramePr>
            <a:graphicFrameLocks/>
          </p:cNvGraphicFramePr>
          <p:nvPr/>
        </p:nvGraphicFramePr>
        <p:xfrm>
          <a:off x="971600" y="2060848"/>
          <a:ext cx="7488832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123728" y="371703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50.7%</a:t>
            </a:r>
            <a:endParaRPr lang="pt-BR" sz="1200" b="1" dirty="0">
              <a:solidFill>
                <a:prstClr val="black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851920" y="400506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37.4%</a:t>
            </a:r>
            <a:endParaRPr lang="pt-BR" sz="1200" b="1" dirty="0">
              <a:solidFill>
                <a:prstClr val="black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508104" y="4149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32.7%</a:t>
            </a:r>
            <a:endParaRPr lang="pt-BR" sz="12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0"/>
            <a:ext cx="3094112" cy="170080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272808" cy="2088232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3.1 Buscar 100% dos idosos faltosos  às consultas programadas.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31840" y="-459432"/>
            <a:ext cx="3166120" cy="206084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632848" cy="35059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Meta 4.1: Proporcionar ao 100% dos idosos  registro na ficha de acompanhamento/espelho</a:t>
            </a:r>
          </a:p>
          <a:p>
            <a:pPr algn="just">
              <a:buFont typeface="Wingdings" pitchFamily="2" charset="2"/>
              <a:buChar char="ü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Meta 4.2: Distribuir a Caderneta de Saúde da Pessoa Idosa a 100% dos idosos cadastrados.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7824" y="-315416"/>
            <a:ext cx="3166120" cy="170080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488832" cy="475252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Meta 5.1: Rastrear ao 100% dos idosos com avaliação de risco para morbimortalidade.</a:t>
            </a:r>
          </a:p>
          <a:p>
            <a:pPr algn="just">
              <a:buFont typeface="Wingdings" pitchFamily="2" charset="2"/>
              <a:buChar char="ü"/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Meta 5.2: Investigar a presença de indicadores de fragilização na velhice  em 100% das pessoas idosas.</a:t>
            </a:r>
          </a:p>
          <a:p>
            <a:pPr algn="just">
              <a:buFont typeface="Wingdings" pitchFamily="2" charset="2"/>
              <a:buChar char="ü"/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Meta 5.3: Avaliar a rede social de 100% dos idosos.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5776" y="-243408"/>
            <a:ext cx="3454152" cy="1916831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704856" cy="386598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Meta 6.1: Garantir orientação nutricional para hábitos alimentares saudáveis a 100% das pessoas idosas.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Meta 6.2: Garantir orientação para a prática regular de atividade física  a 100% idosos.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Meta 6.3: Garantir orientações sobre higiene bucal (incluindo higiene de próteses dentárias) para 100% dos idosos cadastrados.</a:t>
            </a:r>
          </a:p>
          <a:p>
            <a:pPr algn="just"/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60" y="-603448"/>
            <a:ext cx="3811960" cy="2348879"/>
          </a:xfrm>
        </p:spPr>
        <p:txBody>
          <a:bodyPr/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2060848"/>
            <a:ext cx="7272808" cy="3577952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Importância: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Melhorar o registro das informações.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Promover a saúde dos idosos.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5776" y="-387424"/>
            <a:ext cx="3526160" cy="206084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7056784" cy="357795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Ampliação da cobertura da atenção à </a:t>
            </a:r>
            <a:r>
              <a:rPr lang="pt-BR" sz="2600" b="1" u="sng" dirty="0" smtClean="0">
                <a:latin typeface="Arial" pitchFamily="34" charset="0"/>
                <a:cs typeface="Arial" pitchFamily="34" charset="0"/>
              </a:rPr>
              <a:t>saúde do idoso.</a:t>
            </a:r>
          </a:p>
          <a:p>
            <a:pPr algn="just">
              <a:buFont typeface="Wingdings" pitchFamily="2" charset="2"/>
              <a:buChar char="ü"/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Melhoria dos registros e a qualificação da atenção.</a:t>
            </a:r>
          </a:p>
          <a:p>
            <a:pPr algn="just">
              <a:buFont typeface="Wingdings" pitchFamily="2" charset="2"/>
              <a:buChar char="ü"/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Qualificação da equipe de ESF e trabalho integrado.</a:t>
            </a:r>
          </a:p>
          <a:p>
            <a:pPr algn="just">
              <a:buFont typeface="Wingdings" pitchFamily="2" charset="2"/>
              <a:buChar char="ü"/>
            </a:pPr>
            <a:endParaRPr lang="pt-BR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99792" y="-675456"/>
            <a:ext cx="3310136" cy="2204863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7200800" cy="345638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Impacto positivo na saúde e qualidade de vida dos idosos e suas famílias.</a:t>
            </a:r>
          </a:p>
          <a:p>
            <a:pPr algn="just">
              <a:buFont typeface="Wingdings" pitchFamily="2" charset="2"/>
              <a:buChar char="ü"/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Incorporação da intervenção à rotina do serviço.</a:t>
            </a:r>
          </a:p>
          <a:p>
            <a:pPr algn="just">
              <a:buFont typeface="Wingdings" pitchFamily="2" charset="2"/>
              <a:buChar char="ü"/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 Possibilidade  de continuidade após o término do Curso.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3"/>
            <a:ext cx="7772400" cy="2448273"/>
          </a:xfrm>
        </p:spPr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crítica sobre seu processo pessoal de aprendizagem: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3140968"/>
            <a:ext cx="7488832" cy="2808312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Maior relacionamento com os colegas da equipe de ESF e com os outros estudandos e orientadores.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296144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crítica sobre seu processo pessoal de aprendizagem: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560840" cy="4032448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Possibilidade de obter conhecimentos atualizados sobre: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Saúde coletiva e pratica clínica, idioma português, gramática, informática.</a:t>
            </a: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Funcionamento do SUS, diretrizes, protocolos, direitos dos usuários, a demografia e geografia do município.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0"/>
            <a:ext cx="6840760" cy="1772816"/>
          </a:xfrm>
        </p:spPr>
        <p:txBody>
          <a:bodyPr>
            <a:normAutofit/>
          </a:bodyPr>
          <a:lstStyle/>
          <a:p>
            <a:pPr lvl="0" algn="ctr"/>
            <a:r>
              <a:rPr lang="pt-BR" sz="4400" dirty="0" smtClean="0">
                <a:solidFill>
                  <a:schemeClr val="tx1"/>
                </a:solidFill>
              </a:rPr>
              <a:t>REFERÊNCIAS </a:t>
            </a:r>
            <a:br>
              <a:rPr lang="pt-BR" sz="4400" dirty="0" smtClean="0">
                <a:solidFill>
                  <a:schemeClr val="tx1"/>
                </a:solidFill>
              </a:rPr>
            </a:br>
            <a:r>
              <a:rPr lang="pt-BR" sz="4400" dirty="0" smtClean="0">
                <a:solidFill>
                  <a:schemeClr val="tx1"/>
                </a:solidFill>
              </a:rPr>
              <a:t>BIBLIOGRÁFICAS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854696" cy="3600400"/>
          </a:xfrm>
        </p:spPr>
        <p:txBody>
          <a:bodyPr>
            <a:normAutofit fontScale="40000" lnSpcReduction="20000"/>
          </a:bodyPr>
          <a:lstStyle/>
          <a:p>
            <a:pPr marL="742950" lvl="0" indent="-742950" algn="just"/>
            <a:r>
              <a:rPr lang="pt-BR" sz="6000" b="1" dirty="0" smtClean="0"/>
              <a:t>1.  Serqueira. e Cols: Barreiras arquitetônicas 2009.</a:t>
            </a:r>
          </a:p>
          <a:p>
            <a:pPr marL="742950" lvl="0" indent="-742950" algn="just"/>
            <a:endParaRPr lang="pt-BR" sz="6000" b="1" dirty="0" smtClean="0"/>
          </a:p>
          <a:p>
            <a:pPr lvl="0" algn="just"/>
            <a:r>
              <a:rPr lang="pt-BR" sz="6000" b="1" dirty="0" smtClean="0"/>
              <a:t>2.  BRASIL. Ministério da Saúde. Atenção ao pré-natal de        baixo risco. Brasília: Ministério da Saúde, 2012. (Cadernos de Atenção Básica, 32)</a:t>
            </a:r>
          </a:p>
          <a:p>
            <a:pPr lvl="0" algn="just"/>
            <a:endParaRPr lang="pt-BR" sz="6000" b="1" dirty="0" smtClean="0"/>
          </a:p>
          <a:p>
            <a:pPr lvl="0" algn="just"/>
            <a:r>
              <a:rPr lang="pt-BR" sz="6000" b="1" dirty="0" smtClean="0"/>
              <a:t>3. BRASIL. Ministério da Saúde. Controle dos cânceres do colo do útero e da mama. 2. ed. Brasília: Ministério da Saúde, 2012. (Cadernos de Atenção Básica, 13)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851648" cy="90527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dirty="0" smtClean="0">
                <a:solidFill>
                  <a:schemeClr val="tx1"/>
                </a:solidFill>
              </a:rPr>
              <a:t>REFERÊNCIAS BIBLIOGRÁFICAS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854696" cy="3384376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pt-BR" b="1" dirty="0" smtClean="0"/>
              <a:t>4.  BRASIL. Ministério da Saúde. Hipertensão arterial sistêmica para o Sistema Único de Saúde. Brasília: Ministério da Saúde, 2006. (Cadernos de Atenção Básica, n. 15) (Série A. Normas e Manuais Técnicos)</a:t>
            </a:r>
          </a:p>
          <a:p>
            <a:pPr lvl="0" algn="just"/>
            <a:r>
              <a:rPr lang="pt-BR" b="1" dirty="0" smtClean="0"/>
              <a:t> </a:t>
            </a:r>
          </a:p>
          <a:p>
            <a:pPr lvl="0" algn="just"/>
            <a:endParaRPr lang="pt-BR" b="1" dirty="0" smtClean="0"/>
          </a:p>
          <a:p>
            <a:pPr lvl="0" algn="just"/>
            <a:r>
              <a:rPr lang="pt-BR" b="1" dirty="0" smtClean="0"/>
              <a:t> 5. BRASIL. Ministério da Saúde. Diabetes mellitus. Brasília: Ministério da Saúde, 2006. (Cadernos de Atenção Básica, n. 16) (Série A. Normas e Manuais Técnicos)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-1714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solidFill>
                  <a:schemeClr val="tx1"/>
                </a:solidFill>
              </a:rPr>
              <a:t>REFERÊNCIAS BIBLIOGRÁFICAS</a:t>
            </a: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854696" cy="309634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pt-BR" b="1" dirty="0" smtClean="0"/>
              <a:t>6. BRASIL. Ministério da Saúde. Saúde bucal. Brasília: Ministério da Saúde, 2006. (Cadernos de Atenção Básica, n. 17) (Série A. Normas e Manuais Técnicos)</a:t>
            </a:r>
          </a:p>
          <a:p>
            <a:pPr lvl="0" algn="just"/>
            <a:endParaRPr lang="en-US" b="1" dirty="0" smtClean="0"/>
          </a:p>
          <a:p>
            <a:pPr lvl="0" algn="just"/>
            <a:endParaRPr lang="pt-BR" b="1" dirty="0" smtClean="0"/>
          </a:p>
          <a:p>
            <a:pPr lvl="0" algn="just"/>
            <a:r>
              <a:rPr lang="pt-BR" b="1" dirty="0" smtClean="0"/>
              <a:t>7. BRASIL. Revista Brasileira de Hipertensão. Volume 17, número1, 1 janeiro-março de 2010.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851648" cy="1828800"/>
          </a:xfrm>
        </p:spPr>
        <p:txBody>
          <a:bodyPr>
            <a:noAutofit/>
          </a:bodyPr>
          <a:lstStyle/>
          <a:p>
            <a:pPr lvl="0" algn="ctr"/>
            <a:r>
              <a:rPr lang="pt-BR" sz="4400" dirty="0" smtClean="0">
                <a:solidFill>
                  <a:schemeClr val="tx1"/>
                </a:solidFill>
              </a:rPr>
              <a:t>REFERÊNCIAS BIBLIOGRÁFICAS</a:t>
            </a:r>
            <a:r>
              <a:rPr lang="pt-BR" sz="4400" dirty="0" smtClean="0">
                <a:solidFill>
                  <a:schemeClr val="bg1"/>
                </a:solidFill>
              </a:rPr>
              <a:t/>
            </a:r>
            <a:br>
              <a:rPr lang="pt-BR" sz="4400" dirty="0" smtClean="0">
                <a:solidFill>
                  <a:schemeClr val="bg1"/>
                </a:solidFill>
              </a:rPr>
            </a:b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3068960"/>
            <a:ext cx="7566664" cy="1752600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 smtClean="0"/>
              <a:t>8. BRASIL. Ministério da Saúde. Envelhecimento e saúde da pessoa idosa. Brasília: Ministério da Saúde, 2006. (Cadernos de Atenção Básica, n. 19) (Série A. Normas e Manuais Técnicos)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43808" y="2996952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  <a:cs typeface="Arial" pitchFamily="34" charset="0"/>
              </a:rPr>
              <a:t>Obrigado</a:t>
            </a:r>
            <a:endParaRPr lang="pt-BR" sz="4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7824" y="0"/>
            <a:ext cx="3094112" cy="170080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Introdução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7776864" cy="3024336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Caracterização do município: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Área ocupacional de 252 km².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Altitude de 282m sobre o nível do mar.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-387424"/>
            <a:ext cx="3454152" cy="2348879"/>
          </a:xfrm>
        </p:spPr>
        <p:txBody>
          <a:bodyPr/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560840" cy="372196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Caracterização do município: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Distância da capital Porto Alegre de 515 km, às margens do Rio Uruguai, fronteira com na Argentina.</a:t>
            </a:r>
          </a:p>
          <a:p>
            <a:pPr algn="just">
              <a:buFont typeface="Wingdings" pitchFamily="2" charset="2"/>
              <a:buChar char="ü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População: 5.313 habitantes.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-315416"/>
            <a:ext cx="3382144" cy="18002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488832" cy="30963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sz="9600" b="1" dirty="0" smtClean="0">
                <a:latin typeface="Arial" pitchFamily="34" charset="0"/>
                <a:cs typeface="Arial" pitchFamily="34" charset="0"/>
              </a:rPr>
              <a:t>Caracterização da Unidade Básica de Saúde.</a:t>
            </a:r>
          </a:p>
          <a:p>
            <a:pPr algn="just">
              <a:lnSpc>
                <a:spcPct val="120000"/>
              </a:lnSpc>
            </a:pPr>
            <a:endParaRPr lang="pt-BR" sz="9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9600" b="1" dirty="0" smtClean="0">
                <a:latin typeface="Arial" pitchFamily="34" charset="0"/>
                <a:cs typeface="Arial" pitchFamily="34" charset="0"/>
              </a:rPr>
              <a:t>Estrutura:</a:t>
            </a:r>
          </a:p>
          <a:p>
            <a:pPr algn="just">
              <a:lnSpc>
                <a:spcPct val="120000"/>
              </a:lnSpc>
            </a:pPr>
            <a:endParaRPr lang="pt-BR" sz="9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9600" b="1" dirty="0" smtClean="0">
                <a:latin typeface="Arial" pitchFamily="34" charset="0"/>
                <a:cs typeface="Arial" pitchFamily="34" charset="0"/>
              </a:rPr>
              <a:t>2 Unidades de Saúde Familiar,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endParaRPr lang="pt-BR" sz="9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9600" b="1" dirty="0" smtClean="0">
                <a:latin typeface="Arial" pitchFamily="34" charset="0"/>
                <a:cs typeface="Arial" pitchFamily="34" charset="0"/>
              </a:rPr>
              <a:t> 2 Equipes de ESF.</a:t>
            </a:r>
          </a:p>
          <a:p>
            <a:pPr algn="just">
              <a:lnSpc>
                <a:spcPct val="120000"/>
              </a:lnSpc>
            </a:pPr>
            <a:endParaRPr lang="pt-BR" sz="9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3848" y="0"/>
            <a:ext cx="3020960" cy="1828800"/>
          </a:xfrm>
        </p:spPr>
        <p:txBody>
          <a:bodyPr/>
          <a:lstStyle/>
          <a:p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sz="6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6000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7416496" cy="49685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Caracterização da Unidade Básica de Saúde.</a:t>
            </a:r>
          </a:p>
          <a:p>
            <a:pPr algn="just"/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Estrutura:</a:t>
            </a:r>
          </a:p>
          <a:p>
            <a:pPr algn="just"/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1 Médicos,1 Dentista,1 Enfermeiro, 2 Técnicos de enfermagem,1 Técnico em higiene dental, 10 Agentes Comunitários de Saúde.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Núcleo de apoio a ESF (NASF) composto por Psicólogo, Preparador Físico, Nutricionista.</a:t>
            </a:r>
          </a:p>
          <a:p>
            <a:pPr algn="just">
              <a:lnSpc>
                <a:spcPct val="12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0"/>
            <a:ext cx="7851648" cy="1772816"/>
          </a:xfrm>
        </p:spPr>
        <p:txBody>
          <a:bodyPr>
            <a:normAutofit/>
          </a:bodyPr>
          <a:lstStyle/>
          <a:p>
            <a:pPr algn="l"/>
            <a:r>
              <a:rPr lang="pt-BR" sz="4000" dirty="0">
                <a:solidFill>
                  <a:schemeClr val="tx1"/>
                </a:solidFill>
              </a:rPr>
              <a:t>Situação da ação programática na </a:t>
            </a:r>
            <a:r>
              <a:rPr lang="pt-BR" sz="4000" dirty="0" smtClean="0">
                <a:solidFill>
                  <a:schemeClr val="tx1"/>
                </a:solidFill>
              </a:rPr>
              <a:t>UBS </a:t>
            </a:r>
            <a:r>
              <a:rPr lang="pt-BR" sz="4000" dirty="0">
                <a:solidFill>
                  <a:schemeClr val="tx1"/>
                </a:solidFill>
              </a:rPr>
              <a:t>antes da intervenção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704856" cy="1752600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9600" dirty="0" smtClean="0">
                <a:solidFill>
                  <a:schemeClr val="bg1"/>
                </a:solidFill>
              </a:rPr>
              <a:t>  </a:t>
            </a:r>
            <a:r>
              <a:rPr lang="pt-BR" sz="9600" b="1" dirty="0" smtClean="0">
                <a:latin typeface="+mj-lt"/>
              </a:rPr>
              <a:t>Atividades </a:t>
            </a:r>
            <a:r>
              <a:rPr lang="pt-BR" sz="9600" b="1" dirty="0">
                <a:latin typeface="+mj-lt"/>
              </a:rPr>
              <a:t>de atenção das Pessoas idosas </a:t>
            </a:r>
            <a:r>
              <a:rPr lang="pt-BR" sz="9600" b="1" dirty="0" smtClean="0">
                <a:latin typeface="+mj-lt"/>
              </a:rPr>
              <a:t>concentradas </a:t>
            </a:r>
            <a:r>
              <a:rPr lang="pt-BR" sz="9600" b="1" dirty="0">
                <a:latin typeface="+mj-lt"/>
              </a:rPr>
              <a:t>no profissional </a:t>
            </a:r>
            <a:r>
              <a:rPr lang="pt-BR" sz="9600" b="1" dirty="0" smtClean="0">
                <a:latin typeface="+mj-lt"/>
              </a:rPr>
              <a:t>Médico.</a:t>
            </a:r>
          </a:p>
          <a:p>
            <a:pPr algn="just">
              <a:buFont typeface="Wingdings" pitchFamily="2" charset="2"/>
              <a:buChar char="ü"/>
            </a:pPr>
            <a:endParaRPr lang="pt-BR" sz="9600" b="1" dirty="0" smtClean="0">
              <a:latin typeface="+mj-lt"/>
            </a:endParaRPr>
          </a:p>
          <a:p>
            <a:pPr algn="just">
              <a:buFont typeface="Wingdings" pitchFamily="2" charset="2"/>
              <a:buChar char="ü"/>
            </a:pPr>
            <a:endParaRPr lang="pt-BR" sz="9600" b="1" dirty="0" smtClean="0">
              <a:latin typeface="+mj-lt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9600" b="1" dirty="0" smtClean="0">
                <a:latin typeface="+mj-lt"/>
              </a:rPr>
              <a:t>  Pouca participação </a:t>
            </a:r>
            <a:r>
              <a:rPr lang="pt-BR" sz="9600" b="1" dirty="0">
                <a:latin typeface="+mj-lt"/>
              </a:rPr>
              <a:t>da Enfermeira</a:t>
            </a:r>
            <a:r>
              <a:rPr lang="pt-BR" sz="9600" b="1" dirty="0" smtClean="0">
                <a:latin typeface="+mj-lt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endParaRPr lang="pt-BR" sz="9600" b="1" dirty="0" smtClean="0">
              <a:latin typeface="+mj-lt"/>
            </a:endParaRPr>
          </a:p>
          <a:p>
            <a:pPr algn="just">
              <a:buFont typeface="Wingdings" pitchFamily="2" charset="2"/>
              <a:buChar char="ü"/>
            </a:pPr>
            <a:endParaRPr lang="pt-BR" sz="9600" b="1" dirty="0" smtClean="0">
              <a:latin typeface="+mj-lt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9600" b="1" dirty="0" smtClean="0">
                <a:latin typeface="+mj-lt"/>
              </a:rPr>
              <a:t>   Pouca demanda para consultas  com o dentista.</a:t>
            </a:r>
            <a:endParaRPr lang="pt-BR" sz="9600" b="1" dirty="0">
              <a:latin typeface="+mj-lt"/>
            </a:endParaRPr>
          </a:p>
          <a:p>
            <a:r>
              <a:rPr lang="pt-BR" sz="9600" b="1" dirty="0">
                <a:latin typeface="+mj-lt"/>
              </a:rPr>
              <a:t> 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19872" y="476672"/>
            <a:ext cx="2376264" cy="1584176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272808" cy="187220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Melhorar a atenção à saúde do idoso UBS Doutor Maurício Cardoso /RS.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ux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1432</Words>
  <Application>Microsoft Office PowerPoint</Application>
  <PresentationFormat>Apresentação na tela (4:3)</PresentationFormat>
  <Paragraphs>228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38</vt:i4>
      </vt:variant>
    </vt:vector>
  </HeadingPairs>
  <TitlesOfParts>
    <vt:vector size="40" baseType="lpstr">
      <vt:lpstr>Tema do Office</vt:lpstr>
      <vt:lpstr>Fluxo</vt:lpstr>
      <vt:lpstr>Melhoria da atenção à saúde do idoso UBS Doutor Maurício Cardoso /RS.   </vt:lpstr>
      <vt:lpstr>Introdução </vt:lpstr>
      <vt:lpstr>Introdução </vt:lpstr>
      <vt:lpstr>Introdução </vt:lpstr>
      <vt:lpstr>Introdução </vt:lpstr>
      <vt:lpstr>Introdução </vt:lpstr>
      <vt:lpstr>Introdução </vt:lpstr>
      <vt:lpstr>Situação da ação programática na UBS antes da intervenção </vt:lpstr>
      <vt:lpstr>Objetivo </vt:lpstr>
      <vt:lpstr>Objetivos específicos </vt:lpstr>
      <vt:lpstr>Objetivos específicos </vt:lpstr>
      <vt:lpstr>Metodologia </vt:lpstr>
      <vt:lpstr>Metodologia </vt:lpstr>
      <vt:lpstr>Metodologia </vt:lpstr>
      <vt:lpstr>Metodologia </vt:lpstr>
      <vt:lpstr>Logística</vt:lpstr>
      <vt:lpstr>Logística</vt:lpstr>
      <vt:lpstr>Logística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Discussão </vt:lpstr>
      <vt:lpstr>Discussão </vt:lpstr>
      <vt:lpstr>Reflexão crítica sobre seu processo pessoal de aprendizagem:   </vt:lpstr>
      <vt:lpstr>Reflexão crítica sobre seu processo pessoal de aprendizagem:</vt:lpstr>
      <vt:lpstr>REFERÊNCIAS  BIBLIOGRÁFICAS</vt:lpstr>
      <vt:lpstr>REFERÊNCIAS BIBLIOGRÁFICAS</vt:lpstr>
      <vt:lpstr>REFERÊNCIAS BIBLIOGRÁFICAS</vt:lpstr>
      <vt:lpstr>REFERÊNCIAS BIBLIOGRÁFICAS 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do idoso UBS Doutor Maurício Cardoso /RS.   </dc:title>
  <dc:creator>Juliana Boer</dc:creator>
  <cp:lastModifiedBy>pmdmc</cp:lastModifiedBy>
  <cp:revision>2</cp:revision>
  <dcterms:created xsi:type="dcterms:W3CDTF">2015-09-03T12:08:49Z</dcterms:created>
  <dcterms:modified xsi:type="dcterms:W3CDTF">2015-09-03T12:17:39Z</dcterms:modified>
</cp:coreProperties>
</file>