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8" r:id="rId3"/>
    <p:sldId id="287" r:id="rId4"/>
    <p:sldId id="288" r:id="rId5"/>
    <p:sldId id="259" r:id="rId6"/>
    <p:sldId id="260" r:id="rId7"/>
    <p:sldId id="290" r:id="rId8"/>
    <p:sldId id="282" r:id="rId9"/>
    <p:sldId id="291" r:id="rId10"/>
    <p:sldId id="292" r:id="rId11"/>
    <p:sldId id="294" r:id="rId12"/>
    <p:sldId id="293" r:id="rId13"/>
    <p:sldId id="295" r:id="rId14"/>
    <p:sldId id="296" r:id="rId15"/>
    <p:sldId id="283" r:id="rId16"/>
    <p:sldId id="297" r:id="rId17"/>
    <p:sldId id="286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895" autoAdjust="0"/>
  </p:normalViewPr>
  <p:slideViewPr>
    <p:cSldViewPr>
      <p:cViewPr varScale="1">
        <p:scale>
          <a:sx n="64" d="100"/>
          <a:sy n="64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E41B9-C59F-4623-8428-F1D6ED5F8BA6}" type="datetimeFigureOut">
              <a:rPr lang="pt-BR" smtClean="0"/>
              <a:pPr/>
              <a:t>07/03/2014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1A014-CED8-4A5F-A5C5-DFA6A67FE91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04201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E41B9-C59F-4623-8428-F1D6ED5F8BA6}" type="datetimeFigureOut">
              <a:rPr lang="pt-BR" smtClean="0"/>
              <a:pPr/>
              <a:t>07/03/2014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1A014-CED8-4A5F-A5C5-DFA6A67FE91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1469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E41B9-C59F-4623-8428-F1D6ED5F8BA6}" type="datetimeFigureOut">
              <a:rPr lang="pt-BR" smtClean="0"/>
              <a:pPr/>
              <a:t>07/03/2014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1A014-CED8-4A5F-A5C5-DFA6A67FE91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75643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E41B9-C59F-4623-8428-F1D6ED5F8BA6}" type="datetimeFigureOut">
              <a:rPr lang="pt-BR" smtClean="0"/>
              <a:pPr/>
              <a:t>07/03/2014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1A014-CED8-4A5F-A5C5-DFA6A67FE91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19076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E41B9-C59F-4623-8428-F1D6ED5F8BA6}" type="datetimeFigureOut">
              <a:rPr lang="pt-BR" smtClean="0"/>
              <a:pPr/>
              <a:t>07/03/2014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1A014-CED8-4A5F-A5C5-DFA6A67FE91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50579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E41B9-C59F-4623-8428-F1D6ED5F8BA6}" type="datetimeFigureOut">
              <a:rPr lang="pt-BR" smtClean="0"/>
              <a:pPr/>
              <a:t>07/03/2014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1A014-CED8-4A5F-A5C5-DFA6A67FE91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8496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E41B9-C59F-4623-8428-F1D6ED5F8BA6}" type="datetimeFigureOut">
              <a:rPr lang="pt-BR" smtClean="0"/>
              <a:pPr/>
              <a:t>07/03/2014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1A014-CED8-4A5F-A5C5-DFA6A67FE91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81336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E41B9-C59F-4623-8428-F1D6ED5F8BA6}" type="datetimeFigureOut">
              <a:rPr lang="pt-BR" smtClean="0"/>
              <a:pPr/>
              <a:t>07/03/2014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1A014-CED8-4A5F-A5C5-DFA6A67FE91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29889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E41B9-C59F-4623-8428-F1D6ED5F8BA6}" type="datetimeFigureOut">
              <a:rPr lang="pt-BR" smtClean="0"/>
              <a:pPr/>
              <a:t>07/03/2014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1A014-CED8-4A5F-A5C5-DFA6A67FE91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68992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E41B9-C59F-4623-8428-F1D6ED5F8BA6}" type="datetimeFigureOut">
              <a:rPr lang="pt-BR" smtClean="0"/>
              <a:pPr/>
              <a:t>07/03/2014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1A014-CED8-4A5F-A5C5-DFA6A67FE91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30277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E41B9-C59F-4623-8428-F1D6ED5F8BA6}" type="datetimeFigureOut">
              <a:rPr lang="pt-BR" smtClean="0"/>
              <a:pPr/>
              <a:t>07/03/2014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1A014-CED8-4A5F-A5C5-DFA6A67FE91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31932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E41B9-C59F-4623-8428-F1D6ED5F8BA6}" type="datetimeFigureOut">
              <a:rPr lang="pt-BR" smtClean="0"/>
              <a:pPr/>
              <a:t>07/03/2014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1A014-CED8-4A5F-A5C5-DFA6A67FE91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76444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251520" y="2358549"/>
            <a:ext cx="6118448" cy="1470025"/>
          </a:xfrm>
        </p:spPr>
        <p:txBody>
          <a:bodyPr>
            <a:noAutofit/>
          </a:bodyPr>
          <a:lstStyle/>
          <a:p>
            <a:r>
              <a:rPr lang="pt-BR" sz="2800" b="1" dirty="0">
                <a:solidFill>
                  <a:schemeClr val="accent6">
                    <a:lumMod val="75000"/>
                  </a:schemeClr>
                </a:solidFill>
              </a:rPr>
              <a:t>Qualificação da atenção a hipertensos e diabéticos na ESF Mariano Gonzaga de Oliveira no município de Rio Branco, AC</a:t>
            </a:r>
            <a:endParaRPr lang="pt-BR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389348" y="4695214"/>
            <a:ext cx="6400800" cy="648072"/>
          </a:xfrm>
        </p:spPr>
        <p:txBody>
          <a:bodyPr>
            <a:normAutofit/>
          </a:bodyPr>
          <a:lstStyle/>
          <a:p>
            <a:r>
              <a:rPr lang="pt-BR" sz="2500" b="1" dirty="0">
                <a:solidFill>
                  <a:srgbClr val="0070C0"/>
                </a:solidFill>
              </a:rPr>
              <a:t>Laércio Medeiros Silva Júnior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231740" y="404666"/>
            <a:ext cx="4680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UNIVERSIDADE FEDERAL DE PELOTAS</a:t>
            </a:r>
          </a:p>
          <a:p>
            <a:pPr algn="ctr"/>
            <a:r>
              <a:rPr lang="pt-BR" sz="2000" b="1" dirty="0"/>
              <a:t>UNIVERSIDADE ABERTA DO SUS</a:t>
            </a:r>
          </a:p>
          <a:p>
            <a:pPr algn="ctr"/>
            <a:r>
              <a:rPr lang="pt-BR" sz="2000" b="1" dirty="0"/>
              <a:t>DEPARTAMENTO DE MEDICINA SOCIAL</a:t>
            </a:r>
          </a:p>
        </p:txBody>
      </p:sp>
      <p:sp>
        <p:nvSpPr>
          <p:cNvPr id="7" name="Subtítulo 4"/>
          <p:cNvSpPr txBox="1">
            <a:spLocks/>
          </p:cNvSpPr>
          <p:nvPr/>
        </p:nvSpPr>
        <p:spPr>
          <a:xfrm>
            <a:off x="5076056" y="5661248"/>
            <a:ext cx="3808512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2200" dirty="0">
                <a:solidFill>
                  <a:schemeClr val="tx1"/>
                </a:solidFill>
              </a:rPr>
              <a:t>Orientadora: Mariangela Soares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0095" y="477040"/>
            <a:ext cx="871647" cy="87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193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23528" y="1124744"/>
            <a:ext cx="8424936" cy="86177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lvl="1"/>
            <a:r>
              <a:rPr lang="pt-BR" sz="2500" b="1" dirty="0" smtClean="0"/>
              <a:t>Meta 3.2:</a:t>
            </a:r>
            <a:r>
              <a:rPr lang="pt-BR" sz="2500" dirty="0" smtClean="0"/>
              <a:t> Garantir a 100% dos cadastrados a realização de exames complementares em dia.</a:t>
            </a:r>
            <a:endParaRPr lang="pt-BR" sz="2500" dirty="0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683568" y="332659"/>
            <a:ext cx="7704856" cy="1008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dirty="0" smtClean="0">
                <a:solidFill>
                  <a:schemeClr val="accent6">
                    <a:lumMod val="75000"/>
                  </a:schemeClr>
                </a:solidFill>
              </a:rPr>
              <a:t>Resultados</a:t>
            </a:r>
            <a:endParaRPr lang="pt-B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97830" y="2067527"/>
            <a:ext cx="2454788" cy="3693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69,1% dos hipertensos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759262" y="2067527"/>
            <a:ext cx="231902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66,7% dos diabéticos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3323" y="2673197"/>
            <a:ext cx="3683801" cy="260231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0672" y="2695318"/>
            <a:ext cx="3676207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992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23528" y="1127066"/>
            <a:ext cx="8424936" cy="86177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lvl="1"/>
            <a:r>
              <a:rPr lang="pt-BR" sz="2500" b="1" dirty="0" smtClean="0"/>
              <a:t>Meta 3.3: </a:t>
            </a:r>
            <a:r>
              <a:rPr lang="pt-BR" sz="2500" dirty="0" smtClean="0"/>
              <a:t>Garantir tratamento medicamentoso da Farmácia Popular.</a:t>
            </a:r>
            <a:endParaRPr lang="pt-BR" sz="2500" dirty="0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683568" y="332659"/>
            <a:ext cx="7704856" cy="1008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dirty="0" smtClean="0">
                <a:solidFill>
                  <a:schemeClr val="accent6">
                    <a:lumMod val="75000"/>
                  </a:schemeClr>
                </a:solidFill>
              </a:rPr>
              <a:t>Resultados</a:t>
            </a:r>
            <a:endParaRPr lang="pt-B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83568" y="1988840"/>
            <a:ext cx="7704856" cy="738664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100" dirty="0" smtClean="0"/>
              <a:t>Conseguimos garantir tratamento medicamentoso para 96,3% dos hipertensos e para 95,2% dos diabéticos cadastrados.</a:t>
            </a:r>
            <a:endParaRPr lang="pt-BR" sz="2100" dirty="0"/>
          </a:p>
        </p:txBody>
      </p:sp>
      <p:sp>
        <p:nvSpPr>
          <p:cNvPr id="17" name="Retângulo 16"/>
          <p:cNvSpPr/>
          <p:nvPr/>
        </p:nvSpPr>
        <p:spPr>
          <a:xfrm>
            <a:off x="323528" y="2938071"/>
            <a:ext cx="8424936" cy="86177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lvl="1"/>
            <a:r>
              <a:rPr lang="pt-BR" sz="2500" b="1" dirty="0" smtClean="0"/>
              <a:t>Meta 4: </a:t>
            </a:r>
            <a:r>
              <a:rPr lang="pt-BR" sz="2500" dirty="0" smtClean="0"/>
              <a:t>Manter registro das informações adequado para todos os cadastrados.</a:t>
            </a:r>
            <a:endParaRPr lang="pt-BR" sz="25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997830" y="3864883"/>
            <a:ext cx="2454788" cy="3693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75,6% dos hipertensos</a:t>
            </a:r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5759262" y="3864883"/>
            <a:ext cx="231902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76,2% dos diabéticos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388" y="4435980"/>
            <a:ext cx="3421672" cy="220531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3493" y="4443785"/>
            <a:ext cx="3390566" cy="220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763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23528" y="1317104"/>
            <a:ext cx="8424936" cy="4770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lvl="1"/>
            <a:r>
              <a:rPr lang="pt-BR" sz="2500" b="1" dirty="0" smtClean="0"/>
              <a:t>Meta 5:</a:t>
            </a:r>
            <a:r>
              <a:rPr lang="pt-BR" sz="2500" dirty="0" smtClean="0"/>
              <a:t> Mapear risco cardiovascular em 100% dos usuários.</a:t>
            </a:r>
            <a:endParaRPr lang="pt-BR" sz="2500" dirty="0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683568" y="332659"/>
            <a:ext cx="7704856" cy="1008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dirty="0" smtClean="0">
                <a:solidFill>
                  <a:schemeClr val="accent6">
                    <a:lumMod val="75000"/>
                  </a:schemeClr>
                </a:solidFill>
              </a:rPr>
              <a:t>Resultados</a:t>
            </a:r>
            <a:endParaRPr lang="pt-B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97830" y="2067527"/>
            <a:ext cx="2454788" cy="3693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67,1% dos hipertensos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759262" y="2067527"/>
            <a:ext cx="231902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69,0% dos diabéticos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328" y="2799853"/>
            <a:ext cx="3667792" cy="260785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1125" y="2803755"/>
            <a:ext cx="3667792" cy="260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070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23528" y="1124744"/>
            <a:ext cx="8424936" cy="86177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lvl="1"/>
            <a:r>
              <a:rPr lang="pt-BR" sz="2500" b="1" dirty="0" smtClean="0"/>
              <a:t>Meta 6.1:</a:t>
            </a:r>
            <a:r>
              <a:rPr lang="pt-BR" sz="2500" dirty="0" smtClean="0"/>
              <a:t> Garantia de avaliação odontológica a 10% dos hipertensos e a 20% dos diabéticos.</a:t>
            </a:r>
            <a:endParaRPr lang="pt-BR" sz="2500" dirty="0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683568" y="332659"/>
            <a:ext cx="7704856" cy="1008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dirty="0" smtClean="0">
                <a:solidFill>
                  <a:schemeClr val="accent6">
                    <a:lumMod val="75000"/>
                  </a:schemeClr>
                </a:solidFill>
              </a:rPr>
              <a:t>Resultados</a:t>
            </a:r>
            <a:endParaRPr lang="pt-B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97830" y="2067527"/>
            <a:ext cx="2454788" cy="369332"/>
          </a:xfrm>
          <a:prstGeom prst="rect">
            <a:avLst/>
          </a:prstGeom>
          <a:noFill/>
          <a:ln w="127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59,3% dos hipertensos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759262" y="2067527"/>
            <a:ext cx="2319028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55,6% dos diabéticos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554" y="2686454"/>
            <a:ext cx="3657339" cy="259262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0106" y="2682325"/>
            <a:ext cx="3657339" cy="260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033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23528" y="1252498"/>
            <a:ext cx="8424936" cy="86177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lvl="1"/>
            <a:r>
              <a:rPr lang="pt-BR" sz="2500" b="1" dirty="0" smtClean="0"/>
              <a:t>Metas 6.2 a 6.4: </a:t>
            </a:r>
            <a:r>
              <a:rPr lang="pt-BR" sz="2500" dirty="0" smtClean="0"/>
              <a:t>Garantir orientação nutricional, atividade física e riscos do tabagismo.</a:t>
            </a:r>
            <a:endParaRPr lang="pt-BR" sz="2500" dirty="0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683568" y="332659"/>
            <a:ext cx="7704856" cy="1008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dirty="0" smtClean="0">
                <a:solidFill>
                  <a:schemeClr val="accent6">
                    <a:lumMod val="75000"/>
                  </a:schemeClr>
                </a:solidFill>
              </a:rPr>
              <a:t>Resultados</a:t>
            </a:r>
            <a:endParaRPr lang="pt-B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195736" y="2251668"/>
            <a:ext cx="4680520" cy="415498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100" dirty="0" smtClean="0"/>
              <a:t>Foram devidamente atingidas</a:t>
            </a:r>
            <a:endParaRPr lang="pt-BR" sz="2100" dirty="0"/>
          </a:p>
        </p:txBody>
      </p:sp>
      <p:pic>
        <p:nvPicPr>
          <p:cNvPr id="4098" name="Picture 2" descr="C:\Users\Laércio\Desktop\FOTOS PROVAB\initerante equip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068960"/>
            <a:ext cx="4562763" cy="34220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537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1700808"/>
            <a:ext cx="7704856" cy="4608512"/>
          </a:xfrm>
        </p:spPr>
        <p:txBody>
          <a:bodyPr>
            <a:normAutofit/>
          </a:bodyPr>
          <a:lstStyle/>
          <a:p>
            <a:pPr lvl="1" indent="-457200" algn="l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Importância da intervenção para a equipe, para o serviço e para comunidade.</a:t>
            </a:r>
          </a:p>
          <a:p>
            <a:pPr lvl="1" indent="-457200" algn="l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1"/>
              </a:solidFill>
            </a:endParaRPr>
          </a:p>
          <a:p>
            <a:pPr lvl="1" indent="-457200" algn="l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Avaliação do nível de incorporação da intervenção à rotina do serviço.</a:t>
            </a:r>
          </a:p>
          <a:p>
            <a:pPr lvl="1" indent="-457200" algn="l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1"/>
              </a:solidFill>
            </a:endParaRPr>
          </a:p>
          <a:p>
            <a:pPr lvl="1" indent="-457200" algn="l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Mudanças que pretendo realizar para viabilizar a continuidade após o término do curso.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83568" y="332659"/>
            <a:ext cx="7704856" cy="1008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dirty="0" smtClean="0">
                <a:solidFill>
                  <a:schemeClr val="accent6">
                    <a:lumMod val="75000"/>
                  </a:schemeClr>
                </a:solidFill>
              </a:rPr>
              <a:t>Discussão</a:t>
            </a:r>
            <a:endParaRPr lang="pt-B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111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1700808"/>
            <a:ext cx="7704856" cy="4608512"/>
          </a:xfrm>
        </p:spPr>
        <p:txBody>
          <a:bodyPr>
            <a:normAutofit/>
          </a:bodyPr>
          <a:lstStyle/>
          <a:p>
            <a:pPr lvl="1" indent="-45720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O desenvolvimento do curso em relação às minhas expectativas </a:t>
            </a:r>
            <a:r>
              <a:rPr lang="pt-BR" dirty="0" smtClean="0">
                <a:solidFill>
                  <a:schemeClr val="tx1"/>
                </a:solidFill>
              </a:rPr>
              <a:t>iniciais.</a:t>
            </a:r>
            <a:endParaRPr lang="pt-BR" dirty="0">
              <a:solidFill>
                <a:schemeClr val="tx1"/>
              </a:solidFill>
            </a:endParaRPr>
          </a:p>
          <a:p>
            <a:pPr lvl="1" indent="-457200" algn="l">
              <a:buFont typeface="Arial" panose="020B0604020202020204" pitchFamily="34" charset="0"/>
              <a:buChar char="•"/>
            </a:pPr>
            <a:endParaRPr lang="pt-BR" dirty="0">
              <a:solidFill>
                <a:schemeClr val="tx1"/>
              </a:solidFill>
            </a:endParaRPr>
          </a:p>
          <a:p>
            <a:pPr lvl="1" indent="-45720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O significado do curso para a minha prática </a:t>
            </a:r>
            <a:r>
              <a:rPr lang="pt-BR" dirty="0" smtClean="0">
                <a:solidFill>
                  <a:schemeClr val="tx1"/>
                </a:solidFill>
              </a:rPr>
              <a:t>profissional.</a:t>
            </a:r>
            <a:endParaRPr lang="pt-BR" dirty="0">
              <a:solidFill>
                <a:schemeClr val="tx1"/>
              </a:solidFill>
            </a:endParaRPr>
          </a:p>
          <a:p>
            <a:pPr lvl="1" indent="-457200" algn="l">
              <a:buFont typeface="Arial" panose="020B0604020202020204" pitchFamily="34" charset="0"/>
              <a:buChar char="•"/>
            </a:pPr>
            <a:endParaRPr lang="pt-BR" dirty="0">
              <a:solidFill>
                <a:schemeClr val="tx1"/>
              </a:solidFill>
            </a:endParaRPr>
          </a:p>
          <a:p>
            <a:pPr lvl="1" indent="-45720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Aprendizados mais </a:t>
            </a:r>
            <a:r>
              <a:rPr lang="pt-BR" dirty="0" smtClean="0">
                <a:solidFill>
                  <a:schemeClr val="tx1"/>
                </a:solidFill>
              </a:rPr>
              <a:t>relevantes.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83568" y="332659"/>
            <a:ext cx="7704856" cy="1008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dirty="0" smtClean="0">
                <a:solidFill>
                  <a:schemeClr val="accent6">
                    <a:lumMod val="75000"/>
                  </a:schemeClr>
                </a:solidFill>
              </a:rPr>
              <a:t>Considerações finais</a:t>
            </a:r>
            <a:endParaRPr lang="pt-B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46" name="Picture 2" descr="C:\Users\Laércio\Desktop\FOTOS PROVAB\1526242_564352190314852_1981288557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816424"/>
            <a:ext cx="3323861" cy="2492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256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395536" y="908720"/>
            <a:ext cx="7772400" cy="1470025"/>
          </a:xfrm>
        </p:spPr>
        <p:txBody>
          <a:bodyPr/>
          <a:lstStyle/>
          <a:p>
            <a:pPr algn="l"/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Obrigado!</a:t>
            </a: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Laércio\Desktop\FOTOS PROVAB\itineran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36912"/>
            <a:ext cx="5040560" cy="3780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9500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1628800"/>
            <a:ext cx="7704856" cy="4608512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Caracterização do nosso município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Número de habitantes.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Características territoriais (dificuldades de acesso).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Economia.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História.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chemeClr val="tx1"/>
              </a:solidFill>
            </a:endParaRPr>
          </a:p>
          <a:p>
            <a:pPr lvl="1" algn="just"/>
            <a:endParaRPr lang="pt-BR" sz="2400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6897" y="3864644"/>
            <a:ext cx="2827151" cy="1868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332659"/>
            <a:ext cx="7704856" cy="1008110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>
                <a:solidFill>
                  <a:schemeClr val="accent6">
                    <a:lumMod val="75000"/>
                  </a:schemeClr>
                </a:solidFill>
              </a:rPr>
              <a:t>Introdução</a:t>
            </a:r>
            <a:endParaRPr lang="pt-B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Localização de Rio Bran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816" y="5101926"/>
            <a:ext cx="2667000" cy="1495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drdoarcondicionado.com/wp-content/uploads/2013/10/foto-de-rio-branco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4443" y="3423976"/>
            <a:ext cx="3688733" cy="2993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8000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332659"/>
            <a:ext cx="7704856" cy="1008110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>
                <a:solidFill>
                  <a:schemeClr val="accent6">
                    <a:lumMod val="75000"/>
                  </a:schemeClr>
                </a:solidFill>
              </a:rPr>
              <a:t>Introdução</a:t>
            </a:r>
            <a:endParaRPr lang="pt-B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1556792"/>
            <a:ext cx="7704856" cy="4608512"/>
          </a:xfrm>
        </p:spPr>
        <p:txBody>
          <a:bodyPr>
            <a:normAutofit fontScale="85000" lnSpcReduction="20000"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Serviços de Saúde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Número de hospitais 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5 hospitais (HC, HUERB, MBH, INTO e Hospital da Criança) 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endParaRPr lang="pt-BR" sz="2000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Número de UBS Tradicionais e ESF.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64 com ESF e 10  Tradicionais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A ESF Mariano Gonzaga de Oliveira</a:t>
            </a:r>
            <a:endParaRPr lang="pt-BR" dirty="0" smtClean="0"/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Número de trabalhadores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17 Profissionais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População </a:t>
            </a:r>
            <a:r>
              <a:rPr lang="pt-BR" dirty="0" err="1" smtClean="0">
                <a:solidFill>
                  <a:schemeClr val="tx1"/>
                </a:solidFill>
              </a:rPr>
              <a:t>adscrita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9.548 Pessoas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endParaRPr lang="pt-BR" dirty="0"/>
          </a:p>
          <a:p>
            <a:pPr lvl="1" algn="just"/>
            <a:endParaRPr lang="pt-BR" dirty="0" smtClean="0">
              <a:solidFill>
                <a:schemeClr val="tx1"/>
              </a:solidFill>
            </a:endParaRPr>
          </a:p>
        </p:txBody>
      </p:sp>
      <p:pic>
        <p:nvPicPr>
          <p:cNvPr id="1028" name="Picture 4" descr="C:\Users\Laércio\Desktop\FOTOS PROVAB\MARIANO GONZAG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149080"/>
            <a:ext cx="3611893" cy="2564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7967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332659"/>
            <a:ext cx="7704856" cy="1008110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>
                <a:solidFill>
                  <a:schemeClr val="accent6">
                    <a:lumMod val="75000"/>
                  </a:schemeClr>
                </a:solidFill>
              </a:rPr>
              <a:t>Introdução</a:t>
            </a:r>
            <a:endParaRPr lang="pt-B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251520" y="1340769"/>
            <a:ext cx="7704856" cy="482453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Importância da ação programática na qual fiz a intervenção.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/>
                </a:solidFill>
              </a:rPr>
              <a:t>O projeto de intervenção foi criado para intervir em pacientes com duas importantes DCNT; a hipertensão arterial sistêmica e o diabetes mellitus, conseguindo ao final do projeto, gerar mais qualidade de vida para o paciente e seus familiares, evitando as temíveis complicações destas doenças.</a:t>
            </a:r>
            <a:endParaRPr lang="pt-BR" sz="24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Situação da ação programática em nossa UBS antes da intervenção. 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Não realizada cadastro do HIPERDIA;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Baixa cobertura aos portadores de HAS e DM;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Equipe desmotivada</a:t>
            </a:r>
          </a:p>
          <a:p>
            <a:pPr marL="1081088" lvl="2" indent="-166688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Alta rotatividade de médicos;</a:t>
            </a:r>
          </a:p>
          <a:p>
            <a:pPr marL="1081088" lvl="2" indent="-166688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Poucas ações em saúde;</a:t>
            </a:r>
          </a:p>
          <a:p>
            <a:pPr marL="1081088" lvl="2" indent="-166688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Ausência de visitas domiciliares.  </a:t>
            </a:r>
          </a:p>
        </p:txBody>
      </p:sp>
      <p:pic>
        <p:nvPicPr>
          <p:cNvPr id="5122" name="Picture 2" descr="C:\Users\Laércio\Desktop\FOTOS PROVAB\palestr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77072"/>
            <a:ext cx="3059831" cy="22948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973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1340769"/>
            <a:ext cx="7704856" cy="1296143"/>
          </a:xfrm>
          <a:ln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r>
              <a:rPr lang="pt-BR" sz="2500" dirty="0" smtClean="0">
                <a:solidFill>
                  <a:schemeClr val="tx1"/>
                </a:solidFill>
              </a:rPr>
              <a:t>Melhorar </a:t>
            </a:r>
            <a:r>
              <a:rPr lang="pt-BR" sz="2500" dirty="0">
                <a:solidFill>
                  <a:schemeClr val="tx1"/>
                </a:solidFill>
              </a:rPr>
              <a:t>a atenção aos adultos portadores de Hipertensão Arterial Sistêmica e/ou Diabetes Mellitus na ESF Mariano Gonzaga de Oliveira</a:t>
            </a:r>
            <a:r>
              <a:rPr lang="pt-BR" sz="25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83568" y="332659"/>
            <a:ext cx="7704856" cy="1008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dirty="0" smtClean="0">
                <a:solidFill>
                  <a:schemeClr val="accent6">
                    <a:lumMod val="75000"/>
                  </a:schemeClr>
                </a:solidFill>
              </a:rPr>
              <a:t>Objetivos</a:t>
            </a:r>
            <a:endParaRPr lang="pt-B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683568" y="2996952"/>
            <a:ext cx="7704856" cy="331236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pt-BR" dirty="0" smtClean="0">
                <a:solidFill>
                  <a:schemeClr val="tx1"/>
                </a:solidFill>
              </a:rPr>
              <a:t>1. Ampliar </a:t>
            </a:r>
            <a:r>
              <a:rPr lang="pt-BR" dirty="0">
                <a:solidFill>
                  <a:schemeClr val="tx1"/>
                </a:solidFill>
              </a:rPr>
              <a:t>a cobertura à hipertensos e/ou diabéticos.</a:t>
            </a:r>
          </a:p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pt-BR" dirty="0">
                <a:solidFill>
                  <a:schemeClr val="tx1"/>
                </a:solidFill>
              </a:rPr>
              <a:t>2. Melhorar a adesão do hipertenso e/ou diabético ao programa.</a:t>
            </a:r>
          </a:p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pt-BR" dirty="0">
                <a:solidFill>
                  <a:schemeClr val="tx1"/>
                </a:solidFill>
              </a:rPr>
              <a:t>3. Melhorar a qualidade do atendimento aos usuários do HIPERDIA.</a:t>
            </a:r>
          </a:p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pt-BR" dirty="0">
                <a:solidFill>
                  <a:schemeClr val="tx1"/>
                </a:solidFill>
              </a:rPr>
              <a:t>4. Melhorar o registro das informações.</a:t>
            </a:r>
          </a:p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pt-BR" dirty="0">
                <a:solidFill>
                  <a:schemeClr val="tx1"/>
                </a:solidFill>
              </a:rPr>
              <a:t>5. Mapear os usuários de risco.</a:t>
            </a:r>
          </a:p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pt-BR" dirty="0">
                <a:solidFill>
                  <a:schemeClr val="tx1"/>
                </a:solidFill>
              </a:rPr>
              <a:t>6. Promover a saúde realizando ações de promoção aos usuários e seus familiares</a:t>
            </a:r>
            <a:r>
              <a:rPr lang="pt-BR" dirty="0" smtClean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1477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457200" y="1600202"/>
            <a:ext cx="8435280" cy="5069158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500" dirty="0" smtClean="0"/>
              <a:t>Definição do foco após análise situacional e diálogo com a equipe.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500" dirty="0" smtClean="0"/>
              <a:t>Projeto: Definição de metas, indicadores, ações e logística.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500" dirty="0" smtClean="0"/>
              <a:t>12 semanas.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500" dirty="0" smtClean="0"/>
              <a:t>As ações garantiram:</a:t>
            </a:r>
          </a:p>
          <a:p>
            <a:pPr marL="857250" lvl="1" indent="-457200" algn="just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2100" b="1" dirty="0" smtClean="0"/>
              <a:t>Qualificação da prática clínica:</a:t>
            </a:r>
            <a:r>
              <a:rPr lang="pt-BR" sz="2100" dirty="0" smtClean="0"/>
              <a:t> capacitação da equipe.</a:t>
            </a:r>
          </a:p>
          <a:p>
            <a:pPr marL="857250" lvl="1" indent="-457200" algn="just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2100" b="1" dirty="0" smtClean="0"/>
              <a:t>Engajamento público:</a:t>
            </a:r>
            <a:r>
              <a:rPr lang="pt-BR" sz="2100" dirty="0" smtClean="0"/>
              <a:t> orientações, grupos, atividades extramuros.</a:t>
            </a:r>
          </a:p>
          <a:p>
            <a:pPr marL="857250" lvl="1" indent="-457200" algn="just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2100" b="1" dirty="0" smtClean="0"/>
              <a:t>Monitoramento e avaliação: </a:t>
            </a:r>
            <a:r>
              <a:rPr lang="pt-BR" sz="2100" dirty="0" smtClean="0"/>
              <a:t>utilização da ficha-espelho e planilha digital para coleta e análise dos dados.</a:t>
            </a:r>
          </a:p>
          <a:p>
            <a:pPr marL="857250" lvl="1" indent="-457200" algn="just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2100" b="1" dirty="0" smtClean="0"/>
              <a:t>Organização e gestão do serviço: </a:t>
            </a:r>
            <a:r>
              <a:rPr lang="pt-BR" sz="2100" dirty="0" smtClean="0"/>
              <a:t>modificações no processo de trabalho e acolhimento aos usuários.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83568" y="332659"/>
            <a:ext cx="7704856" cy="1008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dirty="0" smtClean="0">
                <a:solidFill>
                  <a:schemeClr val="accent6">
                    <a:lumMod val="75000"/>
                  </a:schemeClr>
                </a:solidFill>
              </a:rPr>
              <a:t>Metodologia</a:t>
            </a:r>
            <a:endParaRPr lang="pt-B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226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457200" y="1600202"/>
            <a:ext cx="4546848" cy="2980926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500" dirty="0" smtClean="0"/>
              <a:t>Algumas ações específicas:</a:t>
            </a:r>
          </a:p>
          <a:p>
            <a:pPr marL="631825" lvl="1" indent="-174625" algn="just">
              <a:buFont typeface="Arial" panose="020B0604020202020204" pitchFamily="34" charset="0"/>
              <a:buChar char="•"/>
            </a:pPr>
            <a:r>
              <a:rPr lang="pt-BR" sz="2100" dirty="0"/>
              <a:t>Grupo de combate ao tabagismo</a:t>
            </a:r>
          </a:p>
          <a:p>
            <a:pPr marL="631825" lvl="1" indent="-174625" algn="just">
              <a:buFont typeface="Arial" panose="020B0604020202020204" pitchFamily="34" charset="0"/>
              <a:buChar char="•"/>
            </a:pPr>
            <a:r>
              <a:rPr lang="pt-BR" sz="2100" dirty="0"/>
              <a:t>Grupo do HIPERDIA</a:t>
            </a:r>
          </a:p>
          <a:p>
            <a:pPr marL="631825" lvl="1" indent="-174625" algn="just">
              <a:buFont typeface="Arial" panose="020B0604020202020204" pitchFamily="34" charset="0"/>
              <a:buChar char="•"/>
            </a:pPr>
            <a:r>
              <a:rPr lang="pt-BR" sz="2100" dirty="0"/>
              <a:t>Grupo de gestantes</a:t>
            </a:r>
          </a:p>
          <a:p>
            <a:pPr marL="631825" lvl="1" indent="-174625" algn="just">
              <a:buFont typeface="Arial" panose="020B0604020202020204" pitchFamily="34" charset="0"/>
              <a:buChar char="•"/>
            </a:pPr>
            <a:r>
              <a:rPr lang="pt-BR" sz="2100" dirty="0"/>
              <a:t>Teatro na </a:t>
            </a:r>
            <a:r>
              <a:rPr lang="pt-BR" sz="2100" dirty="0" smtClean="0"/>
              <a:t>ESF</a:t>
            </a:r>
            <a:endParaRPr lang="pt-BR" sz="2100" dirty="0"/>
          </a:p>
          <a:p>
            <a:pPr marL="631825" lvl="1" indent="-174625" algn="just">
              <a:buFont typeface="Arial" panose="020B0604020202020204" pitchFamily="34" charset="0"/>
              <a:buChar char="•"/>
            </a:pPr>
            <a:r>
              <a:rPr lang="pt-BR" sz="2100" dirty="0"/>
              <a:t>Ação em zona Rural</a:t>
            </a:r>
          </a:p>
          <a:p>
            <a:pPr marL="631825" lvl="1" indent="-174625" algn="just">
              <a:buFont typeface="Arial" panose="020B0604020202020204" pitchFamily="34" charset="0"/>
              <a:buChar char="•"/>
            </a:pPr>
            <a:r>
              <a:rPr lang="pt-BR" sz="2100" dirty="0"/>
              <a:t>Ações em Escolas 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83568" y="332659"/>
            <a:ext cx="7704856" cy="1008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dirty="0" smtClean="0">
                <a:solidFill>
                  <a:schemeClr val="accent6">
                    <a:lumMod val="75000"/>
                  </a:schemeClr>
                </a:solidFill>
              </a:rPr>
              <a:t>Metodologia</a:t>
            </a:r>
            <a:endParaRPr lang="pt-B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2794620"/>
            <a:ext cx="4764021" cy="3573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667705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23528" y="1233819"/>
            <a:ext cx="8424936" cy="4770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lvl="1"/>
            <a:r>
              <a:rPr lang="pt-BR" sz="2500" b="1" dirty="0" smtClean="0"/>
              <a:t>Meta 1: </a:t>
            </a:r>
            <a:r>
              <a:rPr lang="pt-BR" sz="2500" dirty="0"/>
              <a:t>Ampliar a cobertura para 50</a:t>
            </a:r>
            <a:r>
              <a:rPr lang="pt-BR" sz="2500" dirty="0" smtClean="0"/>
              <a:t>% em cada um dos grupos</a:t>
            </a:r>
            <a:endParaRPr lang="pt-BR" sz="2500" dirty="0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683568" y="332659"/>
            <a:ext cx="7704856" cy="1008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dirty="0" smtClean="0">
                <a:solidFill>
                  <a:schemeClr val="accent6">
                    <a:lumMod val="75000"/>
                  </a:schemeClr>
                </a:solidFill>
              </a:rPr>
              <a:t>Resultados</a:t>
            </a:r>
            <a:endParaRPr lang="pt-B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23528" y="1902071"/>
            <a:ext cx="3803392" cy="106182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lvl="1" indent="12700" algn="ctr"/>
            <a:r>
              <a:rPr lang="pt-BR" sz="2100" dirty="0" smtClean="0"/>
              <a:t>Dos 455 hipertensos residentes na área, 246 foram cadastrados e acompanhados.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997830" y="2991091"/>
            <a:ext cx="2454788" cy="369332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54,1% dos hipertensos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759262" y="2991091"/>
            <a:ext cx="2319028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81,3% dos diabéticos</a:t>
            </a:r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5017080" y="1904695"/>
            <a:ext cx="3803392" cy="106182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lvl="1" indent="12700" algn="ctr"/>
            <a:r>
              <a:rPr lang="pt-BR" sz="2100" dirty="0" smtClean="0"/>
              <a:t>Dos 155 diabéticos residentes na área, 126 foram cadastrados e acompanhados.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573015"/>
            <a:ext cx="3839712" cy="2591025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9134" y="3573016"/>
            <a:ext cx="3621338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574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23528" y="1233819"/>
            <a:ext cx="8424936" cy="4770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lvl="1"/>
            <a:r>
              <a:rPr lang="pt-BR" sz="2500" b="1" dirty="0" smtClean="0"/>
              <a:t>Meta 2: </a:t>
            </a:r>
            <a:r>
              <a:rPr lang="pt-BR" sz="2500" dirty="0" smtClean="0"/>
              <a:t>Buscar 100% de faltosos às consultas programadas.</a:t>
            </a:r>
            <a:endParaRPr lang="pt-BR" sz="2500" dirty="0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683568" y="332659"/>
            <a:ext cx="7704856" cy="1008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dirty="0" smtClean="0">
                <a:solidFill>
                  <a:schemeClr val="accent6">
                    <a:lumMod val="75000"/>
                  </a:schemeClr>
                </a:solidFill>
              </a:rPr>
              <a:t>Resultados</a:t>
            </a:r>
            <a:endParaRPr lang="pt-B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83568" y="1772816"/>
            <a:ext cx="7704856" cy="738664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100" dirty="0" smtClean="0"/>
              <a:t>100% dos hipertensos e diabéticos faltosos receberam visitas domiciliares dos ACS.</a:t>
            </a:r>
            <a:endParaRPr lang="pt-BR" sz="2100" dirty="0"/>
          </a:p>
        </p:txBody>
      </p:sp>
      <p:sp>
        <p:nvSpPr>
          <p:cNvPr id="17" name="Retângulo 16"/>
          <p:cNvSpPr/>
          <p:nvPr/>
        </p:nvSpPr>
        <p:spPr>
          <a:xfrm>
            <a:off x="323528" y="2708920"/>
            <a:ext cx="8424936" cy="86177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lvl="1"/>
            <a:r>
              <a:rPr lang="pt-BR" sz="2500" b="1" dirty="0" smtClean="0"/>
              <a:t>Meta 3.1: </a:t>
            </a:r>
            <a:r>
              <a:rPr lang="pt-BR" sz="2500" dirty="0" smtClean="0"/>
              <a:t>Realizar exame clínico apropriado a 100% dos cadastrados.</a:t>
            </a:r>
            <a:endParaRPr lang="pt-BR" sz="25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4301478"/>
            <a:ext cx="3395766" cy="206672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3023" y="4301478"/>
            <a:ext cx="3395766" cy="2066723"/>
          </a:xfrm>
          <a:prstGeom prst="rect">
            <a:avLst/>
          </a:prstGeom>
        </p:spPr>
      </p:pic>
      <p:sp>
        <p:nvSpPr>
          <p:cNvPr id="21" name="CaixaDeTexto 20"/>
          <p:cNvSpPr txBox="1"/>
          <p:nvPr/>
        </p:nvSpPr>
        <p:spPr>
          <a:xfrm>
            <a:off x="997830" y="3635732"/>
            <a:ext cx="2454788" cy="3693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69,9% dos hipertensos</a:t>
            </a:r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5759262" y="3635732"/>
            <a:ext cx="231902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71,4% dos diabéticos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30674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5015</TotalTime>
  <Words>719</Words>
  <Application>Microsoft Office PowerPoint</Application>
  <PresentationFormat>Apresentação na tela (4:3)</PresentationFormat>
  <Paragraphs>111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Qualificação da atenção a hipertensos e diabéticos na ESF Mariano Gonzaga de Oliveira no município de Rio Branco, AC</vt:lpstr>
      <vt:lpstr>Introdução</vt:lpstr>
      <vt:lpstr>Introdução</vt:lpstr>
      <vt:lpstr>Introdução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Obrigado!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Laércio</dc:creator>
  <cp:lastModifiedBy>Lori</cp:lastModifiedBy>
  <cp:revision>42</cp:revision>
  <dcterms:created xsi:type="dcterms:W3CDTF">2014-03-01T21:54:59Z</dcterms:created>
  <dcterms:modified xsi:type="dcterms:W3CDTF">2014-03-07T23:48:03Z</dcterms:modified>
</cp:coreProperties>
</file>