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4" r:id="rId2"/>
    <p:sldId id="359" r:id="rId3"/>
    <p:sldId id="360" r:id="rId4"/>
    <p:sldId id="361" r:id="rId5"/>
    <p:sldId id="354" r:id="rId6"/>
    <p:sldId id="364" r:id="rId7"/>
    <p:sldId id="355" r:id="rId8"/>
    <p:sldId id="371" r:id="rId9"/>
    <p:sldId id="370" r:id="rId10"/>
    <p:sldId id="356" r:id="rId11"/>
    <p:sldId id="367" r:id="rId12"/>
    <p:sldId id="369" r:id="rId13"/>
    <p:sldId id="366" r:id="rId14"/>
    <p:sldId id="357" r:id="rId15"/>
    <p:sldId id="368" r:id="rId16"/>
    <p:sldId id="358" r:id="rId17"/>
    <p:sldId id="296" r:id="rId18"/>
  </p:sldIdLst>
  <p:sldSz cx="9144000" cy="5143500" type="screen16x9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nstanti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" initials="D" lastIdx="1" clrIdx="0"/>
  <p:cmAuthor id="1" name="OEM" initials="EGF" lastIdx="5" clrIdx="1"/>
  <p:cmAuthor id="2" name="Anaclaudia Gastal Fass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47A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A6DE4-A56E-C040-8EA1-6B5BC26E34F8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nstantia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C49B3F-3C1F-C448-BBAC-B1D39761BD3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267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E0CAE-7A7F-8B44-85AD-B2E8CFC40F11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6171-24F3-6243-BC22-9570234EDC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886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3BC5-7FED-634D-841B-611816DBE83F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E8A0-57A4-2543-9DE6-35B3245C69F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42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DB9A27-820A-BC4D-BA6F-E698C99A30E2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10621-BE97-564B-B4C4-D0124412324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969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511B6-10DB-5C4A-97A6-B5E249F1FDDF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1E741-1A62-A442-BE7F-909D12FECDA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42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D1703-5025-BD45-960A-24678269AD7F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3766-71A8-5E49-AD91-A47670E98F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137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115CA-FFC6-A441-92D7-C47C172AECFD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BA01D-0DE3-6844-95DD-867C52F7DB4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084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F58B0-61C4-E64C-8AEE-291F0ECE32D2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45B5-AFE7-E94A-9C8D-DD0E4AA349E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316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5B3FC-4AA9-0D41-96AB-DDB049CE18D6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E750-4A66-BF42-862A-0D8C882DA31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8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87D9E-F6B4-4842-B549-D08C61871EA5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AA2A0-7A91-5C40-9EBA-972696D03F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94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09169-87D6-0245-8A5F-0EE0C5B13B14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E4E4-A5C3-EF44-A9EF-15CC125EBC6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024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layout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13F90-7BA6-F747-919C-B91F1DAB944A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08C5D-137E-F941-94BC-81ECA1810EA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85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tela_principal_limpa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CE79B7-D5F2-6F48-89EB-7A152884616A}" type="datetimeFigureOut">
              <a:rPr lang="pt-BR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ADF4B3D-AC8A-374B-9942-8DDD222ECF00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la_principal_limpa.jpg"/>
          <p:cNvPicPr>
            <a:picLocks noChangeAspect="1"/>
          </p:cNvPicPr>
          <p:nvPr/>
        </p:nvPicPr>
        <p:blipFill rotWithShape="1">
          <a:blip r:embed="rId2" cstate="print"/>
          <a:srcRect b="13454"/>
          <a:stretch/>
        </p:blipFill>
        <p:spPr>
          <a:xfrm>
            <a:off x="2286000" y="0"/>
            <a:ext cx="6858000" cy="4451509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2499742"/>
            <a:ext cx="4580582" cy="864096"/>
          </a:xfrm>
        </p:spPr>
        <p:txBody>
          <a:bodyPr/>
          <a:lstStyle/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Unidade Básica de Saúde Sítio Floresta</a:t>
            </a:r>
          </a:p>
          <a:p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E. M. E. F. Independência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371794" y="1643056"/>
            <a:ext cx="592982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ea typeface="+mn-ea"/>
                <a:cs typeface="Arial"/>
              </a:rPr>
              <a:t>Saúde </a:t>
            </a:r>
            <a:r>
              <a:rPr lang="pt-B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ea typeface="+mn-ea"/>
                <a:cs typeface="Arial"/>
              </a:rPr>
              <a:t>Bucal de Escolares</a:t>
            </a:r>
            <a:endParaRPr lang="x-none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/>
              <a:ea typeface="+mn-ea"/>
              <a:cs typeface="Arial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067944" y="3461494"/>
            <a:ext cx="3782224" cy="9643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Leandro </a:t>
            </a:r>
            <a:r>
              <a:rPr lang="pt-BR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Leitzke</a:t>
            </a:r>
            <a:r>
              <a:rPr lang="pt-BR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pt-BR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Thurow</a:t>
            </a:r>
            <a:endParaRPr lang="pt-BR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Orientadora </a:t>
            </a:r>
            <a:r>
              <a:rPr lang="pt-B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Louriele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</a:t>
            </a:r>
            <a:r>
              <a:rPr lang="pt-BR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Wachs</a:t>
            </a:r>
            <a:endParaRPr lang="x-none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Resultados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467544" y="928676"/>
            <a:ext cx="83497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Indicadores em relação às metas e em relação à situação anterior à intervenção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Avaliação bucal e organização por critérios de risco em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82,35</a:t>
            </a:r>
            <a:r>
              <a:rPr lang="pt-BR" sz="2000" dirty="0" smtClean="0"/>
              <a:t>%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Todos os escolares apresentaram necessidade e receberam intervenção odontológica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Todas receberam escovação supervisionada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94,12</a:t>
            </a:r>
            <a:r>
              <a:rPr lang="pt-BR" sz="2000" dirty="0" smtClean="0"/>
              <a:t>% das crianças receberam uma atividade educativa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Placa visível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11-12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Manchas brancas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12-1</a:t>
            </a:r>
          </a:p>
        </p:txBody>
      </p:sp>
    </p:spTree>
    <p:extLst>
      <p:ext uri="{BB962C8B-B14F-4D97-AF65-F5344CB8AC3E}">
        <p14:creationId xmlns:p14="http://schemas.microsoft.com/office/powerpoint/2010/main" xmlns="" val="210828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Resultados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57158" y="928676"/>
            <a:ext cx="8460111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Indicadores em relação às metas e em relação à situação anterior à intervenção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Gengivite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4-5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Cavidades ativas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26-5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Cavidades inativas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15-14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Dentes restaurados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12-41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Dor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4-1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Apenas 1 criança  das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/>
              <a:t> encaminhadas com dor foi atendida na UBS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pt-BR" sz="2000" dirty="0" smtClean="0"/>
              <a:t> dentes –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t-BR" sz="2000" dirty="0" smtClean="0"/>
              <a:t> crianças</a:t>
            </a:r>
          </a:p>
        </p:txBody>
      </p:sp>
    </p:spTree>
    <p:extLst>
      <p:ext uri="{BB962C8B-B14F-4D97-AF65-F5344CB8AC3E}">
        <p14:creationId xmlns:p14="http://schemas.microsoft.com/office/powerpoint/2010/main" xmlns="" val="210828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272" y="360040"/>
            <a:ext cx="8782884" cy="4443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Resultados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438893" y="1131590"/>
            <a:ext cx="84601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Aspectos qualitativos mais relevantes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Receptividade no meio escolar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Entusiasmo das crianças</a:t>
            </a:r>
          </a:p>
        </p:txBody>
      </p:sp>
      <p:pic>
        <p:nvPicPr>
          <p:cNvPr id="5" name="Imagem 4" descr="H:\P101057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915566"/>
            <a:ext cx="4348584" cy="37313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0828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Discussão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470177" y="1071552"/>
            <a:ext cx="835029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A importância da intervenção para a equipe, para o serviço e para a comunidade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Compreensão da função do CD fora do consultório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Estudo piloto para ampliação da técnica de critérios de risco e dados de registros para outras UBS e/ou Equipes de Saúde Bucal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Melhorias na atenção à saúde bucal de escolares, com o desenvolvimento de ações coletivas e o fortalecimento do engajamento escolar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Reflexos das atividades educativas na família das crianças</a:t>
            </a:r>
          </a:p>
        </p:txBody>
      </p:sp>
    </p:spTree>
    <p:extLst>
      <p:ext uri="{BB962C8B-B14F-4D97-AF65-F5344CB8AC3E}">
        <p14:creationId xmlns:p14="http://schemas.microsoft.com/office/powerpoint/2010/main" xmlns="" val="210828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Discussão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467544" y="1071552"/>
            <a:ext cx="83497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000" dirty="0" smtClean="0"/>
              <a:t>Incorporação da intervenção à rotina do serviço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Envolvimento dos ACS – capacitação e busca ativa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Visita domiciliar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Ações de educação com os pais dos alunos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Incorporação de outras séries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pt-BR" sz="2000" dirty="0" smtClean="0"/>
              <a:t>ESB do município já foram envolvidas</a:t>
            </a:r>
          </a:p>
        </p:txBody>
      </p:sp>
    </p:spTree>
    <p:extLst>
      <p:ext uri="{BB962C8B-B14F-4D97-AF65-F5344CB8AC3E}">
        <p14:creationId xmlns:p14="http://schemas.microsoft.com/office/powerpoint/2010/main" xmlns="" val="2108289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 Reflexão </a:t>
            </a:r>
            <a:r>
              <a:rPr lang="pt-BR" sz="2800" b="1" dirty="0">
                <a:solidFill>
                  <a:srgbClr val="E47A1A"/>
                </a:solidFill>
                <a:latin typeface="Constantia" charset="0"/>
              </a:rPr>
              <a:t>crítica sobre </a:t>
            </a:r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o processo pessoal </a:t>
            </a:r>
            <a:r>
              <a:rPr lang="pt-BR" sz="2800" b="1" dirty="0">
                <a:solidFill>
                  <a:srgbClr val="E47A1A"/>
                </a:solidFill>
                <a:latin typeface="Constantia" charset="0"/>
              </a:rPr>
              <a:t>de aprendizagem </a:t>
            </a:r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e implementação </a:t>
            </a:r>
            <a:r>
              <a:rPr lang="pt-BR" sz="2800" b="1" dirty="0">
                <a:solidFill>
                  <a:srgbClr val="E47A1A"/>
                </a:solidFill>
                <a:latin typeface="Constantia" charset="0"/>
              </a:rPr>
              <a:t>da intervenção  </a:t>
            </a:r>
          </a:p>
          <a:p>
            <a:pPr algn="l" eaLnBrk="1" hangingPunct="1"/>
            <a:r>
              <a:rPr lang="pt-BR" sz="2800" dirty="0">
                <a:solidFill>
                  <a:srgbClr val="A6A6A6"/>
                </a:solidFill>
                <a:latin typeface="Constantia" charset="0"/>
              </a:rPr>
              <a:t>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85720" y="1995686"/>
            <a:ext cx="846011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Expectativas atendidas - apoio do meio escolar, acadêmicos do PET-Saúde, recepção dos alunos. Planejamento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pt-BR" sz="2000" dirty="0" smtClean="0"/>
              <a:t>% alcançado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Ampliação das experiências para as primeiras ESB do município de Pelotas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O aprendizado mais relevante do curso foi o contato com a educação à distância.</a:t>
            </a:r>
          </a:p>
        </p:txBody>
      </p:sp>
    </p:spTree>
    <p:extLst>
      <p:ext uri="{BB962C8B-B14F-4D97-AF65-F5344CB8AC3E}">
        <p14:creationId xmlns:p14="http://schemas.microsoft.com/office/powerpoint/2010/main" xmlns="" val="3513957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2987675" y="3579813"/>
            <a:ext cx="5903913" cy="5937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Obrigado pela </a:t>
            </a:r>
            <a:r>
              <a:rPr lang="pt-BR" sz="2800" dirty="0" smtClean="0">
                <a:solidFill>
                  <a:schemeClr val="tx1"/>
                </a:solidFill>
                <a:ea typeface="+mn-ea"/>
                <a:cs typeface="+mn-cs"/>
              </a:rPr>
              <a:t>oportunidade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+mn-cs"/>
              </a:rPr>
              <a:t>. 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  <a:ea typeface="+mn-ea"/>
              <a:cs typeface="+mn-cs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800" dirty="0" smtClean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12" name="Imagem 11" descr="ufp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699542"/>
            <a:ext cx="1050161" cy="1013183"/>
          </a:xfrm>
          <a:prstGeom prst="rect">
            <a:avLst/>
          </a:prstGeom>
        </p:spPr>
      </p:pic>
      <p:pic>
        <p:nvPicPr>
          <p:cNvPr id="16" name="Imagem 15" descr="UNASUS_no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95686"/>
            <a:ext cx="1512885" cy="432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876031" y="2872329"/>
            <a:ext cx="1266185" cy="862710"/>
            <a:chOff x="984043" y="3049238"/>
            <a:chExt cx="1266185" cy="862710"/>
          </a:xfrm>
        </p:grpSpPr>
        <p:pic>
          <p:nvPicPr>
            <p:cNvPr id="18" name="Imagem 17" descr="MINISTERI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8495" y="3049238"/>
              <a:ext cx="1097282" cy="457201"/>
            </a:xfrm>
            <a:prstGeom prst="rect">
              <a:avLst/>
            </a:prstGeom>
          </p:spPr>
        </p:pic>
        <p:pic>
          <p:nvPicPr>
            <p:cNvPr id="1026" name="Picture 2" descr="http://2.bp.blogspot.com/-yPvx2Cl1sqQ/UGMadC4UorI/AAAAAAAABGU/HaUd-vU3B78/s1600/minsaude.jpg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61393"/>
            <a:stretch/>
          </p:blipFill>
          <p:spPr bwMode="auto">
            <a:xfrm>
              <a:off x="984043" y="3506439"/>
              <a:ext cx="1266185" cy="405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23528" y="1347614"/>
            <a:ext cx="846011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Importância da ação programática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Nó crítico – estudos exploratórios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Inexistência da ESB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Baixos índices de higiene bucal (Vasconcelos et.al.,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2001</a:t>
            </a:r>
            <a:r>
              <a:rPr lang="pt-BR" sz="20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Ações para promover saúde bucal (</a:t>
            </a:r>
            <a:r>
              <a:rPr lang="pt-BR" sz="2000" dirty="0" err="1" smtClean="0"/>
              <a:t>Mesquini</a:t>
            </a:r>
            <a:r>
              <a:rPr lang="pt-BR" sz="2000" dirty="0" smtClean="0"/>
              <a:t>; Molinari; Prado,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pt-BR" sz="20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Tratamento Restaurador </a:t>
            </a:r>
            <a:r>
              <a:rPr lang="pt-BR" sz="2000" dirty="0" err="1" smtClean="0"/>
              <a:t>Atraumático</a:t>
            </a:r>
            <a:r>
              <a:rPr lang="pt-BR" sz="2000" dirty="0" smtClean="0"/>
              <a:t> (TRA) (Pereira et al,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2003</a:t>
            </a:r>
            <a:r>
              <a:rPr lang="pt-BR" sz="20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endParaRPr lang="pt-BR" sz="2000" dirty="0" smtClean="0"/>
          </a:p>
        </p:txBody>
      </p:sp>
      <p:sp>
        <p:nvSpPr>
          <p:cNvPr id="7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Introdução</a:t>
            </a:r>
            <a:endParaRPr lang="pt-BR" sz="2200" dirty="0">
              <a:solidFill>
                <a:srgbClr val="A6A6A6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718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23528" y="1347614"/>
            <a:ext cx="846011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Caracterização do município de Pelotas/RS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327.778 </a:t>
            </a:r>
            <a:r>
              <a:rPr lang="pt-BR" sz="2000" dirty="0" smtClean="0"/>
              <a:t>habitantes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pt-BR" sz="2000" dirty="0" smtClean="0"/>
              <a:t> UBS ESF 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pt-BR" sz="2000" dirty="0" smtClean="0"/>
              <a:t> UBS Tradicionais –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pt-BR" sz="2000" dirty="0" smtClean="0"/>
              <a:t> mil procedimentos/ano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NASF em construção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CEO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2000" dirty="0" smtClean="0"/>
              <a:t> ESB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323850" y="339724"/>
            <a:ext cx="7776542" cy="79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pt-BR" sz="2800" b="1" smtClean="0">
                <a:solidFill>
                  <a:srgbClr val="E47A1A"/>
                </a:solidFill>
                <a:latin typeface="Constantia" charset="0"/>
              </a:rPr>
              <a:t>Introdução</a:t>
            </a:r>
            <a:endParaRPr lang="pt-BR" sz="2200" dirty="0">
              <a:solidFill>
                <a:srgbClr val="A6A6A6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718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23528" y="1002670"/>
            <a:ext cx="846011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Caracterização da Unidade Básica de Saúde Sítio Floresta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dirty="0" smtClean="0"/>
              <a:t> ESF transitória (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000" dirty="0" smtClean="0"/>
              <a:t>ACS 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BR" sz="2000" dirty="0" smtClean="0"/>
              <a:t> CD)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Campo de estágio Faculdade de Enfermagem e PET-Saúde/</a:t>
            </a:r>
            <a:r>
              <a:rPr lang="pt-BR" sz="2000" dirty="0" err="1" smtClean="0"/>
              <a:t>UFPel</a:t>
            </a:r>
            <a:endParaRPr lang="pt-BR" sz="2000" dirty="0" smtClean="0"/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4.579</a:t>
            </a:r>
            <a:r>
              <a:rPr lang="pt-BR" sz="2000" dirty="0" smtClean="0"/>
              <a:t> habitantes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endParaRPr lang="pt-BR" sz="2000" dirty="0"/>
          </a:p>
          <a:p>
            <a:pPr marL="342900" indent="-342900">
              <a:spcBef>
                <a:spcPts val="1200"/>
              </a:spcBef>
            </a:pPr>
            <a:r>
              <a:rPr lang="pt-BR" sz="2000" dirty="0"/>
              <a:t>Situação da ação programática na Unidade antes da intervenção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/>
              <a:t>Inexistência da ação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/>
              <a:t>Atendimento por livre </a:t>
            </a:r>
            <a:r>
              <a:rPr lang="pt-BR" sz="2000" dirty="0" smtClean="0"/>
              <a:t>demanda</a:t>
            </a:r>
            <a:endParaRPr lang="pt-BR" sz="2000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Introdução</a:t>
            </a:r>
            <a:endParaRPr lang="pt-BR" sz="2200" dirty="0">
              <a:solidFill>
                <a:srgbClr val="A6A6A6"/>
              </a:solidFill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718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Objetivos</a:t>
            </a:r>
            <a:endParaRPr lang="pt-BR" sz="2200" dirty="0">
              <a:solidFill>
                <a:srgbClr val="A6A6A6"/>
              </a:solidFill>
              <a:latin typeface="Constantia" charset="0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60040" y="928676"/>
            <a:ext cx="774035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Geral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Melhorar a atenção a saúde bucal dos escolares de primeiro ano da Escola Municipal de Ensino Fundamental Independência.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endParaRPr lang="pt-BR" sz="2000" dirty="0" smtClean="0"/>
          </a:p>
          <a:p>
            <a:pPr marL="342900" indent="-342900">
              <a:spcBef>
                <a:spcPts val="1200"/>
              </a:spcBef>
            </a:pPr>
            <a:r>
              <a:rPr lang="pt-BR" sz="2000" dirty="0" smtClean="0"/>
              <a:t>Específicos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Melhorar a saúde bucal dos escolares do primeiro ano;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Promover saúde em crianças do primeiro ano;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Qualificar o Sistema de Informação em saúde bucal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266848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Metas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95535" y="1191979"/>
            <a:ext cx="806457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Realizar avaliação bucal em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pt-BR" sz="2000" dirty="0" smtClean="0"/>
              <a:t>% das crianças do primeiro ano do turno da manhã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Realizar intervenção odontológica em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pt-BR" sz="2000" dirty="0" smtClean="0"/>
              <a:t>% das crianças que apresentarem esta necessidade Promover saúde em crianças do primeiro ano;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Desenvolver atividades de educação em saúde bucal com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pt-BR" sz="2000" dirty="0" smtClean="0"/>
              <a:t>% das crianças do primeiro ano do turno da manhã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Organizar a assistência odontológica por critérios de risco para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pt-BR" sz="2000" dirty="0" smtClean="0"/>
              <a:t>% das crianças do primeiro ano do turno da manhã</a:t>
            </a:r>
          </a:p>
        </p:txBody>
      </p:sp>
    </p:spTree>
    <p:extLst>
      <p:ext uri="{BB962C8B-B14F-4D97-AF65-F5344CB8AC3E}">
        <p14:creationId xmlns:p14="http://schemas.microsoft.com/office/powerpoint/2010/main" xmlns="" val="1266848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Metodologia – Ações realizadas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95537" y="1000114"/>
            <a:ext cx="71287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TCLE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Triagem de risco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000" dirty="0" smtClean="0"/>
              <a:t> encontros educativos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Escovação supervisionada e flúor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TRA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Encaminhamento de crianças de alto risco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Triagem final</a:t>
            </a:r>
          </a:p>
        </p:txBody>
      </p:sp>
      <p:pic>
        <p:nvPicPr>
          <p:cNvPr id="6" name="Imagem 5" descr="H:\P10105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0050" y="1410841"/>
            <a:ext cx="3300422" cy="23850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92919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313" y="357188"/>
            <a:ext cx="7772400" cy="1103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700" b="1" dirty="0" smtClean="0">
                <a:ea typeface="+mj-ea"/>
                <a:cs typeface="+mj-cs"/>
              </a:rPr>
              <a:t/>
            </a:r>
            <a:br>
              <a:rPr lang="pt-BR" sz="2700" b="1" dirty="0" smtClean="0">
                <a:ea typeface="+mj-ea"/>
                <a:cs typeface="+mj-cs"/>
              </a:rPr>
            </a:br>
            <a:endParaRPr lang="pt-BR" dirty="0">
              <a:ea typeface="+mj-ea"/>
              <a:cs typeface="+mj-cs"/>
            </a:endParaRPr>
          </a:p>
        </p:txBody>
      </p:sp>
      <p:sp>
        <p:nvSpPr>
          <p:cNvPr id="5126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323850" y="339724"/>
            <a:ext cx="7776542" cy="791866"/>
          </a:xfrm>
        </p:spPr>
        <p:txBody>
          <a:bodyPr/>
          <a:lstStyle/>
          <a:p>
            <a:pPr algn="l" eaLnBrk="1" hangingPunct="1"/>
            <a:r>
              <a:rPr lang="pt-BR" sz="2800" b="1" dirty="0" smtClean="0">
                <a:solidFill>
                  <a:srgbClr val="E47A1A"/>
                </a:solidFill>
                <a:latin typeface="Constantia" charset="0"/>
              </a:rPr>
              <a:t>Metodologia – Ações realizadas</a:t>
            </a:r>
            <a:r>
              <a:rPr lang="pt-BR" sz="2200" dirty="0">
                <a:solidFill>
                  <a:srgbClr val="A6A6A6"/>
                </a:solidFill>
                <a:latin typeface="Constantia" charset="0"/>
              </a:rPr>
              <a:t>				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285720" y="1119971"/>
            <a:ext cx="8460111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Protocolo Diretrizes de Saúde Bucal de SP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Registros </a:t>
            </a:r>
            <a:r>
              <a:rPr lang="pt-BR" sz="1900" dirty="0" smtClean="0"/>
              <a:t>(indicadores: biofilme visível, manchas brancas, gengivite, cavidades ativas e inativas, nº de dentes restaurados, dor)</a:t>
            </a:r>
            <a:endParaRPr lang="pt-BR" sz="2000" dirty="0" smtClean="0"/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Monitoramento </a:t>
            </a:r>
            <a:r>
              <a:rPr lang="pt-BR" sz="1900" dirty="0" smtClean="0"/>
              <a:t>(triagem inicial e final)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Atividades educativas em sala de aula </a:t>
            </a:r>
            <a:r>
              <a:rPr lang="pt-BR" sz="1900" dirty="0" smtClean="0"/>
              <a:t>(“a boca”, “higiene bucal”, “cárie”, “dieta”, “placa bacteriana”, “cidadania”)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Escovação supervisionada em grupos – flúor </a:t>
            </a:r>
            <a:r>
              <a:rPr lang="pt-BR" sz="1900" dirty="0" smtClean="0"/>
              <a:t>(</a:t>
            </a:r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1900" dirty="0" smtClean="0"/>
              <a:t> momentos)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pt-BR" sz="2000" dirty="0" smtClean="0"/>
              <a:t>TRA realizado na biblioteca</a:t>
            </a:r>
          </a:p>
        </p:txBody>
      </p:sp>
    </p:spTree>
    <p:extLst>
      <p:ext uri="{BB962C8B-B14F-4D97-AF65-F5344CB8AC3E}">
        <p14:creationId xmlns:p14="http://schemas.microsoft.com/office/powerpoint/2010/main" xmlns="" val="16929198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H:\P10106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6024"/>
            <a:ext cx="8001056" cy="47319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664</Words>
  <Application>Microsoft Office PowerPoint</Application>
  <PresentationFormat>Apresentação na tela (16:9)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Slide 1</vt:lpstr>
      <vt:lpstr> </vt:lpstr>
      <vt:lpstr> </vt:lpstr>
      <vt:lpstr> </vt:lpstr>
      <vt:lpstr> </vt:lpstr>
      <vt:lpstr> </vt:lpstr>
      <vt:lpstr> </vt:lpstr>
      <vt:lpstr> </vt:lpstr>
      <vt:lpstr>Slide 9</vt:lpstr>
      <vt:lpstr> </vt:lpstr>
      <vt:lpstr> </vt:lpstr>
      <vt:lpstr>Slide 12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Departamento de Medicina Social  Especialização em Saúde da Família  http://www.unasus-ufpel.net</dc:title>
  <dc:creator>Fernando</dc:creator>
  <cp:lastModifiedBy>Admin</cp:lastModifiedBy>
  <cp:revision>281</cp:revision>
  <dcterms:created xsi:type="dcterms:W3CDTF">2011-06-02T13:04:44Z</dcterms:created>
  <dcterms:modified xsi:type="dcterms:W3CDTF">2012-10-06T18:36:11Z</dcterms:modified>
</cp:coreProperties>
</file>