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8" r:id="rId4"/>
    <p:sldId id="261" r:id="rId5"/>
    <p:sldId id="265" r:id="rId6"/>
    <p:sldId id="268" r:id="rId7"/>
    <p:sldId id="262" r:id="rId8"/>
    <p:sldId id="266" r:id="rId9"/>
    <p:sldId id="263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4" r:id="rId20"/>
    <p:sldId id="260" r:id="rId21"/>
    <p:sldId id="26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BEL\Desktop\provab\Leandro\TCC\Planilha%20Leandro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1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849069097634483"/>
          <c:y val="0.24509745256622298"/>
          <c:w val="0.8584915546823807"/>
          <c:h val="0.62254752951820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4.5323047251687558E-2</c:v>
                </c:pt>
                <c:pt idx="1">
                  <c:v>7.6181292189006752E-2</c:v>
                </c:pt>
                <c:pt idx="2">
                  <c:v>8.9681774349083893E-2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88384"/>
        <c:axId val="36861568"/>
      </c:barChart>
      <c:catAx>
        <c:axId val="3828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861568"/>
        <c:crosses val="autoZero"/>
        <c:auto val="1"/>
        <c:lblAlgn val="ctr"/>
        <c:lblOffset val="100"/>
        <c:noMultiLvlLbl val="0"/>
      </c:catAx>
      <c:valAx>
        <c:axId val="36861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288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Indicadores!$D$62:$F$62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Indicadores!$D$63:$F$63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56640"/>
        <c:axId val="37996224"/>
      </c:barChart>
      <c:catAx>
        <c:axId val="3825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996224"/>
        <c:crosses val="autoZero"/>
        <c:auto val="1"/>
        <c:lblAlgn val="ctr"/>
        <c:lblOffset val="100"/>
        <c:noMultiLvlLbl val="0"/>
      </c:catAx>
      <c:valAx>
        <c:axId val="379962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2566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03117183074678"/>
          <c:y val="0.20508631306992101"/>
          <c:w val="0.85611485729926096"/>
          <c:h val="0.66526305126631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Indicadores!$D$68:$F$68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Indicadores!$D$69:$F$69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58176"/>
        <c:axId val="37998528"/>
      </c:barChart>
      <c:catAx>
        <c:axId val="382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998528"/>
        <c:crosses val="autoZero"/>
        <c:auto val="1"/>
        <c:lblAlgn val="ctr"/>
        <c:lblOffset val="100"/>
        <c:noMultiLvlLbl val="0"/>
      </c:catAx>
      <c:valAx>
        <c:axId val="379985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2581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3.5483870967741936E-2</c:v>
                </c:pt>
                <c:pt idx="1">
                  <c:v>9.0322580645161285E-2</c:v>
                </c:pt>
                <c:pt idx="2">
                  <c:v>9.6774193548387094E-2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75648"/>
        <c:axId val="97781440"/>
      </c:barChart>
      <c:catAx>
        <c:axId val="10127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781440"/>
        <c:crosses val="autoZero"/>
        <c:auto val="1"/>
        <c:lblAlgn val="ctr"/>
        <c:lblOffset val="100"/>
        <c:noMultiLvlLbl val="0"/>
      </c:catAx>
      <c:valAx>
        <c:axId val="977814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2756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-3.6364802536258856E-3"/>
                  <c:y val="0.12904563906131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64802536259524E-3"/>
                  <c:y val="0.11006833919936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547203804388286E-3"/>
                  <c:y val="0.11386379917175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0.97872340425531912</c:v>
                </c:pt>
                <c:pt idx="1">
                  <c:v>0.98734177215189878</c:v>
                </c:pt>
                <c:pt idx="2">
                  <c:v>0.989247311827957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31264"/>
        <c:axId val="97783744"/>
      </c:barChart>
      <c:catAx>
        <c:axId val="1347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783744"/>
        <c:crosses val="autoZero"/>
        <c:auto val="1"/>
        <c:lblAlgn val="ctr"/>
        <c:lblOffset val="100"/>
        <c:noMultiLvlLbl val="0"/>
      </c:catAx>
      <c:valAx>
        <c:axId val="977837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4731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0.36363636363636365</c:v>
                </c:pt>
                <c:pt idx="2">
                  <c:v>0.41666666666666669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56320"/>
        <c:axId val="97786048"/>
      </c:barChart>
      <c:catAx>
        <c:axId val="4165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786048"/>
        <c:crosses val="autoZero"/>
        <c:auto val="1"/>
        <c:lblAlgn val="ctr"/>
        <c:lblOffset val="100"/>
        <c:noMultiLvlLbl val="0"/>
      </c:catAx>
      <c:valAx>
        <c:axId val="977860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656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165041927572053"/>
          <c:y val="0.19424381590451303"/>
          <c:w val="0.85436842576203531"/>
          <c:h val="0.66192524502108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0.75</c:v>
                </c:pt>
                <c:pt idx="1">
                  <c:v>0.75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57856"/>
        <c:axId val="101516416"/>
      </c:barChart>
      <c:catAx>
        <c:axId val="4165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516416"/>
        <c:crosses val="autoZero"/>
        <c:auto val="1"/>
        <c:lblAlgn val="ctr"/>
        <c:lblOffset val="100"/>
        <c:noMultiLvlLbl val="0"/>
      </c:catAx>
      <c:valAx>
        <c:axId val="1015164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6578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5.2910787690256637E-3"/>
                  <c:y val="0.11390516794430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910787690255996E-3"/>
                  <c:y val="0.13227696922564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910787690256637E-3"/>
                  <c:y val="0.13962568973817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0.90476190476190477</c:v>
                </c:pt>
                <c:pt idx="1">
                  <c:v>0.96178343949044587</c:v>
                </c:pt>
                <c:pt idx="2">
                  <c:v>0.96842105263157896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59904"/>
        <c:axId val="101518720"/>
      </c:barChart>
      <c:catAx>
        <c:axId val="4165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518720"/>
        <c:crosses val="autoZero"/>
        <c:auto val="1"/>
        <c:lblAlgn val="ctr"/>
        <c:lblOffset val="100"/>
        <c:noMultiLvlLbl val="0"/>
      </c:catAx>
      <c:valAx>
        <c:axId val="1015187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6599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302201132703507"/>
          <c:y val="0.14980733657915393"/>
          <c:w val="0.85257908544524286"/>
          <c:h val="0.71090963481773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0.6470588235294118</c:v>
                </c:pt>
                <c:pt idx="1">
                  <c:v>0.82222222222222219</c:v>
                </c:pt>
                <c:pt idx="2">
                  <c:v>0.84313725490196079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50368"/>
        <c:axId val="101521024"/>
      </c:barChart>
      <c:catAx>
        <c:axId val="4185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521024"/>
        <c:crosses val="autoZero"/>
        <c:auto val="1"/>
        <c:lblAlgn val="ctr"/>
        <c:lblOffset val="100"/>
        <c:noMultiLvlLbl val="0"/>
      </c:catAx>
      <c:valAx>
        <c:axId val="1015210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8503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442772170917664"/>
          <c:y val="0.26345068365864233"/>
          <c:w val="0.8507452353160524"/>
          <c:h val="0.60216639953228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52416"/>
        <c:axId val="101539840"/>
      </c:barChart>
      <c:catAx>
        <c:axId val="418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539840"/>
        <c:crosses val="autoZero"/>
        <c:auto val="1"/>
        <c:lblAlgn val="ctr"/>
        <c:lblOffset val="100"/>
        <c:noMultiLvlLbl val="0"/>
      </c:catAx>
      <c:valAx>
        <c:axId val="101539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852416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600" b="1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9804251672806428E-2"/>
          <c:y val="0.23220164857419523"/>
          <c:w val="0.90098721154195194"/>
          <c:h val="0.68245767917447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519296"/>
        <c:axId val="101542144"/>
      </c:barChart>
      <c:catAx>
        <c:axId val="11851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542144"/>
        <c:crosses val="autoZero"/>
        <c:auto val="1"/>
        <c:lblAlgn val="ctr"/>
        <c:lblOffset val="100"/>
        <c:noMultiLvlLbl val="0"/>
      </c:catAx>
      <c:valAx>
        <c:axId val="1015421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5192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57D80-8682-4877-9464-010D0C942143}" type="doc">
      <dgm:prSet loTypeId="urn:microsoft.com/office/officeart/2009/3/layout/PlusandMinus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5DD32C1-31C7-448C-82E0-3866BBDE9626}">
      <dgm:prSet phldrT="[Texto]" custT="1"/>
      <dgm:spPr/>
      <dgm:t>
        <a:bodyPr/>
        <a:lstStyle/>
        <a:p>
          <a:pPr algn="ctr"/>
          <a:r>
            <a:rPr lang="pt-BR" sz="2000" b="1" dirty="0" smtClean="0"/>
            <a:t>Pontos positivos</a:t>
          </a:r>
          <a:endParaRPr lang="pt-BR" sz="2000" b="1" dirty="0"/>
        </a:p>
      </dgm:t>
    </dgm:pt>
    <dgm:pt modelId="{77EFE8B0-FAB0-4634-9B63-B69B52B8812A}" type="parTrans" cxnId="{657473CB-0C6B-43FE-847F-156AE7BB00BB}">
      <dgm:prSet/>
      <dgm:spPr/>
      <dgm:t>
        <a:bodyPr/>
        <a:lstStyle/>
        <a:p>
          <a:endParaRPr lang="pt-BR"/>
        </a:p>
      </dgm:t>
    </dgm:pt>
    <dgm:pt modelId="{3206F77E-5D60-47E8-AC90-2ADAC5B1C135}" type="sibTrans" cxnId="{657473CB-0C6B-43FE-847F-156AE7BB00BB}">
      <dgm:prSet/>
      <dgm:spPr/>
      <dgm:t>
        <a:bodyPr/>
        <a:lstStyle/>
        <a:p>
          <a:endParaRPr lang="pt-BR"/>
        </a:p>
      </dgm:t>
    </dgm:pt>
    <dgm:pt modelId="{60E4B275-3EB7-4767-B683-93922BE2CC92}">
      <dgm:prSet phldrT="[Texto]" custT="1"/>
      <dgm:spPr/>
      <dgm:t>
        <a:bodyPr/>
        <a:lstStyle/>
        <a:p>
          <a:pPr algn="l">
            <a:spcAft>
              <a:spcPts val="1800"/>
            </a:spcAft>
          </a:pPr>
          <a:r>
            <a:rPr lang="pt-BR" sz="2000" dirty="0" smtClean="0"/>
            <a:t>* Interação entre Teoria e Prática;</a:t>
          </a:r>
        </a:p>
        <a:p>
          <a:pPr algn="l">
            <a:spcAft>
              <a:spcPts val="1800"/>
            </a:spcAft>
          </a:pPr>
          <a:r>
            <a:rPr lang="pt-BR" sz="2000" dirty="0" smtClean="0"/>
            <a:t>* Multidisciplinaridade; </a:t>
          </a:r>
        </a:p>
        <a:p>
          <a:pPr algn="l">
            <a:spcAft>
              <a:spcPts val="1800"/>
            </a:spcAft>
          </a:pPr>
          <a:r>
            <a:rPr lang="pt-BR" sz="2000" dirty="0" smtClean="0"/>
            <a:t>* Plataforma virtual de fácil manuseio; </a:t>
          </a:r>
        </a:p>
        <a:p>
          <a:pPr algn="l">
            <a:spcAft>
              <a:spcPts val="1800"/>
            </a:spcAft>
          </a:pPr>
          <a:r>
            <a:rPr lang="pt-BR" sz="2000" dirty="0" smtClean="0"/>
            <a:t>* Facilidade de comunicação com a orientadora</a:t>
          </a:r>
          <a:endParaRPr lang="pt-BR" sz="2000" dirty="0"/>
        </a:p>
      </dgm:t>
    </dgm:pt>
    <dgm:pt modelId="{08F72AEC-072B-4F99-886C-91879AA73B91}" type="parTrans" cxnId="{127627D7-8922-4C26-85A4-CFC132016723}">
      <dgm:prSet/>
      <dgm:spPr/>
      <dgm:t>
        <a:bodyPr/>
        <a:lstStyle/>
        <a:p>
          <a:endParaRPr lang="pt-BR"/>
        </a:p>
      </dgm:t>
    </dgm:pt>
    <dgm:pt modelId="{903D8CE2-B996-4C12-A033-E363C81DC80D}" type="sibTrans" cxnId="{127627D7-8922-4C26-85A4-CFC132016723}">
      <dgm:prSet/>
      <dgm:spPr/>
      <dgm:t>
        <a:bodyPr/>
        <a:lstStyle/>
        <a:p>
          <a:endParaRPr lang="pt-BR"/>
        </a:p>
      </dgm:t>
    </dgm:pt>
    <dgm:pt modelId="{ABAD359C-FA09-4DC5-AABD-A7865DA3F3BE}">
      <dgm:prSet phldrT="[Texto]" custT="1"/>
      <dgm:spPr/>
      <dgm:t>
        <a:bodyPr/>
        <a:lstStyle/>
        <a:p>
          <a:pPr algn="ctr"/>
          <a:r>
            <a:rPr lang="pt-BR" sz="2000" b="1" dirty="0" smtClean="0"/>
            <a:t>Pontos negativos</a:t>
          </a:r>
          <a:endParaRPr lang="pt-BR" sz="2000" b="1" dirty="0"/>
        </a:p>
      </dgm:t>
    </dgm:pt>
    <dgm:pt modelId="{AADA77C5-E622-4BA8-9526-5A0304344FD4}" type="parTrans" cxnId="{54D5A31A-1451-4664-A97F-1892C3D82BFE}">
      <dgm:prSet/>
      <dgm:spPr/>
      <dgm:t>
        <a:bodyPr/>
        <a:lstStyle/>
        <a:p>
          <a:endParaRPr lang="pt-BR"/>
        </a:p>
      </dgm:t>
    </dgm:pt>
    <dgm:pt modelId="{2136A34E-204E-4529-B771-0C7D9B8F89E2}" type="sibTrans" cxnId="{54D5A31A-1451-4664-A97F-1892C3D82BFE}">
      <dgm:prSet/>
      <dgm:spPr/>
      <dgm:t>
        <a:bodyPr/>
        <a:lstStyle/>
        <a:p>
          <a:endParaRPr lang="pt-BR"/>
        </a:p>
      </dgm:t>
    </dgm:pt>
    <dgm:pt modelId="{94B861F3-C1C4-49DA-8376-42AF186A8D4B}">
      <dgm:prSet phldrT="[Texto]" custT="1"/>
      <dgm:spPr/>
      <dgm:t>
        <a:bodyPr/>
        <a:lstStyle/>
        <a:p>
          <a:pPr>
            <a:spcAft>
              <a:spcPts val="1800"/>
            </a:spcAft>
          </a:pPr>
          <a:r>
            <a:rPr lang="pt-BR" sz="2000" dirty="0" smtClean="0"/>
            <a:t>* Ausência do curso devido a problemas pessoais;</a:t>
          </a:r>
        </a:p>
        <a:p>
          <a:pPr>
            <a:spcAft>
              <a:spcPts val="1800"/>
            </a:spcAft>
          </a:pPr>
          <a:r>
            <a:rPr lang="pt-BR" sz="2000" dirty="0" smtClean="0"/>
            <a:t>* Dificuldades no preenchimento das planilhas</a:t>
          </a:r>
        </a:p>
        <a:p>
          <a:pPr>
            <a:spcAft>
              <a:spcPts val="1800"/>
            </a:spcAft>
          </a:pPr>
          <a:endParaRPr lang="pt-BR" sz="2000" dirty="0" smtClean="0"/>
        </a:p>
      </dgm:t>
    </dgm:pt>
    <dgm:pt modelId="{F24FB774-8858-4B4F-BD21-08750FEA4685}" type="parTrans" cxnId="{8F842F20-E3AC-4627-9513-FD283A741F92}">
      <dgm:prSet/>
      <dgm:spPr/>
      <dgm:t>
        <a:bodyPr/>
        <a:lstStyle/>
        <a:p>
          <a:endParaRPr lang="pt-BR"/>
        </a:p>
      </dgm:t>
    </dgm:pt>
    <dgm:pt modelId="{FF3F6E18-9E11-4638-86A6-90053DD3C139}" type="sibTrans" cxnId="{8F842F20-E3AC-4627-9513-FD283A741F92}">
      <dgm:prSet/>
      <dgm:spPr/>
      <dgm:t>
        <a:bodyPr/>
        <a:lstStyle/>
        <a:p>
          <a:endParaRPr lang="pt-BR"/>
        </a:p>
      </dgm:t>
    </dgm:pt>
    <dgm:pt modelId="{C4D321B4-E189-450E-A0E7-F9CACE80EF8B}" type="pres">
      <dgm:prSet presAssocID="{05457D80-8682-4877-9464-010D0C942143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692E8B2-0B1C-4CFA-B982-853FB58DE934}" type="pres">
      <dgm:prSet presAssocID="{05457D80-8682-4877-9464-010D0C942143}" presName="Background" presStyleLbl="bgImgPlace1" presStyleIdx="0" presStyleCnt="1" custScaleY="119204"/>
      <dgm:spPr/>
    </dgm:pt>
    <dgm:pt modelId="{6EFF6B73-A2BE-4985-8788-0D8EA525B920}" type="pres">
      <dgm:prSet presAssocID="{05457D80-8682-4877-9464-010D0C942143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36BDD4-29D2-46DB-BCF4-0BD44656637C}" type="pres">
      <dgm:prSet presAssocID="{05457D80-8682-4877-9464-010D0C942143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3472A1-9B45-447B-B79D-F5EE26298644}" type="pres">
      <dgm:prSet presAssocID="{05457D80-8682-4877-9464-010D0C942143}" presName="Plus" presStyleLbl="alignNode1" presStyleIdx="0" presStyleCnt="2"/>
      <dgm:spPr/>
    </dgm:pt>
    <dgm:pt modelId="{E1719E6F-00F0-46F8-AD45-1FF989778158}" type="pres">
      <dgm:prSet presAssocID="{05457D80-8682-4877-9464-010D0C942143}" presName="Minus" presStyleLbl="alignNode1" presStyleIdx="1" presStyleCnt="2"/>
      <dgm:spPr/>
    </dgm:pt>
    <dgm:pt modelId="{187F6352-CBE3-4E79-BD46-208F72607AA8}" type="pres">
      <dgm:prSet presAssocID="{05457D80-8682-4877-9464-010D0C942143}" presName="Divider" presStyleLbl="parChTrans1D1" presStyleIdx="0" presStyleCnt="1"/>
      <dgm:spPr/>
    </dgm:pt>
  </dgm:ptLst>
  <dgm:cxnLst>
    <dgm:cxn modelId="{FDE4614F-67D3-4BF9-8734-7B7C15F1F6F7}" type="presOf" srcId="{85DD32C1-31C7-448C-82E0-3866BBDE9626}" destId="{6EFF6B73-A2BE-4985-8788-0D8EA525B920}" srcOrd="0" destOrd="0" presId="urn:microsoft.com/office/officeart/2009/3/layout/PlusandMinus"/>
    <dgm:cxn modelId="{54D5A31A-1451-4664-A97F-1892C3D82BFE}" srcId="{05457D80-8682-4877-9464-010D0C942143}" destId="{ABAD359C-FA09-4DC5-AABD-A7865DA3F3BE}" srcOrd="1" destOrd="0" parTransId="{AADA77C5-E622-4BA8-9526-5A0304344FD4}" sibTransId="{2136A34E-204E-4529-B771-0C7D9B8F89E2}"/>
    <dgm:cxn modelId="{8F842F20-E3AC-4627-9513-FD283A741F92}" srcId="{ABAD359C-FA09-4DC5-AABD-A7865DA3F3BE}" destId="{94B861F3-C1C4-49DA-8376-42AF186A8D4B}" srcOrd="0" destOrd="0" parTransId="{F24FB774-8858-4B4F-BD21-08750FEA4685}" sibTransId="{FF3F6E18-9E11-4638-86A6-90053DD3C139}"/>
    <dgm:cxn modelId="{D89B80CA-3781-46B0-AF52-3CB52128631A}" type="presOf" srcId="{05457D80-8682-4877-9464-010D0C942143}" destId="{C4D321B4-E189-450E-A0E7-F9CACE80EF8B}" srcOrd="0" destOrd="0" presId="urn:microsoft.com/office/officeart/2009/3/layout/PlusandMinus"/>
    <dgm:cxn modelId="{B9D719CB-E898-4F1C-B43C-42BBE14D63E1}" type="presOf" srcId="{ABAD359C-FA09-4DC5-AABD-A7865DA3F3BE}" destId="{6136BDD4-29D2-46DB-BCF4-0BD44656637C}" srcOrd="0" destOrd="0" presId="urn:microsoft.com/office/officeart/2009/3/layout/PlusandMinus"/>
    <dgm:cxn modelId="{657473CB-0C6B-43FE-847F-156AE7BB00BB}" srcId="{05457D80-8682-4877-9464-010D0C942143}" destId="{85DD32C1-31C7-448C-82E0-3866BBDE9626}" srcOrd="0" destOrd="0" parTransId="{77EFE8B0-FAB0-4634-9B63-B69B52B8812A}" sibTransId="{3206F77E-5D60-47E8-AC90-2ADAC5B1C135}"/>
    <dgm:cxn modelId="{127627D7-8922-4C26-85A4-CFC132016723}" srcId="{85DD32C1-31C7-448C-82E0-3866BBDE9626}" destId="{60E4B275-3EB7-4767-B683-93922BE2CC92}" srcOrd="0" destOrd="0" parTransId="{08F72AEC-072B-4F99-886C-91879AA73B91}" sibTransId="{903D8CE2-B996-4C12-A033-E363C81DC80D}"/>
    <dgm:cxn modelId="{9C953E83-78C7-4ACF-A695-178376C7F89F}" type="presOf" srcId="{94B861F3-C1C4-49DA-8376-42AF186A8D4B}" destId="{6136BDD4-29D2-46DB-BCF4-0BD44656637C}" srcOrd="0" destOrd="1" presId="urn:microsoft.com/office/officeart/2009/3/layout/PlusandMinus"/>
    <dgm:cxn modelId="{A905FE52-28FF-4BF6-9509-498ABDB744A8}" type="presOf" srcId="{60E4B275-3EB7-4767-B683-93922BE2CC92}" destId="{6EFF6B73-A2BE-4985-8788-0D8EA525B920}" srcOrd="0" destOrd="1" presId="urn:microsoft.com/office/officeart/2009/3/layout/PlusandMinus"/>
    <dgm:cxn modelId="{9D05A452-2849-4541-A7D5-FC2A51F69AB1}" type="presParOf" srcId="{C4D321B4-E189-450E-A0E7-F9CACE80EF8B}" destId="{A692E8B2-0B1C-4CFA-B982-853FB58DE934}" srcOrd="0" destOrd="0" presId="urn:microsoft.com/office/officeart/2009/3/layout/PlusandMinus"/>
    <dgm:cxn modelId="{F662FCAD-BFEC-487A-8EB3-54CD978F5213}" type="presParOf" srcId="{C4D321B4-E189-450E-A0E7-F9CACE80EF8B}" destId="{6EFF6B73-A2BE-4985-8788-0D8EA525B920}" srcOrd="1" destOrd="0" presId="urn:microsoft.com/office/officeart/2009/3/layout/PlusandMinus"/>
    <dgm:cxn modelId="{AD8C79D8-C660-4304-BC6F-017432A936A4}" type="presParOf" srcId="{C4D321B4-E189-450E-A0E7-F9CACE80EF8B}" destId="{6136BDD4-29D2-46DB-BCF4-0BD44656637C}" srcOrd="2" destOrd="0" presId="urn:microsoft.com/office/officeart/2009/3/layout/PlusandMinus"/>
    <dgm:cxn modelId="{2D57716A-1A52-4620-ACEF-CCB082EFBEB4}" type="presParOf" srcId="{C4D321B4-E189-450E-A0E7-F9CACE80EF8B}" destId="{403472A1-9B45-447B-B79D-F5EE26298644}" srcOrd="3" destOrd="0" presId="urn:microsoft.com/office/officeart/2009/3/layout/PlusandMinus"/>
    <dgm:cxn modelId="{B0013E34-ABEC-4A5A-8AC8-6A910CF99D5B}" type="presParOf" srcId="{C4D321B4-E189-450E-A0E7-F9CACE80EF8B}" destId="{E1719E6F-00F0-46F8-AD45-1FF989778158}" srcOrd="4" destOrd="0" presId="urn:microsoft.com/office/officeart/2009/3/layout/PlusandMinus"/>
    <dgm:cxn modelId="{7571A8F9-C4D4-46D7-84B8-BC0D18B7F52E}" type="presParOf" srcId="{C4D321B4-E189-450E-A0E7-F9CACE80EF8B}" destId="{187F6352-CBE3-4E79-BD46-208F72607AA8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70F10E-F5B9-4544-9685-13B693114CD8}" type="datetimeFigureOut">
              <a:rPr lang="pt-BR" smtClean="0"/>
              <a:t>01/02/2015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B71A41-F2F5-4B21-87BE-277CA926C4B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 de texto 5"/>
          <p:cNvSpPr txBox="1">
            <a:spLocks noChangeArrowheads="1"/>
          </p:cNvSpPr>
          <p:nvPr/>
        </p:nvSpPr>
        <p:spPr bwMode="auto">
          <a:xfrm>
            <a:off x="5278438" y="457200"/>
            <a:ext cx="552450" cy="212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5791" y="823812"/>
            <a:ext cx="461241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Universidade Aberta do SUS – UNASUS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Universidade Federal de Pelotas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Especialização em Saúde da Família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Modalidade a Distância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Turma 6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22349"/>
            <a:ext cx="11239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899592" y="2636912"/>
            <a:ext cx="74888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no programa de controle do câncer de colo do útero e de mama na Unidade Básica de Saúde </a:t>
            </a:r>
            <a:r>
              <a:rPr lang="pt-B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Celso Dantas Filho, em Areia Branca - RN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403648" y="4005064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LEANDRO MAGNO COSTA FREIRE</a:t>
            </a:r>
          </a:p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ORIENTADORA: ANGELA WILMA ROCHA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876650" y="5877272"/>
            <a:ext cx="1462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Pelotas, 2015</a:t>
            </a:r>
          </a:p>
        </p:txBody>
      </p:sp>
    </p:spTree>
    <p:extLst>
      <p:ext uri="{BB962C8B-B14F-4D97-AF65-F5344CB8AC3E}">
        <p14:creationId xmlns:p14="http://schemas.microsoft.com/office/powerpoint/2010/main" val="2404792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688910495"/>
              </p:ext>
            </p:extLst>
          </p:nvPr>
        </p:nvGraphicFramePr>
        <p:xfrm>
          <a:off x="1187624" y="2492896"/>
          <a:ext cx="6984776" cy="334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115616" y="141277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Meta</a:t>
            </a:r>
            <a:r>
              <a:rPr lang="pt-BR" b="1" dirty="0" smtClean="0"/>
              <a:t>: </a:t>
            </a:r>
            <a:r>
              <a:rPr lang="pt-BR" dirty="0"/>
              <a:t>obter 100% de coleta de amostras satisfatórias do exame </a:t>
            </a:r>
            <a:r>
              <a:rPr lang="pt-BR" dirty="0" err="1"/>
              <a:t>citopatológico</a:t>
            </a:r>
            <a:r>
              <a:rPr lang="pt-BR" dirty="0"/>
              <a:t> do colo do útero</a:t>
            </a:r>
            <a:r>
              <a:rPr lang="pt-BR" b="1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9960832"/>
              </p:ext>
            </p:extLst>
          </p:nvPr>
        </p:nvGraphicFramePr>
        <p:xfrm>
          <a:off x="971600" y="2420888"/>
          <a:ext cx="7200800" cy="342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115616" y="141277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Meta</a:t>
            </a:r>
            <a:r>
              <a:rPr lang="pt-BR" b="1" dirty="0" smtClean="0"/>
              <a:t>: </a:t>
            </a:r>
            <a:r>
              <a:rPr lang="pt-BR" dirty="0"/>
              <a:t>identificar 100% das mulheres com exame </a:t>
            </a:r>
            <a:r>
              <a:rPr lang="pt-BR" dirty="0" err="1"/>
              <a:t>citopatológico</a:t>
            </a:r>
            <a:r>
              <a:rPr lang="pt-BR" dirty="0"/>
              <a:t> alterado sem acompanhamento pela unidade de saúde</a:t>
            </a:r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43608" y="1412776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busca </a:t>
            </a:r>
            <a:r>
              <a:rPr lang="pt-BR" dirty="0"/>
              <a:t>ativa de 100% das mulheres com exame </a:t>
            </a:r>
            <a:r>
              <a:rPr lang="pt-BR" dirty="0" err="1"/>
              <a:t>citopatológico</a:t>
            </a:r>
            <a:r>
              <a:rPr lang="pt-BR" dirty="0"/>
              <a:t> alterado sem acompanhamento pela unidade de </a:t>
            </a:r>
            <a:r>
              <a:rPr lang="pt-BR" dirty="0" smtClean="0"/>
              <a:t>saúde. 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284115759"/>
              </p:ext>
            </p:extLst>
          </p:nvPr>
        </p:nvGraphicFramePr>
        <p:xfrm>
          <a:off x="1043608" y="2636912"/>
          <a:ext cx="705678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346857090"/>
              </p:ext>
            </p:extLst>
          </p:nvPr>
        </p:nvGraphicFramePr>
        <p:xfrm>
          <a:off x="971600" y="2636912"/>
          <a:ext cx="72008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971600" y="1414517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Manter </a:t>
            </a:r>
            <a:r>
              <a:rPr lang="pt-BR" dirty="0"/>
              <a:t>registro da coleta de exame </a:t>
            </a:r>
            <a:r>
              <a:rPr lang="pt-BR" dirty="0" err="1"/>
              <a:t>citopatológico</a:t>
            </a:r>
            <a:r>
              <a:rPr lang="pt-BR" dirty="0"/>
              <a:t> de colo de útero em registro específico em 100% das mulheres cadastradas. </a:t>
            </a:r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613980903"/>
              </p:ext>
            </p:extLst>
          </p:nvPr>
        </p:nvGraphicFramePr>
        <p:xfrm>
          <a:off x="935596" y="2348880"/>
          <a:ext cx="7272808" cy="364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43608" y="1342509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Manter </a:t>
            </a:r>
            <a:r>
              <a:rPr lang="pt-BR" dirty="0"/>
              <a:t>registro da realização da mamografia em registro específico em 100% das mulheres cadastradas. </a:t>
            </a:r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496019450"/>
              </p:ext>
            </p:extLst>
          </p:nvPr>
        </p:nvGraphicFramePr>
        <p:xfrm>
          <a:off x="1043608" y="2185987"/>
          <a:ext cx="7128792" cy="383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43608" y="1268760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Pesquisar </a:t>
            </a:r>
            <a:r>
              <a:rPr lang="pt-BR" dirty="0"/>
              <a:t>sinais de alerta para câncer de colo de útero em 100% das mulheres entre 25 e 64 anos </a:t>
            </a:r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171095644"/>
              </p:ext>
            </p:extLst>
          </p:nvPr>
        </p:nvGraphicFramePr>
        <p:xfrm>
          <a:off x="971600" y="2348880"/>
          <a:ext cx="7272808" cy="372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931444" y="1342509"/>
            <a:ext cx="7240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Realizar </a:t>
            </a:r>
            <a:r>
              <a:rPr lang="pt-BR" dirty="0"/>
              <a:t>avaliação de risco para câncer de mama em 100% das mulheres entre 50 e 69 anos. </a:t>
            </a:r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710520472"/>
              </p:ext>
            </p:extLst>
          </p:nvPr>
        </p:nvGraphicFramePr>
        <p:xfrm>
          <a:off x="971600" y="2420888"/>
          <a:ext cx="72008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899592" y="1209526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Orientar </a:t>
            </a:r>
            <a:r>
              <a:rPr lang="pt-BR" dirty="0"/>
              <a:t>100% das mulheres cadastradas sobre doenças sexualmente transmissíveis (DST) e fatores de risco para câncer de colo de útero. </a:t>
            </a:r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804936447"/>
              </p:ext>
            </p:extLst>
          </p:nvPr>
        </p:nvGraphicFramePr>
        <p:xfrm>
          <a:off x="971600" y="2105025"/>
          <a:ext cx="7272808" cy="398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971600" y="1182671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Orientar </a:t>
            </a:r>
            <a:r>
              <a:rPr lang="pt-BR" dirty="0"/>
              <a:t>100% das mulheres cadastradas sobre doenças sexualmente transmissíveis (DST) e fatores de risco para câncer de mama. </a:t>
            </a:r>
          </a:p>
        </p:txBody>
      </p:sp>
    </p:spTree>
    <p:extLst>
      <p:ext uri="{BB962C8B-B14F-4D97-AF65-F5344CB8AC3E}">
        <p14:creationId xmlns:p14="http://schemas.microsoft.com/office/powerpoint/2010/main" val="205178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600" y="869811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REFLEXÃO CRÍTICA</a:t>
            </a:r>
          </a:p>
          <a:p>
            <a:pPr algn="ctr"/>
            <a:r>
              <a:rPr lang="pt-BR" sz="2400" i="1" dirty="0" smtClean="0">
                <a:solidFill>
                  <a:srgbClr val="FF0000"/>
                </a:solidFill>
              </a:rPr>
              <a:t> </a:t>
            </a:r>
            <a:endParaRPr lang="pt-BR" sz="2400" i="1" dirty="0">
              <a:solidFill>
                <a:srgbClr val="FF0000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57392020"/>
              </p:ext>
            </p:extLst>
          </p:nvPr>
        </p:nvGraphicFramePr>
        <p:xfrm>
          <a:off x="899592" y="1397000"/>
          <a:ext cx="72728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13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735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600" y="204748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Os cânceres de colo do útero e de mama apresentam elevados índices de incidência e mortalidade no Brasil. Segundo a Organização Mundial de Saúde, o câncer de mama é o mais comum entre as mulheres e o câncer de colo do útero é o terceiro tumor mais frequente na </a:t>
            </a:r>
            <a:r>
              <a:rPr lang="pt-BR" sz="2400" smtClean="0"/>
              <a:t>população feminina no </a:t>
            </a:r>
            <a:r>
              <a:rPr lang="pt-BR" sz="2400" dirty="0" smtClean="0"/>
              <a:t>Brasil.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01678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1269330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pt-BR" dirty="0"/>
              <a:t>BRASIL. Ministério da Saúde. Secretaria de Atenção à Saúde. Departamento de Atenção Básica.</a:t>
            </a:r>
            <a:r>
              <a:rPr lang="pt-BR" b="1" dirty="0"/>
              <a:t> </a:t>
            </a:r>
            <a:r>
              <a:rPr lang="pt-BR" dirty="0"/>
              <a:t>Controle dos cânceres do colo do útero e da mama</a:t>
            </a:r>
            <a:r>
              <a:rPr lang="pt-BR" b="1" dirty="0"/>
              <a:t>. Brasília: Ministério da Saúde, 2006.</a:t>
            </a:r>
            <a:endParaRPr lang="pt-BR" dirty="0"/>
          </a:p>
          <a:p>
            <a:pPr hangingPunct="0"/>
            <a:r>
              <a:rPr lang="pt-BR" dirty="0"/>
              <a:t> </a:t>
            </a:r>
          </a:p>
          <a:p>
            <a:pPr hangingPunct="0"/>
            <a:r>
              <a:rPr lang="pt-BR" dirty="0"/>
              <a:t>BRASIL. Ministério da Saúde. Secretaria de Atenção à Saúde. Departamento de Atenção Básica. Controle dos cânceres do colo do útero e da mama / Ministério da Saúde, Secretaria de Atenção à Saúde, Departamento de Atenção Básica. – 2. ed. – Brasília : Editora do Ministério da Saúde, 2013. </a:t>
            </a:r>
          </a:p>
          <a:p>
            <a:pPr hangingPunct="0"/>
            <a:r>
              <a:rPr lang="pt-BR" dirty="0"/>
              <a:t> </a:t>
            </a:r>
          </a:p>
          <a:p>
            <a:pPr hangingPunct="0"/>
            <a:r>
              <a:rPr lang="pt-BR" dirty="0"/>
              <a:t>BRASIL. INSTITUTO BRASILEIRO DE GEOGRAFIA E ESTATÍSTICAS – IBGE. Cidades, 2014.</a:t>
            </a:r>
          </a:p>
          <a:p>
            <a:pPr hangingPunct="0"/>
            <a:r>
              <a:rPr lang="pt-BR" dirty="0"/>
              <a:t> </a:t>
            </a:r>
          </a:p>
          <a:p>
            <a:pPr hangingPunct="0"/>
            <a:r>
              <a:rPr lang="pt-BR" dirty="0"/>
              <a:t>INCA. Instituto Nacional de Câncer (Brasil). </a:t>
            </a:r>
            <a:r>
              <a:rPr lang="pt-BR" b="1" dirty="0" err="1"/>
              <a:t>Diretrizesbrasileiras</a:t>
            </a:r>
            <a:r>
              <a:rPr lang="pt-BR" b="1" dirty="0"/>
              <a:t> para o rastreamento do câncer do colo do útero. Rio de Janeiro</a:t>
            </a:r>
            <a:r>
              <a:rPr lang="pt-BR" dirty="0"/>
              <a:t>: INCA; 2011. 104 p</a:t>
            </a:r>
          </a:p>
          <a:p>
            <a:pPr hangingPunct="0"/>
            <a:r>
              <a:rPr lang="pt-BR" dirty="0"/>
              <a:t> 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620649" y="539969"/>
            <a:ext cx="3241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 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486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27584" y="1596856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pt-BR" dirty="0"/>
              <a:t> </a:t>
            </a:r>
          </a:p>
          <a:p>
            <a:r>
              <a:rPr lang="pt-BR" dirty="0"/>
              <a:t>PARADA, Roberto; ASSIS, Mônica; SILVA, Ronaldo Corrêa Ferreira; ABREU, Maria Fátima; SILVA, Marcos André Felix; DIAS, Maria Beatriz </a:t>
            </a:r>
            <a:r>
              <a:rPr lang="pt-BR" dirty="0" err="1"/>
              <a:t>Kneipp</a:t>
            </a:r>
            <a:r>
              <a:rPr lang="pt-BR" dirty="0"/>
              <a:t>; TOMAZELLI, Jeane Glaucia. A política nacional de atenção oncológica e o papel da atenção básica na prevenção e controle do câncer. Revista de Atenção Primária à Saúde, n. 11, v. 2, pp. 199-206, 2008. </a:t>
            </a:r>
          </a:p>
          <a:p>
            <a:pPr hangingPunct="0"/>
            <a:r>
              <a:rPr lang="pt-BR" dirty="0"/>
              <a:t> </a:t>
            </a:r>
          </a:p>
          <a:p>
            <a:r>
              <a:rPr lang="pt-BR" dirty="0"/>
              <a:t>RIBEIRO, MGM; SANTOS, SMR; TEIXEIRA, MTB. Itinerário terapêutico de mulheres com câncer do colo do útero: uma abordagem focada na prevenção. </a:t>
            </a:r>
            <a:r>
              <a:rPr lang="pt-BR" b="1" dirty="0"/>
              <a:t>Revista brasileira de cancerologia, </a:t>
            </a:r>
            <a:r>
              <a:rPr lang="pt-BR" dirty="0"/>
              <a:t>n. 57, v. 4, pp. 483-491, 2011.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620649" y="539969"/>
            <a:ext cx="3241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 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241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735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600" y="2047488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 UBS </a:t>
            </a:r>
            <a:r>
              <a:rPr lang="pt-BR" sz="2400" dirty="0" err="1"/>
              <a:t>Dr</a:t>
            </a:r>
            <a:r>
              <a:rPr lang="pt-BR" sz="2400" dirty="0"/>
              <a:t> Celso Dantas Filho, localizada no município de Areia Branca – RN, tem 4126 usuários adstritos, e cerca de 1.037 mulheres entre 25 e 64 anos de idade, destas, apenas cerca de 45% são acompanhadas na UBS para prevenção de câncer de colo de útero; E 310 mulheres na faixa etária de 50 a 69 anos, onde 97% são acompanhadas na UBS para prevenção do câncer de mama. </a:t>
            </a:r>
          </a:p>
        </p:txBody>
      </p:sp>
    </p:spTree>
    <p:extLst>
      <p:ext uri="{BB962C8B-B14F-4D97-AF65-F5344CB8AC3E}">
        <p14:creationId xmlns:p14="http://schemas.microsoft.com/office/powerpoint/2010/main" val="187647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792848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b="1" dirty="0" smtClean="0"/>
              <a:t>Geral</a:t>
            </a:r>
            <a:r>
              <a:rPr lang="pt-BR" sz="2100" dirty="0" smtClean="0"/>
              <a:t>: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dirty="0"/>
              <a:t>Q</a:t>
            </a:r>
            <a:r>
              <a:rPr lang="pt-BR" sz="2100" dirty="0" smtClean="0"/>
              <a:t>ualificar </a:t>
            </a:r>
            <a:r>
              <a:rPr lang="pt-BR" sz="2100" dirty="0"/>
              <a:t>o programa de controle do câncer de colo do útero e de mama, da Unidade Básica de Saúde </a:t>
            </a:r>
            <a:r>
              <a:rPr lang="pt-BR" sz="2100" dirty="0" err="1"/>
              <a:t>Dr</a:t>
            </a:r>
            <a:r>
              <a:rPr lang="pt-BR" sz="2100" dirty="0"/>
              <a:t> Celso Dantas Filho, do município de Areia Branca - RN. </a:t>
            </a:r>
            <a:endParaRPr lang="pt-BR" sz="2100" dirty="0" smtClean="0"/>
          </a:p>
          <a:p>
            <a:pPr algn="just"/>
            <a:endParaRPr lang="pt-BR" sz="21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71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118349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Específicos:</a:t>
            </a:r>
          </a:p>
          <a:p>
            <a:pPr algn="just"/>
            <a:endParaRPr lang="pt-BR" sz="2000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Ampliar a cobertura de detecção precoce do câncer de colo e do câncer de </a:t>
            </a:r>
            <a:r>
              <a:rPr lang="pt-BR" sz="2000" dirty="0" smtClean="0"/>
              <a:t>mama;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Melhorar </a:t>
            </a:r>
            <a:r>
              <a:rPr lang="pt-BR" sz="2000" dirty="0"/>
              <a:t>a qualidade do atendimento das mulheres que realizam detecção precoce de câncer de colo de útero e de mama na unidade de </a:t>
            </a:r>
            <a:r>
              <a:rPr lang="pt-BR" sz="2000" dirty="0" smtClean="0"/>
              <a:t>saúde;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Melhorar </a:t>
            </a:r>
            <a:r>
              <a:rPr lang="pt-BR" sz="2000" dirty="0"/>
              <a:t>a adesão das mulheres à realização de exame </a:t>
            </a:r>
            <a:r>
              <a:rPr lang="pt-BR" sz="2000" dirty="0" err="1"/>
              <a:t>citopatológico</a:t>
            </a:r>
            <a:r>
              <a:rPr lang="pt-BR" sz="2000" dirty="0"/>
              <a:t> de colo de útero e </a:t>
            </a:r>
            <a:r>
              <a:rPr lang="pt-BR" sz="2000" dirty="0" smtClean="0"/>
              <a:t>mamografia;</a:t>
            </a: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0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118349"/>
            <a:ext cx="748883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100" dirty="0" smtClean="0"/>
          </a:p>
          <a:p>
            <a:pPr algn="just"/>
            <a:r>
              <a:rPr lang="pt-BR" sz="2400" b="1" dirty="0" smtClean="0"/>
              <a:t>Específicos:</a:t>
            </a:r>
          </a:p>
          <a:p>
            <a:pPr algn="just"/>
            <a:endParaRPr lang="pt-BR" sz="2100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100" dirty="0" smtClean="0"/>
              <a:t>Melhorar </a:t>
            </a:r>
            <a:r>
              <a:rPr lang="pt-BR" sz="2100" dirty="0"/>
              <a:t>o registro das </a:t>
            </a:r>
            <a:r>
              <a:rPr lang="pt-BR" sz="2100" dirty="0" smtClean="0"/>
              <a:t>informações;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1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100" dirty="0" smtClean="0"/>
              <a:t>Mapear </a:t>
            </a:r>
            <a:r>
              <a:rPr lang="pt-BR" sz="2100" dirty="0"/>
              <a:t>as mulheres de risco para câncer de colo de útero e de mama; </a:t>
            </a:r>
            <a:endParaRPr lang="pt-BR" sz="21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1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100" dirty="0" smtClean="0"/>
              <a:t>Promover </a:t>
            </a:r>
            <a:r>
              <a:rPr lang="pt-BR" sz="2100" dirty="0"/>
              <a:t>a saúde das mulheres que realizam detecção precoce de câncer de colo de útero e de mama na unidade de saúde.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44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491880" y="601524"/>
            <a:ext cx="2302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99592" y="175016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Projeto de Intervenção desenvolvido no município de Areia Branca – RN. </a:t>
            </a:r>
          </a:p>
          <a:p>
            <a:pPr algn="just"/>
            <a:r>
              <a:rPr lang="pt-BR" sz="2400" dirty="0" smtClean="0"/>
              <a:t>Baseou-se nos quatro eixos pedagógicos do curso da </a:t>
            </a:r>
            <a:r>
              <a:rPr lang="pt-BR" sz="2400" dirty="0" err="1" smtClean="0"/>
              <a:t>UFPel</a:t>
            </a:r>
            <a:r>
              <a:rPr lang="pt-BR" sz="2400" dirty="0" smtClean="0"/>
              <a:t>: monitoramento e avaliação, organização e gestão do serviço, engajamento público e qualificação da prática clínica realizada foi através dos manuais de Cadernos de Atenção Básica do Ministério da Saúde do ano de 2012.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1624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50502113"/>
              </p:ext>
            </p:extLst>
          </p:nvPr>
        </p:nvGraphicFramePr>
        <p:xfrm>
          <a:off x="1187624" y="2708920"/>
          <a:ext cx="6912768" cy="33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187624" y="1414517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Meta: </a:t>
            </a:r>
            <a:r>
              <a:rPr lang="pt-BR" dirty="0" smtClean="0"/>
              <a:t>ampliar </a:t>
            </a:r>
            <a:r>
              <a:rPr lang="pt-BR" dirty="0"/>
              <a:t>cobertura de detecção precoce de câncer de colo do </a:t>
            </a:r>
            <a:r>
              <a:rPr lang="pt-BR" dirty="0" smtClean="0"/>
              <a:t>útero para 51%.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93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7444" y="539969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279339977"/>
              </p:ext>
            </p:extLst>
          </p:nvPr>
        </p:nvGraphicFramePr>
        <p:xfrm>
          <a:off x="1259632" y="2348880"/>
          <a:ext cx="6696743" cy="3489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259632" y="1268760"/>
            <a:ext cx="6302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Meta: </a:t>
            </a:r>
            <a:r>
              <a:rPr lang="pt-BR" dirty="0" smtClean="0"/>
              <a:t>ampliar a </a:t>
            </a:r>
            <a:r>
              <a:rPr lang="pt-BR" dirty="0"/>
              <a:t>cobertura de detecção do câncer de mama das mulheres entre 50 e 69 anos de </a:t>
            </a:r>
            <a:r>
              <a:rPr lang="pt-BR" dirty="0" smtClean="0"/>
              <a:t>idade para 51%.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9832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98</TotalTime>
  <Words>739</Words>
  <Application>Microsoft Office PowerPoint</Application>
  <PresentationFormat>Apresentação na tela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Pino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</dc:creator>
  <cp:lastModifiedBy>Usuario</cp:lastModifiedBy>
  <cp:revision>21</cp:revision>
  <dcterms:created xsi:type="dcterms:W3CDTF">2015-01-23T01:16:55Z</dcterms:created>
  <dcterms:modified xsi:type="dcterms:W3CDTF">2015-02-01T12:21:46Z</dcterms:modified>
</cp:coreProperties>
</file>