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inXP\Meus%20documentos\Downloads\NOVISSIMA%20PLANILHA%20DM%20E%20HAS%20(1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URSO%20ESF\Planilha%20Final%20HAS%20e%20DM%20REVISA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573"/>
          <c:y val="0.28214334916181144"/>
          <c:w val="0.83924843423799789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0.23423423423423448</c:v>
                </c:pt>
                <c:pt idx="1">
                  <c:v>0.47747747747747826</c:v>
                </c:pt>
                <c:pt idx="2">
                  <c:v>0.62162162162162271</c:v>
                </c:pt>
              </c:numCache>
            </c:numRef>
          </c:val>
        </c:ser>
        <c:axId val="42437248"/>
        <c:axId val="42477824"/>
      </c:barChart>
      <c:catAx>
        <c:axId val="42437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477824"/>
        <c:crosses val="autoZero"/>
        <c:auto val="1"/>
        <c:lblAlgn val="ctr"/>
        <c:lblOffset val="100"/>
      </c:catAx>
      <c:valAx>
        <c:axId val="4247782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4372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345"/>
          <c:y val="0.28832168168639138"/>
          <c:w val="0.84426229508196493"/>
          <c:h val="0.594891571074452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Indicadores!$C$58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Indicadores!$D$57:$F$57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Indicadores!$D$58:$F$58</c:f>
              <c:numCache>
                <c:formatCode>0.0%</c:formatCode>
                <c:ptCount val="3"/>
                <c:pt idx="0">
                  <c:v>0.92307692307692257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15894144"/>
        <c:axId val="115895680"/>
      </c:barChart>
      <c:catAx>
        <c:axId val="115894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95680"/>
        <c:crosses val="autoZero"/>
        <c:auto val="1"/>
        <c:lblAlgn val="ctr"/>
        <c:lblOffset val="100"/>
      </c:catAx>
      <c:valAx>
        <c:axId val="1158956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94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66124717918357"/>
          <c:y val="0.30038022813688336"/>
          <c:w val="0.83991769254898541"/>
          <c:h val="0.577946768060836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Indicadores!$R$58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Indicadores!$S$57:$U$57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Indicadores!$S$58:$U$58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15876608"/>
        <c:axId val="115878912"/>
      </c:barChart>
      <c:catAx>
        <c:axId val="115876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78912"/>
        <c:crosses val="autoZero"/>
        <c:auto val="1"/>
        <c:lblAlgn val="ctr"/>
        <c:lblOffset val="100"/>
      </c:catAx>
      <c:valAx>
        <c:axId val="11587891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8766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46609184019643"/>
          <c:y val="0.30042918454935724"/>
          <c:w val="0.84739121994073963"/>
          <c:h val="0.56652360515021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83752448"/>
        <c:axId val="83824640"/>
      </c:barChart>
      <c:catAx>
        <c:axId val="83752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824640"/>
        <c:crosses val="autoZero"/>
        <c:auto val="1"/>
        <c:lblAlgn val="ctr"/>
        <c:lblOffset val="100"/>
      </c:catAx>
      <c:valAx>
        <c:axId val="838246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7524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17194833480972"/>
          <c:y val="0.37121349436809886"/>
          <c:w val="0.84646631641871162"/>
          <c:h val="0.5075776351563799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83884288"/>
        <c:axId val="84100224"/>
      </c:barChart>
      <c:catAx>
        <c:axId val="83884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100224"/>
        <c:crosses val="autoZero"/>
        <c:auto val="1"/>
        <c:lblAlgn val="ctr"/>
        <c:lblOffset val="100"/>
      </c:catAx>
      <c:valAx>
        <c:axId val="8410022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8842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30651455682230638"/>
          <c:w val="0.84615384615384814"/>
          <c:h val="0.570883362081545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Indicadores!$D$30:$F$30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Indicadores!$D$31:$F$31</c:f>
              <c:numCache>
                <c:formatCode>0.0%</c:formatCode>
                <c:ptCount val="3"/>
                <c:pt idx="0">
                  <c:v>0.6346153846153858</c:v>
                </c:pt>
                <c:pt idx="1">
                  <c:v>0.77064220183486265</c:v>
                </c:pt>
                <c:pt idx="2">
                  <c:v>0.77325581395349086</c:v>
                </c:pt>
              </c:numCache>
            </c:numRef>
          </c:val>
        </c:ser>
        <c:axId val="99048064"/>
        <c:axId val="99066624"/>
      </c:barChart>
      <c:catAx>
        <c:axId val="99048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066624"/>
        <c:crosses val="autoZero"/>
        <c:auto val="1"/>
        <c:lblAlgn val="ctr"/>
        <c:lblOffset val="100"/>
      </c:catAx>
      <c:valAx>
        <c:axId val="9906662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0480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566"/>
          <c:y val="0.30888089119980028"/>
          <c:w val="0.83924843423799733"/>
          <c:h val="0.567568637579628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Indicadores!$R$31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Indicadores!$S$30:$U$30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Indicadores!$S$31:$U$31</c:f>
              <c:numCache>
                <c:formatCode>0.0%</c:formatCode>
                <c:ptCount val="3"/>
                <c:pt idx="0">
                  <c:v>0.65384615384615385</c:v>
                </c:pt>
                <c:pt idx="1">
                  <c:v>0.64150943396226412</c:v>
                </c:pt>
                <c:pt idx="2">
                  <c:v>0.72463768115942062</c:v>
                </c:pt>
              </c:numCache>
            </c:numRef>
          </c:val>
        </c:ser>
        <c:axId val="84382464"/>
        <c:axId val="84384000"/>
      </c:barChart>
      <c:catAx>
        <c:axId val="84382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384000"/>
        <c:crosses val="autoZero"/>
        <c:auto val="1"/>
        <c:lblAlgn val="ctr"/>
        <c:lblOffset val="100"/>
      </c:catAx>
      <c:valAx>
        <c:axId val="843840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382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345"/>
          <c:y val="0.28937832452754714"/>
          <c:w val="0.84426229508196493"/>
          <c:h val="0.593408716119778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0.6346153846153858</c:v>
                </c:pt>
                <c:pt idx="1">
                  <c:v>0.77064220183486265</c:v>
                </c:pt>
                <c:pt idx="2">
                  <c:v>0.77325581395349086</c:v>
                </c:pt>
              </c:numCache>
            </c:numRef>
          </c:val>
        </c:ser>
        <c:axId val="84576512"/>
        <c:axId val="84612608"/>
      </c:barChart>
      <c:catAx>
        <c:axId val="84576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612608"/>
        <c:crosses val="autoZero"/>
        <c:auto val="1"/>
        <c:lblAlgn val="ctr"/>
        <c:lblOffset val="100"/>
      </c:catAx>
      <c:valAx>
        <c:axId val="8461260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5765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66124717918357"/>
          <c:y val="0.29368029739777129"/>
          <c:w val="0.83991769254898541"/>
          <c:h val="0.587360594795536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0.65384615384615385</c:v>
                </c:pt>
                <c:pt idx="1">
                  <c:v>0.64150943396226412</c:v>
                </c:pt>
                <c:pt idx="2">
                  <c:v>0.72463768115942062</c:v>
                </c:pt>
              </c:numCache>
            </c:numRef>
          </c:val>
        </c:ser>
        <c:axId val="95507200"/>
        <c:axId val="115196672"/>
      </c:barChart>
      <c:catAx>
        <c:axId val="95507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196672"/>
        <c:crosses val="autoZero"/>
        <c:auto val="1"/>
        <c:lblAlgn val="ctr"/>
        <c:lblOffset val="100"/>
      </c:catAx>
      <c:valAx>
        <c:axId val="1151966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5072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66124717918357"/>
          <c:y val="0.27777871968153106"/>
          <c:w val="0.83991769254898541"/>
          <c:h val="0.6111131832993682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Indicadores!$R$48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Indicadores!$S$47:$U$47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Indicadores!$S$48:$U$48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84379904"/>
        <c:axId val="84611456"/>
      </c:barChart>
      <c:catAx>
        <c:axId val="84379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611456"/>
        <c:crosses val="autoZero"/>
        <c:auto val="1"/>
        <c:lblAlgn val="ctr"/>
        <c:lblOffset val="100"/>
      </c:catAx>
      <c:valAx>
        <c:axId val="8461145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379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5163934426229586"/>
          <c:y val="0.32116845554939782"/>
          <c:w val="0.84631147540983664"/>
          <c:h val="0.583942646453450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0.92307692307692257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14661248"/>
        <c:axId val="114662784"/>
      </c:barChart>
      <c:catAx>
        <c:axId val="114661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4662784"/>
        <c:crosses val="autoZero"/>
        <c:auto val="1"/>
        <c:lblAlgn val="ctr"/>
        <c:lblOffset val="100"/>
      </c:catAx>
      <c:valAx>
        <c:axId val="11466278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46612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31B54-32E8-4526-8D4A-818D34951691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6E2A5-BC70-4E0D-A42E-7DF5784C5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6E2A5-BC70-4E0D-A42E-7DF5784C539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6F22B-563F-45B4-9D7B-3B827CE494DE}" type="datetimeFigureOut">
              <a:rPr lang="pt-BR" smtClean="0"/>
              <a:pPr/>
              <a:t>25/2/2014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72E0-0474-4387-B9BE-F1F96335D4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pt-BR" sz="2000" b="1" dirty="0"/>
              <a:t>UNIVERSIDADE ABERTA DO SUS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UNIVERSIDADE FEDERAL DE PELOTAS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DEPARTAMENTO DE MEDICINA SOCIAL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CURSO DE ESPECIALIZAÇÃO EM SAÚDE DA FAMÍLIA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MODALIDADE A DISTÂNCIA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TURMA IV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2428868"/>
            <a:ext cx="7000924" cy="2500330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Atenção</a:t>
            </a:r>
            <a:r>
              <a:rPr lang="pt-BR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à Saúde do Hipertenso e do Diabético na UBS SANSCA – Pelotas / RS</a:t>
            </a:r>
            <a:endParaRPr lang="pt-BR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28728" y="5286388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Especializando: Leandro Silveira </a:t>
            </a:r>
            <a:r>
              <a:rPr lang="pt-BR" b="1" dirty="0" err="1" smtClean="0"/>
              <a:t>Marmitt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hipertensos faltosos com busca ativa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d</a:t>
            </a:r>
            <a:r>
              <a:rPr lang="pt-BR" sz="3100" dirty="0" smtClean="0"/>
              <a:t>iabéticos </a:t>
            </a:r>
            <a:r>
              <a:rPr lang="pt-BR" sz="3100" dirty="0" smtClean="0"/>
              <a:t>faltosos com busca ativa</a:t>
            </a:r>
            <a:endParaRPr lang="pt-BR" sz="3100" dirty="0"/>
          </a:p>
        </p:txBody>
      </p:sp>
      <p:pic>
        <p:nvPicPr>
          <p:cNvPr id="4" name="Gráfico 2"/>
          <p:cNvPicPr>
            <a:picLocks noGrp="1"/>
          </p:cNvPicPr>
          <p:nvPr>
            <p:ph idx="1"/>
          </p:nvPr>
        </p:nvPicPr>
        <p:blipFill>
          <a:blip r:embed="rId2"/>
          <a:srcRect b="-163"/>
          <a:stretch>
            <a:fillRect/>
          </a:stretch>
        </p:blipFill>
        <p:spPr bwMode="auto">
          <a:xfrm>
            <a:off x="1000100" y="1928802"/>
            <a:ext cx="721523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4.OBJETIVOS,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sz="3600" b="1" dirty="0" smtClean="0"/>
              <a:t>4.3)Melhorar a qualidade do atendimento ao HAS e ao DM na UBS:</a:t>
            </a: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Realizar exame clínico apropriado em 90% dos HAS e 90% dos DM;</a:t>
            </a: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Garantir exames complementares em dia a 90% dos HAS e 90% dos DM;</a:t>
            </a: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Garantir prescrição total da farmácia popular a 90% dos HAS e 90% dos DM;</a:t>
            </a:r>
          </a:p>
          <a:p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hipertensos com o exame clinico em dia</a:t>
            </a:r>
            <a:endParaRPr lang="pt-BR" sz="3100" dirty="0"/>
          </a:p>
        </p:txBody>
      </p:sp>
      <p:pic>
        <p:nvPicPr>
          <p:cNvPr id="4" name="Gráfico 2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71530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com o exame clinico em dia</a:t>
            </a:r>
            <a:endParaRPr lang="pt-BR" sz="3100" dirty="0"/>
          </a:p>
        </p:txBody>
      </p:sp>
      <p:pic>
        <p:nvPicPr>
          <p:cNvPr id="4" name="Gráfico 2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35811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hipertensos </a:t>
            </a:r>
            <a:r>
              <a:rPr lang="pt-BR" sz="3100" dirty="0" smtClean="0"/>
              <a:t>com </a:t>
            </a:r>
            <a:r>
              <a:rPr lang="pt-BR" sz="3100" dirty="0" smtClean="0"/>
              <a:t>os exames complementares </a:t>
            </a:r>
            <a:r>
              <a:rPr lang="pt-BR" sz="3100" dirty="0" smtClean="0"/>
              <a:t>em dia</a:t>
            </a:r>
            <a:endParaRPr lang="pt-BR" sz="3100" dirty="0"/>
          </a:p>
        </p:txBody>
      </p:sp>
      <p:pic>
        <p:nvPicPr>
          <p:cNvPr id="4" name="Gráfico 28"/>
          <p:cNvPicPr>
            <a:picLocks noGrp="1"/>
          </p:cNvPicPr>
          <p:nvPr>
            <p:ph idx="1"/>
          </p:nvPr>
        </p:nvPicPr>
        <p:blipFill>
          <a:blip r:embed="rId2"/>
          <a:srcRect b="-139"/>
          <a:stretch>
            <a:fillRect/>
          </a:stretch>
        </p:blipFill>
        <p:spPr bwMode="auto">
          <a:xfrm>
            <a:off x="1357290" y="1643050"/>
            <a:ext cx="6429420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com os exames complementares em dia</a:t>
            </a:r>
            <a:endParaRPr lang="pt-BR" sz="3100" dirty="0"/>
          </a:p>
        </p:txBody>
      </p:sp>
      <p:pic>
        <p:nvPicPr>
          <p:cNvPr id="4" name="Gráfico 29"/>
          <p:cNvPicPr>
            <a:picLocks noGrp="1"/>
          </p:cNvPicPr>
          <p:nvPr>
            <p:ph idx="1"/>
          </p:nvPr>
        </p:nvPicPr>
        <p:blipFill>
          <a:blip r:embed="rId2"/>
          <a:srcRect b="-136"/>
          <a:stretch>
            <a:fillRect/>
          </a:stretch>
        </p:blipFill>
        <p:spPr bwMode="auto">
          <a:xfrm>
            <a:off x="1357290" y="1571612"/>
            <a:ext cx="64294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hipertensos </a:t>
            </a:r>
            <a:r>
              <a:rPr lang="pt-BR" sz="3100" dirty="0" smtClean="0"/>
              <a:t>com </a:t>
            </a:r>
            <a:r>
              <a:rPr lang="pt-BR" sz="3100" dirty="0" smtClean="0"/>
              <a:t>a prescrição de medicamentos da Farmácia Popular</a:t>
            </a:r>
            <a:r>
              <a:rPr lang="pt-BR" dirty="0" smtClean="0"/>
              <a:t> 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com a prescrição de medicamentos da Farmácia Popular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Gráfico 6"/>
          <p:cNvPicPr>
            <a:picLocks noGrp="1"/>
          </p:cNvPicPr>
          <p:nvPr>
            <p:ph idx="1"/>
          </p:nvPr>
        </p:nvPicPr>
        <p:blipFill>
          <a:blip r:embed="rId2"/>
          <a:srcRect b="-134"/>
          <a:stretch>
            <a:fillRect/>
          </a:stretch>
        </p:blipFill>
        <p:spPr bwMode="auto">
          <a:xfrm>
            <a:off x="1214414" y="1643050"/>
            <a:ext cx="66437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4.OBJETIVOS,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3600" b="1" dirty="0" smtClean="0"/>
              <a:t>4.4)Melhorar o registro das informações</a:t>
            </a: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Manter ficha de acompanhamento de 90% dos HAS e 90% dos DM cadastrados na UBS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pt-BR" b="1" u="sng" dirty="0" smtClean="0"/>
              <a:t>1.INTRODUÇÃO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Importância da ação programática</a:t>
            </a:r>
          </a:p>
          <a:p>
            <a:pPr>
              <a:buNone/>
            </a:pPr>
            <a:endParaRPr lang="pt-B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Caracterização do município de Pelotas/RS</a:t>
            </a:r>
          </a:p>
          <a:p>
            <a:endParaRPr lang="pt-B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Caracterização da UBS SANSCA</a:t>
            </a:r>
          </a:p>
          <a:p>
            <a:endParaRPr lang="pt-B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Situação da UBS antes da intervenção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hipertensos com registro adequado na ficha de acompanhamento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com registro adequado na ficha de acompanhamento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4.OBJETIVOS,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3600" b="1" dirty="0" smtClean="0"/>
              <a:t>4.5)Mapear hipertensos e diabéticos de risco para doença cardiovascular</a:t>
            </a: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Realizar estratificação do risco cardiovascular em 90% dos hipertensos e 90% dos diabéticos cadastrados na UBS</a:t>
            </a:r>
          </a:p>
          <a:p>
            <a:pPr>
              <a:buNone/>
            </a:pPr>
            <a:endParaRPr lang="pt-BR" sz="3600" b="1" dirty="0" smtClean="0"/>
          </a:p>
          <a:p>
            <a:pPr>
              <a:buNone/>
            </a:pP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hipertensos com estratificação do risco cardiovascular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com estratificação do risco cardiovascular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4.OBJETIVOS,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sz="3600" b="1" dirty="0" smtClean="0"/>
              <a:t>4.6)Promoção da Saúde</a:t>
            </a:r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Garantir orientação nutricional sobre alimentação </a:t>
            </a:r>
            <a:r>
              <a:rPr lang="pt-B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saúdável</a:t>
            </a: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 100% dos </a:t>
            </a: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HAS e 100% dos DM</a:t>
            </a:r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Garantir orientação em relação à prática de atividade física regular  a 100% </a:t>
            </a: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dos HAS e 100% dos DM</a:t>
            </a:r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Garantir orientação  sobre os riscos do tabagismo a 100</a:t>
            </a: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% dos HAS e 100% dos DM</a:t>
            </a:r>
          </a:p>
          <a:p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hipertensos com orientação nutricional sobre alimentação saudável</a:t>
            </a:r>
            <a:endParaRPr lang="pt-BR" sz="3100" dirty="0"/>
          </a:p>
        </p:txBody>
      </p:sp>
      <p:pic>
        <p:nvPicPr>
          <p:cNvPr id="4" name="Gráfico 34"/>
          <p:cNvPicPr>
            <a:picLocks noGrp="1"/>
          </p:cNvPicPr>
          <p:nvPr>
            <p:ph idx="1"/>
          </p:nvPr>
        </p:nvPicPr>
        <p:blipFill>
          <a:blip r:embed="rId2"/>
          <a:srcRect b="-137"/>
          <a:stretch>
            <a:fillRect/>
          </a:stretch>
        </p:blipFill>
        <p:spPr bwMode="auto">
          <a:xfrm>
            <a:off x="714348" y="1571612"/>
            <a:ext cx="7715304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com orientação nutricional sobre alimentação saudável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hipertensos </a:t>
            </a:r>
            <a:r>
              <a:rPr lang="pt-BR" sz="3100" dirty="0" smtClean="0"/>
              <a:t>com orientação </a:t>
            </a:r>
            <a:r>
              <a:rPr lang="pt-BR" sz="3100" dirty="0" smtClean="0"/>
              <a:t>sobre prática de atividade </a:t>
            </a:r>
            <a:r>
              <a:rPr lang="pt-BR" sz="3100" dirty="0" err="1" smtClean="0"/>
              <a:t>fisica</a:t>
            </a:r>
            <a:r>
              <a:rPr lang="pt-BR" sz="3100" dirty="0" smtClean="0"/>
              <a:t> regular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com orientação sobre prática de atividade </a:t>
            </a:r>
            <a:r>
              <a:rPr lang="pt-BR" sz="3100" dirty="0" err="1" smtClean="0"/>
              <a:t>fisica</a:t>
            </a:r>
            <a:r>
              <a:rPr lang="pt-BR" sz="3100" dirty="0" smtClean="0"/>
              <a:t> regular</a:t>
            </a:r>
            <a:endParaRPr lang="pt-BR" sz="3100" dirty="0"/>
          </a:p>
        </p:txBody>
      </p:sp>
      <p:pic>
        <p:nvPicPr>
          <p:cNvPr id="4" name="Gráfico 38"/>
          <p:cNvPicPr>
            <a:picLocks noGrp="1"/>
          </p:cNvPicPr>
          <p:nvPr>
            <p:ph idx="1"/>
          </p:nvPr>
        </p:nvPicPr>
        <p:blipFill>
          <a:blip r:embed="rId2"/>
          <a:srcRect b="-136"/>
          <a:stretch>
            <a:fillRect/>
          </a:stretch>
        </p:blipFill>
        <p:spPr bwMode="auto">
          <a:xfrm>
            <a:off x="785786" y="1714488"/>
            <a:ext cx="771530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2.OBJETIVO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 objetivo geral da intervenção é a qualificação da atenção ao Hipertenso e ao Diabético na UBS SANSCA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hipertensos que receberam orientação sobre os riscos do tabagismo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Proporção de </a:t>
            </a:r>
            <a:r>
              <a:rPr lang="pt-BR" sz="3100" dirty="0" smtClean="0"/>
              <a:t>diabéticos </a:t>
            </a:r>
            <a:r>
              <a:rPr lang="pt-BR" sz="3100" dirty="0" smtClean="0"/>
              <a:t>que receberam orientação sobre os riscos do tabagismo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RELEVÂNCIA DOS ASPECTOS QUALITATIVOS DA INTERVENÇÃO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Embora algumas metas não foram obtidas integralmente, destaca-se a importância da abordagem qualitativa da intervenção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u="sng" dirty="0" smtClean="0"/>
              <a:t>DISCUSSÃO</a:t>
            </a:r>
            <a:endParaRPr lang="pt-BR" sz="4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importância da Intervenção para a equipe, o serviço e a comunidade</a:t>
            </a:r>
          </a:p>
          <a:p>
            <a:endParaRPr lang="pt-B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Nível de incorporação da Intervenção à rotina do serviço</a:t>
            </a:r>
          </a:p>
          <a:p>
            <a:endParaRPr lang="pt-B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Mudanças necessárias para viabilizar a continuidade da Intervenção</a:t>
            </a:r>
            <a:endParaRPr lang="pt-B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REFLEXÃO CRÍTICA SOBRE O MEU PROCESSO DE APRENDIZAGEM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Desenvolvimento do curso em relação às minhas expectativas iniciais</a:t>
            </a:r>
          </a:p>
          <a:p>
            <a:endParaRPr lang="pt-B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Significado do curso para a minha prática profissional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3. METODOLOGIA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Ações (eixos) </a:t>
            </a:r>
            <a:r>
              <a:rPr lang="pt-B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 foram </a:t>
            </a:r>
            <a:r>
              <a:rPr lang="pt-B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realizadas:</a:t>
            </a:r>
          </a:p>
          <a:p>
            <a:pPr lvl="1"/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Monitoramento e avaliação</a:t>
            </a:r>
          </a:p>
          <a:p>
            <a:pPr lvl="1"/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Organização e gestão do serviço</a:t>
            </a:r>
          </a:p>
          <a:p>
            <a:pPr lvl="1"/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Engajamento público</a:t>
            </a:r>
          </a:p>
          <a:p>
            <a:pPr lvl="1"/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Qualificação da prática clínica</a:t>
            </a:r>
            <a:endParaRPr lang="pt-B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/>
            <a:endParaRPr lang="pt-B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/>
            <a:endParaRPr lang="pt-B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pt-BR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pt-BR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pt-BR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3. METODOLOGIA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Logística </a:t>
            </a:r>
            <a:r>
              <a:rPr lang="pt-B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utilizada para a realização das </a:t>
            </a:r>
            <a:r>
              <a:rPr lang="pt-BR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ações:</a:t>
            </a:r>
          </a:p>
          <a:p>
            <a:pPr>
              <a:buNone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a)Manuais Técnicos de HAS e DM (MS, 2006)</a:t>
            </a:r>
          </a:p>
          <a:p>
            <a:pPr>
              <a:buNone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b)Ficha de Cadastro e Acompanhamento do HAS e DM</a:t>
            </a:r>
          </a:p>
          <a:p>
            <a:pPr>
              <a:buNone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c)Planilha de Coleta de Dados</a:t>
            </a:r>
          </a:p>
          <a:p>
            <a:pPr>
              <a:buNone/>
            </a:pPr>
            <a:endParaRPr lang="pt-BR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4.OBJETIVOS, METAS E RESULTADOS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36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4.1)Ampliação da Cobertura aos HAS e DM:</a:t>
            </a: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Cadastrar 60% dos hipertensos e 60% dos diabéticos da área de abrangência no Programa de Atenção à Hipertensão Arterial e à Diabetes </a:t>
            </a:r>
            <a:r>
              <a:rPr lang="pt-BR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Mellitus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 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UBS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COBERTURA DOS HIPERTENSOS</a:t>
            </a:r>
            <a:endParaRPr lang="pt-BR" sz="3100" dirty="0"/>
          </a:p>
        </p:txBody>
      </p:sp>
      <p:pic>
        <p:nvPicPr>
          <p:cNvPr id="4" name="Gráfico 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9" y="1785926"/>
            <a:ext cx="6500858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COBERTURA DOS </a:t>
            </a:r>
            <a:r>
              <a:rPr lang="pt-BR" sz="3100" dirty="0" smtClean="0"/>
              <a:t>DIABÉTICOS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u="sng" dirty="0" smtClean="0"/>
              <a:t>4.OBJETIVOS,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3600" b="1" dirty="0" smtClean="0"/>
              <a:t>4.2)Melhorar a adesão do HAS e do DM ao programa:</a:t>
            </a:r>
          </a:p>
          <a:p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Buscar 40% dos hipertensos 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40% dos diabéticos faltosos 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às consultas na 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UBS 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conforme a periodicidade 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recomendada</a:t>
            </a:r>
          </a:p>
          <a:p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485</Words>
  <Application>Microsoft Office PowerPoint</Application>
  <PresentationFormat>Apresentação na tela (4:3)</PresentationFormat>
  <Paragraphs>84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UNIVERSIDADE ABERTA DO SUS UNIVERSIDADE FEDERAL DE PELOTAS DEPARTAMENTO DE MEDICINA SOCIAL CURSO DE ESPECIALIZAÇÃO EM SAÚDE DA FAMÍLIA MODALIDADE A DISTÂNCIA TURMA IV </vt:lpstr>
      <vt:lpstr>1.INTRODUÇÃO</vt:lpstr>
      <vt:lpstr>2.OBJETIVO</vt:lpstr>
      <vt:lpstr>3. METODOLOGIA</vt:lpstr>
      <vt:lpstr>3. METODOLOGIA</vt:lpstr>
      <vt:lpstr>4.OBJETIVOS, METAS E RESULTADOS</vt:lpstr>
      <vt:lpstr>RESULTADOS COBERTURA DOS HIPERTENSOS</vt:lpstr>
      <vt:lpstr>RESULTADOS COBERTURA DOS DIABÉTICOS</vt:lpstr>
      <vt:lpstr>4.OBJETIVOS, METAS E RESULTADOS</vt:lpstr>
      <vt:lpstr>RESULTADOS Proporção de hipertensos faltosos com busca ativa</vt:lpstr>
      <vt:lpstr>RESULTADOS Proporção de diabéticos faltosos com busca ativa</vt:lpstr>
      <vt:lpstr>4.OBJETIVOS, METAS E RESULTADOS</vt:lpstr>
      <vt:lpstr>RESULTADOS Proporção de hipertensos com o exame clinico em dia</vt:lpstr>
      <vt:lpstr>RESULTADOS Proporção de diabéticos com o exame clinico em dia</vt:lpstr>
      <vt:lpstr>RESULTADOS Proporção de hipertensos com os exames complementares em dia</vt:lpstr>
      <vt:lpstr>RESULTADOS Proporção de diabéticos com os exames complementares em dia</vt:lpstr>
      <vt:lpstr>RESULTADOS Proporção de hipertensos com a prescrição de medicamentos da Farmácia Popular  </vt:lpstr>
      <vt:lpstr>RESULTADOS Proporção de diabéticos com a prescrição de medicamentos da Farmácia Popular </vt:lpstr>
      <vt:lpstr>4.OBJETIVOS, METAS E RESULTADOS</vt:lpstr>
      <vt:lpstr>RESULTADOS Proporção de hipertensos com registro adequado na ficha de acompanhamento</vt:lpstr>
      <vt:lpstr>RESULTADOS Proporção de diabéticos com registro adequado na ficha de acompanhamento</vt:lpstr>
      <vt:lpstr>4.OBJETIVOS, METAS E RESULTADOS</vt:lpstr>
      <vt:lpstr>RESULTADOS Proporção de hipertensos com estratificação do risco cardiovascular</vt:lpstr>
      <vt:lpstr>RESULTADOS Proporção de diabéticos com estratificação do risco cardiovascular</vt:lpstr>
      <vt:lpstr>4.OBJETIVOS, METAS E RESULTADOS</vt:lpstr>
      <vt:lpstr>RESULTADOS Proporção de hipertensos com orientação nutricional sobre alimentação saudável</vt:lpstr>
      <vt:lpstr>RESULTADOS Proporção de diabéticos com orientação nutricional sobre alimentação saudável</vt:lpstr>
      <vt:lpstr>RESULTADOS Proporção de hipertensos com orientação sobre prática de atividade fisica regular</vt:lpstr>
      <vt:lpstr>RESULTADOS Proporção de diabéticos com orientação sobre prática de atividade fisica regular</vt:lpstr>
      <vt:lpstr>RESULTADOS Proporção de hipertensos que receberam orientação sobre os riscos do tabagismo</vt:lpstr>
      <vt:lpstr>RESULTADOS Proporção de diabéticos que receberam orientação sobre os riscos do tabagismo</vt:lpstr>
      <vt:lpstr>RELEVÂNCIA DOS ASPECTOS QUALITATIVOS DA INTERVENÇÃO</vt:lpstr>
      <vt:lpstr>DISCUSSÃO</vt:lpstr>
      <vt:lpstr>REFLEXÃO CRÍTICA SOBRE O MEU PROCESSO DE APRENDIZAGEM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DEPARTAMENTO DE MEDICINA SOCIAL CURSO DE ESPECIALIZAÇÃO EM SAÚDE DA FAMÍLIA MODALIDADE A DISTÂNCIA TURMA IV </dc:title>
  <dc:creator>ADM</dc:creator>
  <cp:lastModifiedBy>ADM</cp:lastModifiedBy>
  <cp:revision>20</cp:revision>
  <dcterms:created xsi:type="dcterms:W3CDTF">2014-02-24T02:02:34Z</dcterms:created>
  <dcterms:modified xsi:type="dcterms:W3CDTF">2014-02-26T02:36:57Z</dcterms:modified>
</cp:coreProperties>
</file>