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300" r:id="rId11"/>
    <p:sldId id="301" r:id="rId12"/>
    <p:sldId id="303" r:id="rId13"/>
    <p:sldId id="282" r:id="rId14"/>
    <p:sldId id="283" r:id="rId15"/>
    <p:sldId id="304" r:id="rId16"/>
    <p:sldId id="285" r:id="rId17"/>
    <p:sldId id="292" r:id="rId18"/>
    <p:sldId id="293" r:id="rId19"/>
    <p:sldId id="291" r:id="rId20"/>
    <p:sldId id="306" r:id="rId21"/>
    <p:sldId id="294" r:id="rId22"/>
    <p:sldId id="295" r:id="rId23"/>
    <p:sldId id="296" r:id="rId24"/>
    <p:sldId id="305" r:id="rId25"/>
    <p:sldId id="297" r:id="rId26"/>
    <p:sldId id="298" r:id="rId27"/>
    <p:sldId id="286" r:id="rId28"/>
    <p:sldId id="299" r:id="rId29"/>
    <p:sldId id="287" r:id="rId30"/>
    <p:sldId id="307" r:id="rId31"/>
    <p:sldId id="288" r:id="rId32"/>
    <p:sldId id="264" r:id="rId33"/>
    <p:sldId id="265" r:id="rId34"/>
    <p:sldId id="289" r:id="rId35"/>
    <p:sldId id="266" r:id="rId36"/>
    <p:sldId id="267" r:id="rId37"/>
    <p:sldId id="268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68" y="12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bes\Desktop\PLANILHA\planilha%20coleta%20de%20dados%201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bes\Desktop\PLANILHA\planilha%20coleta%20de%20dados%201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bes\Desktop\PLANILHA\planilha%20coleta%20de%20dados%2017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bes\Desktop\PLANILHA\planilha%20coleta%20de%20dados%20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idosos com as consultas em dia de acordo com o protocolo</a:t>
            </a:r>
          </a:p>
        </c:rich>
      </c:tx>
      <c:layout>
        <c:manualLayout>
          <c:xMode val="edge"/>
          <c:yMode val="edge"/>
          <c:x val="0.20179687499999999"/>
          <c:y val="7.0382001370063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6583873797694"/>
          <c:y val="0.41642362902247176"/>
          <c:w val="0.82436804396390551"/>
          <c:h val="0.43988411516458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Indicadores!$C$16</c:f>
              <c:strCache>
                <c:ptCount val="1"/>
                <c:pt idx="0">
                  <c:v>Proporção de idosos com as consultas em dia de acordo com o protocolo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cat>
            <c:strRef>
              <c:f>Indicadores!$D$15:$G$15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Indicadores!$D$16:$G$16</c:f>
              <c:numCache>
                <c:formatCode>0.0%</c:formatCode>
                <c:ptCount val="4"/>
                <c:pt idx="0">
                  <c:v>0.33333333333333331</c:v>
                </c:pt>
                <c:pt idx="1">
                  <c:v>0.60606060606060652</c:v>
                </c:pt>
                <c:pt idx="2">
                  <c:v>0.60606060606060652</c:v>
                </c:pt>
                <c:pt idx="3">
                  <c:v>0.77777777777777823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531648"/>
        <c:axId val="61198720"/>
      </c:barChart>
      <c:catAx>
        <c:axId val="6353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1987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11987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531648"/>
        <c:crossesAt val="1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idosos com Avaliação Multidimensional Rápida em dia</a:t>
            </a:r>
          </a:p>
        </c:rich>
      </c:tx>
      <c:layout>
        <c:manualLayout>
          <c:xMode val="edge"/>
          <c:yMode val="edge"/>
          <c:x val="0.22507033300524934"/>
          <c:y val="7.01758223204555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65838737976938"/>
          <c:y val="0.41520630856141"/>
          <c:w val="0.82436804396390562"/>
          <c:h val="0.44152220135755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0.21212121212121218</c:v>
                </c:pt>
                <c:pt idx="1">
                  <c:v>0.21212121212121218</c:v>
                </c:pt>
                <c:pt idx="2">
                  <c:v>0.22222222222222221</c:v>
                </c:pt>
                <c:pt idx="3">
                  <c:v>0.31111111111111112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09792"/>
        <c:axId val="61811328"/>
      </c:barChart>
      <c:catAx>
        <c:axId val="6180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8113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18113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809792"/>
        <c:crossesAt val="1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idosos que receberam orientação nutricional</a:t>
            </a:r>
            <a:r>
              <a:rPr lang="pt-BR" baseline="0"/>
              <a:t> e da</a:t>
            </a:r>
            <a:r>
              <a:rPr lang="pt-BR"/>
              <a:t> prática de atividade física regular</a:t>
            </a:r>
          </a:p>
        </c:rich>
      </c:tx>
      <c:layout>
        <c:manualLayout>
          <c:xMode val="edge"/>
          <c:yMode val="edge"/>
          <c:x val="2.7361583434865552E-2"/>
          <c:y val="9.03333578629774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765838737976938"/>
          <c:y val="0.4022364198732713"/>
          <c:w val="0.82436804396390562"/>
          <c:h val="0.4608958977714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0.51515151515151514</c:v>
                </c:pt>
                <c:pt idx="1">
                  <c:v>0.63636363636363669</c:v>
                </c:pt>
                <c:pt idx="2">
                  <c:v>0.77777777777777801</c:v>
                </c:pt>
                <c:pt idx="3">
                  <c:v>0.84444444444444466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57792"/>
        <c:axId val="61859328"/>
      </c:barChart>
      <c:catAx>
        <c:axId val="6185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8593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18593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857792"/>
        <c:crossesAt val="1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idosos com a vacina da gripe em dia</a:t>
            </a:r>
          </a:p>
        </c:rich>
      </c:tx>
      <c:layout>
        <c:manualLayout>
          <c:xMode val="edge"/>
          <c:yMode val="edge"/>
          <c:x val="0.224299414496265"/>
          <c:y val="6.77967542789545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551430212617657"/>
          <c:y val="0.28248636275704242"/>
          <c:w val="0.82710453366666348"/>
          <c:h val="0.57909704365193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0.51515151515151514</c:v>
                </c:pt>
                <c:pt idx="1">
                  <c:v>0.63636363636363669</c:v>
                </c:pt>
                <c:pt idx="2">
                  <c:v>0.77777777777777801</c:v>
                </c:pt>
                <c:pt idx="3">
                  <c:v>0.84444444444444466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802944"/>
        <c:axId val="62808832"/>
      </c:barChart>
      <c:catAx>
        <c:axId val="6280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80883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28088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802944"/>
        <c:crossesAt val="1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4B785-EFE9-45FA-88C2-2313CE9FEB90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C6764-888A-4F11-8AAD-EC28E37926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7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6764-888A-4F11-8AAD-EC28E379265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30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B25EE4-7F24-41EB-B445-F8DB866FA4A0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7714EA-3D02-45FD-A016-095B8FAD86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B25EE4-7F24-41EB-B445-F8DB866FA4A0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7714EA-3D02-45FD-A016-095B8FAD86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B25EE4-7F24-41EB-B445-F8DB866FA4A0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7714EA-3D02-45FD-A016-095B8FAD86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B25EE4-7F24-41EB-B445-F8DB866FA4A0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7714EA-3D02-45FD-A016-095B8FAD86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B25EE4-7F24-41EB-B445-F8DB866FA4A0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7714EA-3D02-45FD-A016-095B8FAD86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B25EE4-7F24-41EB-B445-F8DB866FA4A0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7714EA-3D02-45FD-A016-095B8FAD86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B25EE4-7F24-41EB-B445-F8DB866FA4A0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7714EA-3D02-45FD-A016-095B8FAD86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B25EE4-7F24-41EB-B445-F8DB866FA4A0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7714EA-3D02-45FD-A016-095B8FAD86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B25EE4-7F24-41EB-B445-F8DB866FA4A0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7714EA-3D02-45FD-A016-095B8FAD86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B25EE4-7F24-41EB-B445-F8DB866FA4A0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7714EA-3D02-45FD-A016-095B8FAD86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B25EE4-7F24-41EB-B445-F8DB866FA4A0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7714EA-3D02-45FD-A016-095B8FAD86C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FB25EE4-7F24-41EB-B445-F8DB866FA4A0}" type="datetimeFigureOut">
              <a:rPr lang="pt-BR" smtClean="0"/>
              <a:pPr/>
              <a:t>07/12/2013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7714EA-3D02-45FD-A016-095B8FAD86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8988" y="1700808"/>
            <a:ext cx="7772400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3000" dirty="0" smtClean="0"/>
              <a:t>Melhoria na atenção à saúde do idoso na UBS Jardim Esmeralda do município de Santa Cruz do Sul/RS</a:t>
            </a:r>
            <a:endParaRPr lang="pt-BR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8988" y="4581128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Especializanda</a:t>
            </a:r>
            <a:r>
              <a:rPr lang="pt-BR" dirty="0" smtClean="0">
                <a:solidFill>
                  <a:schemeClr val="tx1"/>
                </a:solidFill>
              </a:rPr>
              <a:t>: </a:t>
            </a:r>
            <a:r>
              <a:rPr lang="pt-BR" dirty="0" err="1" smtClean="0">
                <a:solidFill>
                  <a:schemeClr val="tx1"/>
                </a:solidFill>
              </a:rPr>
              <a:t>Lediana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Gais</a:t>
            </a:r>
            <a:endParaRPr lang="pt-BR" dirty="0" smtClean="0">
              <a:solidFill>
                <a:schemeClr val="tx1"/>
              </a:solidFill>
            </a:endParaRP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Orientadora: </a:t>
            </a:r>
            <a:r>
              <a:rPr lang="pt-BR" dirty="0">
                <a:solidFill>
                  <a:schemeClr val="tx1"/>
                </a:solidFill>
              </a:rPr>
              <a:t>Aline </a:t>
            </a:r>
            <a:r>
              <a:rPr lang="pt-BR" dirty="0" err="1">
                <a:solidFill>
                  <a:schemeClr val="tx1"/>
                </a:solidFill>
              </a:rPr>
              <a:t>Cammarano</a:t>
            </a:r>
            <a:r>
              <a:rPr lang="pt-BR" dirty="0">
                <a:solidFill>
                  <a:schemeClr val="tx1"/>
                </a:solidFill>
              </a:rPr>
              <a:t> Ribeiro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548680"/>
            <a:ext cx="3517900" cy="733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793" y="6153370"/>
            <a:ext cx="1472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Pelotas, 2013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795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6157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Equipe de coordenação </a:t>
            </a:r>
            <a:endParaRPr lang="pt-BR" sz="2800" dirty="0"/>
          </a:p>
        </p:txBody>
      </p:sp>
      <p:pic>
        <p:nvPicPr>
          <p:cNvPr id="3076" name="Picture 4" descr="C:\Users\lebes\Desktop\Lediana\foto\PROVAB\DSCF2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356" y="1196752"/>
            <a:ext cx="6286545" cy="4714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722376" y="600068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Objetivos, Metas e Resultados</a:t>
            </a:r>
            <a:endParaRPr lang="pt-BR" sz="4000" dirty="0"/>
          </a:p>
        </p:txBody>
      </p:sp>
      <p:pic>
        <p:nvPicPr>
          <p:cNvPr id="1026" name="Picture 2" descr="https://encrypted-tbn1.gstatic.com/images?q=tbn:ANd9GcTFcjxXg5Vhyi8tXihisoglunXjN9386-yTVaPtb0qt2vKpnYkd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677936"/>
            <a:ext cx="5072098" cy="3799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3568" y="1340768"/>
            <a:ext cx="770485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/>
              <a:t>A população alvo da intervenção foi </a:t>
            </a:r>
            <a:r>
              <a:rPr lang="pt-BR" sz="2200" b="1" dirty="0" smtClean="0"/>
              <a:t>formada:</a:t>
            </a:r>
          </a:p>
          <a:p>
            <a:pPr algn="ctr">
              <a:lnSpc>
                <a:spcPct val="150000"/>
              </a:lnSpc>
            </a:pPr>
            <a:endParaRPr lang="pt-BR" sz="2200" dirty="0"/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Idosos cadastrados no serviço: </a:t>
            </a:r>
            <a:r>
              <a:rPr lang="pt-BR" sz="2200" dirty="0"/>
              <a:t>310 </a:t>
            </a:r>
            <a:r>
              <a:rPr lang="pt-BR" sz="2200" dirty="0" smtClean="0"/>
              <a:t>idosos</a:t>
            </a:r>
          </a:p>
          <a:p>
            <a:pPr algn="ctr">
              <a:lnSpc>
                <a:spcPct val="150000"/>
              </a:lnSpc>
            </a:pPr>
            <a:endParaRPr lang="pt-BR" sz="2200" dirty="0" smtClean="0"/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Estimativa da área da abrangência: 393 idosos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665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4" y="537708"/>
            <a:ext cx="8856856" cy="76996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dirty="0" smtClean="0"/>
              <a:t>Objetivo 1: </a:t>
            </a:r>
            <a:r>
              <a:rPr lang="pt-BR" sz="2800" b="0" dirty="0" smtClean="0"/>
              <a:t>Ampliar a cobertura de acompanhamento de   idosos </a:t>
            </a:r>
            <a:endParaRPr lang="pt-BR" sz="3000" b="0" dirty="0"/>
          </a:p>
        </p:txBody>
      </p:sp>
      <p:sp>
        <p:nvSpPr>
          <p:cNvPr id="5" name="Retângulo 4"/>
          <p:cNvSpPr/>
          <p:nvPr/>
        </p:nvSpPr>
        <p:spPr>
          <a:xfrm>
            <a:off x="611560" y="1435230"/>
            <a:ext cx="8032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Meta 1</a:t>
            </a:r>
            <a:r>
              <a:rPr lang="pt-BR" sz="2000" dirty="0"/>
              <a:t>: Ampliar a cobertura dos idosos da área com acompanhamento na UBS para 90%.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2564904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A área de abrangência da UBS tem a estimativa de 393 idosos conforme o SIAB. </a:t>
            </a:r>
          </a:p>
          <a:p>
            <a:pPr algn="ctr">
              <a:lnSpc>
                <a:spcPct val="150000"/>
              </a:lnSpc>
            </a:pPr>
            <a:endParaRPr lang="pt-BR" b="1" dirty="0"/>
          </a:p>
          <a:p>
            <a:pPr algn="ctr">
              <a:lnSpc>
                <a:spcPct val="150000"/>
              </a:lnSpc>
            </a:pPr>
            <a:r>
              <a:rPr lang="pt-BR" b="1" dirty="0"/>
              <a:t>Ao longo dos quatros meses da intervenção obtivemos 11 cadastros novos. </a:t>
            </a:r>
            <a:endParaRPr lang="pt-BR" b="1" dirty="0" smtClean="0"/>
          </a:p>
          <a:p>
            <a:pPr algn="ctr">
              <a:lnSpc>
                <a:spcPct val="150000"/>
              </a:lnSpc>
            </a:pPr>
            <a:endParaRPr lang="pt-BR" b="1" dirty="0"/>
          </a:p>
          <a:p>
            <a:pPr algn="ctr">
              <a:lnSpc>
                <a:spcPct val="150000"/>
              </a:lnSpc>
            </a:pPr>
            <a:r>
              <a:rPr lang="pt-BR" b="1" dirty="0" smtClean="0"/>
              <a:t>Considera-se </a:t>
            </a:r>
            <a:r>
              <a:rPr lang="pt-BR" b="1" dirty="0"/>
              <a:t>que a mudança de uma ACS dificultou o acesso às informações sobre a área.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42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39552" y="476672"/>
            <a:ext cx="8104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Meta 2:</a:t>
            </a:r>
            <a:r>
              <a:rPr lang="pt-BR" sz="2000" dirty="0"/>
              <a:t>Captar para atendimento 100% dos idosos na área de abrangência da UBS sem acompanhamento há mais de 1 ano.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819666715"/>
              </p:ext>
            </p:extLst>
          </p:nvPr>
        </p:nvGraphicFramePr>
        <p:xfrm>
          <a:off x="780844" y="2060848"/>
          <a:ext cx="69127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784889" y="5337689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Figura 6 – Cobertura de idosos com consulta em dia. Santa Cruz do Sul, RS, 2013</a:t>
            </a:r>
          </a:p>
          <a:p>
            <a:r>
              <a:rPr lang="pt-BR" sz="1200" dirty="0"/>
              <a:t>Fonte: Planilha de indicadores</a:t>
            </a:r>
          </a:p>
        </p:txBody>
      </p:sp>
    </p:spTree>
    <p:extLst>
      <p:ext uri="{BB962C8B-B14F-4D97-AF65-F5344CB8AC3E}">
        <p14:creationId xmlns:p14="http://schemas.microsoft.com/office/powerpoint/2010/main" val="16016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81652" y="1340768"/>
            <a:ext cx="6840760" cy="3895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Identificada </a:t>
            </a:r>
            <a:r>
              <a:rPr lang="pt-BR" sz="2400" dirty="0"/>
              <a:t>304 idosos (98%) com consulta em dia. A captação dos idosos foi realizada a partir de informações das ACS pelos cadastros, registros no Sistema Informática Serviço Atenção Primária (SISAP) e durante o atendimento.</a:t>
            </a:r>
          </a:p>
        </p:txBody>
      </p:sp>
    </p:spTree>
    <p:extLst>
      <p:ext uri="{BB962C8B-B14F-4D97-AF65-F5344CB8AC3E}">
        <p14:creationId xmlns:p14="http://schemas.microsoft.com/office/powerpoint/2010/main" val="10182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548680"/>
            <a:ext cx="813690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Meta 3:</a:t>
            </a:r>
            <a:r>
              <a:rPr lang="pt-BR" sz="2000" dirty="0"/>
              <a:t> Cadastrar 100% dos idosos acamados ou com problemas de locomoção</a:t>
            </a:r>
            <a:r>
              <a:rPr lang="pt-BR" sz="2000" dirty="0" smtClean="0"/>
              <a:t>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Todos os idosos acamados identificados foram cadastrados.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000" dirty="0"/>
          </a:p>
          <a:p>
            <a:pPr marL="342900" indent="-342900">
              <a:buFont typeface="Wingdings" pitchFamily="2" charset="2"/>
              <a:buChar char="§"/>
            </a:pPr>
            <a:endParaRPr lang="pt-BR" sz="2000" dirty="0" smtClean="0"/>
          </a:p>
          <a:p>
            <a:r>
              <a:rPr lang="pt-BR" sz="2000" b="1" dirty="0" smtClean="0"/>
              <a:t>Meta </a:t>
            </a:r>
            <a:r>
              <a:rPr lang="pt-BR" sz="2000" b="1" dirty="0"/>
              <a:t>4:</a:t>
            </a:r>
            <a:r>
              <a:rPr lang="pt-BR" sz="2000" dirty="0"/>
              <a:t> Realizar visita domiciliar a 100% dos idosos acamados ou com problemas de locomoção</a:t>
            </a:r>
            <a:r>
              <a:rPr lang="pt-BR" sz="2000" dirty="0" smtClean="0"/>
              <a:t>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 Não realizada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pt-BR" sz="2000" dirty="0"/>
          </a:p>
          <a:p>
            <a:r>
              <a:rPr lang="pt-BR" sz="2000" b="1" dirty="0" smtClean="0"/>
              <a:t>Meta </a:t>
            </a:r>
            <a:r>
              <a:rPr lang="pt-BR" sz="2000" b="1" dirty="0"/>
              <a:t>5:</a:t>
            </a:r>
            <a:r>
              <a:rPr lang="pt-BR" sz="2000" dirty="0"/>
              <a:t> Rastrear 100% dos idosos para </a:t>
            </a:r>
            <a:r>
              <a:rPr lang="pt-BR" sz="2000" dirty="0" smtClean="0"/>
              <a:t>HAS</a:t>
            </a:r>
          </a:p>
          <a:p>
            <a:endParaRPr lang="pt-BR" sz="2000" dirty="0" smtClean="0">
              <a:solidFill>
                <a:srgbClr val="FF0000"/>
              </a:solidFill>
            </a:endParaRPr>
          </a:p>
          <a:p>
            <a:pPr marL="457200" indent="-4572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Idosos </a:t>
            </a:r>
            <a:r>
              <a:rPr lang="pt-BR" sz="2000" dirty="0"/>
              <a:t>cadastrados na UBS, durante a intervenção </a:t>
            </a:r>
            <a:r>
              <a:rPr lang="pt-BR" sz="2000" dirty="0" smtClean="0"/>
              <a:t>147 </a:t>
            </a:r>
            <a:r>
              <a:rPr lang="pt-BR" sz="2000" dirty="0"/>
              <a:t>idosos passaram pelo rastreamento </a:t>
            </a:r>
            <a:r>
              <a:rPr lang="pt-BR" sz="2000" dirty="0" smtClean="0"/>
              <a:t>(48%). </a:t>
            </a:r>
            <a:r>
              <a:rPr lang="pt-BR" sz="2000" dirty="0" smtClean="0"/>
              <a:t>Encaminhados.</a:t>
            </a:r>
            <a:endParaRPr lang="pt-BR" sz="2000" dirty="0"/>
          </a:p>
          <a:p>
            <a:pPr marL="342900" indent="-342900">
              <a:buFont typeface="Wingdings" pitchFamily="2" charset="2"/>
              <a:buChar char="§"/>
            </a:pPr>
            <a:endParaRPr lang="pt-BR" sz="2000" dirty="0"/>
          </a:p>
          <a:p>
            <a:pPr marL="342900" indent="-342900">
              <a:buFont typeface="Wingdings" pitchFamily="2" charset="2"/>
              <a:buChar char="§"/>
            </a:pPr>
            <a:endParaRPr lang="pt-BR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pt-BR" sz="2000" dirty="0"/>
          </a:p>
          <a:p>
            <a:pPr marL="342900" indent="-342900">
              <a:buFont typeface="Wingdings" pitchFamily="2" charset="2"/>
              <a:buChar char="§"/>
            </a:pPr>
            <a:endParaRPr lang="pt-BR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pt-BR" sz="2000" dirty="0"/>
          </a:p>
          <a:p>
            <a:pPr marL="342900" indent="-342900">
              <a:buFont typeface="Wingdings" pitchFamily="2" charset="2"/>
              <a:buChar char="§"/>
            </a:pPr>
            <a:endParaRPr lang="pt-BR" sz="2000" dirty="0"/>
          </a:p>
          <a:p>
            <a:r>
              <a:rPr lang="pt-BR" sz="2000" b="1" dirty="0"/>
              <a:t> 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096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548680"/>
            <a:ext cx="82809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Meta 6: </a:t>
            </a:r>
            <a:r>
              <a:rPr lang="pt-BR" sz="2000" dirty="0"/>
              <a:t>Rastrear 100% dos idosos com pressão arterial sustentada maior que 135/80 mmHg para Diabetes Mellitus.</a:t>
            </a:r>
          </a:p>
          <a:p>
            <a:pPr marL="342900" indent="-342900" algn="just">
              <a:buFont typeface="Wingdings" pitchFamily="2" charset="2"/>
              <a:buChar char="§"/>
            </a:pPr>
            <a:endParaRPr lang="pt-BR" sz="2000" dirty="0"/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idosos </a:t>
            </a:r>
            <a:r>
              <a:rPr lang="pt-BR" sz="2000" dirty="0"/>
              <a:t>cadastrados na UBS, durante a </a:t>
            </a:r>
            <a:r>
              <a:rPr lang="pt-BR" sz="2000" dirty="0" smtClean="0"/>
              <a:t>intervenção (147 idosos) </a:t>
            </a:r>
            <a:r>
              <a:rPr lang="pt-BR" sz="2000" dirty="0"/>
              <a:t>foi rastreado 19 idosos, desses 15 idosos apresentaram pressão arterial sustentada maior que 135/80 mmHg e  </a:t>
            </a:r>
            <a:r>
              <a:rPr lang="pt-BR" sz="2000" dirty="0" smtClean="0"/>
              <a:t>4 </a:t>
            </a:r>
            <a:r>
              <a:rPr lang="pt-BR" sz="2000" dirty="0"/>
              <a:t>idosos foram rastreados para Diabetes Mellitus.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Wingdings" pitchFamily="2" charset="2"/>
              <a:buChar char="§"/>
            </a:pPr>
            <a:endParaRPr lang="pt-BR" sz="2000" dirty="0" smtClean="0"/>
          </a:p>
          <a:p>
            <a:pPr algn="just"/>
            <a:r>
              <a:rPr lang="pt-BR" sz="2000" b="1" dirty="0" smtClean="0"/>
              <a:t>Meta </a:t>
            </a:r>
            <a:r>
              <a:rPr lang="pt-BR" sz="2000" b="1" dirty="0"/>
              <a:t>7</a:t>
            </a:r>
            <a:r>
              <a:rPr lang="pt-BR" sz="2000" dirty="0"/>
              <a:t>: Cadastrar 100% dos idosos hipertensos e/ou diabético da área de abrangência detectados pelo rastreamento no Programa de Atenção à Hipertensão Arterial e a Diabetes Mellitus da UBS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Foram </a:t>
            </a:r>
            <a:r>
              <a:rPr lang="pt-BR" sz="2000" dirty="0"/>
              <a:t>detectados 15 idosos para HAS e 4 Diabetes, sendo que todos foram cadastrados no  Programa de Atenção à HAS e DM da </a:t>
            </a:r>
            <a:r>
              <a:rPr lang="pt-BR" sz="2000" dirty="0" smtClean="0"/>
              <a:t>UBS.</a:t>
            </a:r>
            <a:endParaRPr lang="pt-BR" sz="2000" dirty="0"/>
          </a:p>
          <a:p>
            <a:pPr marL="342900" indent="-342900">
              <a:buFont typeface="Wingdings" pitchFamily="2" charset="2"/>
              <a:buChar char="§"/>
            </a:pPr>
            <a:endParaRPr lang="pt-BR" sz="2000" dirty="0"/>
          </a:p>
          <a:p>
            <a:r>
              <a:rPr lang="pt-BR" sz="2000" b="1" dirty="0"/>
              <a:t> 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721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961985"/>
            <a:ext cx="828092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 smtClean="0"/>
          </a:p>
          <a:p>
            <a:endParaRPr lang="pt-BR" sz="2000" b="1" dirty="0"/>
          </a:p>
          <a:p>
            <a:r>
              <a:rPr lang="pt-BR" sz="2000" b="1" dirty="0" smtClean="0"/>
              <a:t>Meta </a:t>
            </a:r>
            <a:r>
              <a:rPr lang="pt-BR" sz="2000" b="1" dirty="0"/>
              <a:t>8</a:t>
            </a:r>
            <a:r>
              <a:rPr lang="pt-BR" sz="2000" dirty="0"/>
              <a:t>: Buscar 80% dos idosos faltosos às consultas programadas</a:t>
            </a:r>
            <a:r>
              <a:rPr lang="pt-BR" sz="2000" dirty="0" smtClean="0"/>
              <a:t>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Realizado a busca de todos os idosos faltosos identificados.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000" dirty="0" smtClean="0"/>
          </a:p>
          <a:p>
            <a:pPr marL="342900" indent="-342900">
              <a:buFont typeface="Wingdings" pitchFamily="2" charset="2"/>
              <a:buChar char="§"/>
            </a:pPr>
            <a:endParaRPr lang="pt-BR" sz="2000" dirty="0"/>
          </a:p>
          <a:p>
            <a:pPr marL="342900" indent="-342900">
              <a:buFont typeface="Wingdings" pitchFamily="2" charset="2"/>
              <a:buChar char="§"/>
            </a:pPr>
            <a:endParaRPr lang="pt-BR" sz="2000" dirty="0" smtClean="0"/>
          </a:p>
          <a:p>
            <a:endParaRPr lang="pt-BR" sz="2000" b="1" dirty="0" smtClean="0"/>
          </a:p>
          <a:p>
            <a:r>
              <a:rPr lang="pt-BR" sz="2000" b="1" dirty="0" smtClean="0"/>
              <a:t>Meta </a:t>
            </a:r>
            <a:r>
              <a:rPr lang="pt-BR" sz="2000" b="1" dirty="0"/>
              <a:t>9:</a:t>
            </a:r>
            <a:r>
              <a:rPr lang="pt-BR" sz="2000" dirty="0"/>
              <a:t> Capacitar 100% dos profissionais no atendimento à pessoa idosa de acordo com protocolo adotado na UBS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/>
              <a:t>No período de quatro meses houve seis capacitações e dos 12 profissionais que trabalham na UBS, 10 participaram das capacitações (83,3%). </a:t>
            </a:r>
          </a:p>
          <a:p>
            <a:pPr marL="342900" indent="-342900" algn="ctr"/>
            <a:endParaRPr lang="pt-BR" sz="2000" dirty="0"/>
          </a:p>
          <a:p>
            <a:pPr marL="342900" indent="-342900" algn="just">
              <a:buFont typeface="Wingdings" pitchFamily="2" charset="2"/>
              <a:buChar char="§"/>
            </a:pPr>
            <a:endParaRPr lang="pt-BR" sz="20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4300" y="515899"/>
            <a:ext cx="8856856" cy="769961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/>
              <a:t>Objetivo 2: </a:t>
            </a:r>
            <a:r>
              <a:rPr lang="pt-BR" sz="2800" b="0" dirty="0" smtClean="0"/>
              <a:t>Melhorar a adesão ao programa</a:t>
            </a:r>
            <a:endParaRPr lang="pt-BR" sz="3000" b="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4300" y="2587601"/>
            <a:ext cx="8856856" cy="1127151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Objetivo 3: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Melhorar a qualidade da atenção à pessoa idosa</a:t>
            </a:r>
            <a:endParaRPr kumimoji="0" lang="pt-BR" sz="2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46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8596" y="676801"/>
            <a:ext cx="8132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Meta 10: </a:t>
            </a:r>
            <a:r>
              <a:rPr lang="pt-BR" sz="2000" dirty="0"/>
              <a:t>Realizar Avaliação Multidimensional Rápida de 90% dos idosos da área de abrangência utilizando como modelo a proposta de avaliação do Ministério da Saúde.</a:t>
            </a:r>
          </a:p>
          <a:p>
            <a:endParaRPr lang="pt-BR" sz="20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81418882"/>
              </p:ext>
            </p:extLst>
          </p:nvPr>
        </p:nvGraphicFramePr>
        <p:xfrm>
          <a:off x="751531" y="2060848"/>
          <a:ext cx="6912768" cy="297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755576" y="5140123"/>
            <a:ext cx="717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Figura 7 – Proporção de idosos com avaliação multidimensional rápida em dia. Santa Cruz do Sul, RS, 2013.</a:t>
            </a:r>
          </a:p>
          <a:p>
            <a:r>
              <a:rPr lang="pt-BR" sz="1200" dirty="0"/>
              <a:t>Fonte: Planilha de indicadores</a:t>
            </a:r>
          </a:p>
        </p:txBody>
      </p:sp>
    </p:spTree>
    <p:extLst>
      <p:ext uri="{BB962C8B-B14F-4D97-AF65-F5344CB8AC3E}">
        <p14:creationId xmlns:p14="http://schemas.microsoft.com/office/powerpoint/2010/main" val="5665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23528" y="476672"/>
            <a:ext cx="3503360" cy="69152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/>
              <a:t>Introdução</a:t>
            </a:r>
            <a:endParaRPr lang="pt-BR" sz="30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824536"/>
          </a:xfrm>
        </p:spPr>
        <p:txBody>
          <a:bodyPr>
            <a:normAutofit/>
          </a:bodyPr>
          <a:lstStyle/>
          <a:p>
            <a:pPr algn="just"/>
            <a:r>
              <a:rPr lang="pt-BR" sz="2500" dirty="0" smtClean="0"/>
              <a:t>Importância da Ação Programática - Atenção </a:t>
            </a:r>
            <a:r>
              <a:rPr lang="pt-BR" sz="2500" dirty="0"/>
              <a:t>à Saúde do </a:t>
            </a:r>
            <a:r>
              <a:rPr lang="pt-BR" sz="2500" dirty="0" smtClean="0"/>
              <a:t>Idoso;</a:t>
            </a:r>
          </a:p>
          <a:p>
            <a:pPr algn="just"/>
            <a:endParaRPr lang="pt-BR" sz="2500" dirty="0" smtClean="0"/>
          </a:p>
          <a:p>
            <a:pPr algn="just"/>
            <a:r>
              <a:rPr lang="pt-BR" sz="2500" dirty="0" smtClean="0"/>
              <a:t>Município - Santa </a:t>
            </a:r>
            <a:r>
              <a:rPr lang="pt-BR" sz="2500" dirty="0"/>
              <a:t>Cruz do Sul, RS,  118.374 </a:t>
            </a:r>
            <a:r>
              <a:rPr lang="pt-BR" sz="2500" dirty="0" err="1" smtClean="0"/>
              <a:t>hab</a:t>
            </a:r>
            <a:r>
              <a:rPr lang="pt-BR" sz="2500" dirty="0" smtClean="0"/>
              <a:t>, com </a:t>
            </a:r>
            <a:r>
              <a:rPr lang="pt-BR" sz="2500" dirty="0"/>
              <a:t>11 ESF e 12 UBS tradicionais</a:t>
            </a:r>
            <a:r>
              <a:rPr lang="pt-BR" sz="2500" dirty="0" smtClean="0"/>
              <a:t>;</a:t>
            </a:r>
          </a:p>
          <a:p>
            <a:pPr algn="just"/>
            <a:endParaRPr lang="pt-BR" sz="2500" dirty="0"/>
          </a:p>
          <a:p>
            <a:pPr algn="just"/>
            <a:r>
              <a:rPr lang="pt-BR" sz="2500" dirty="0" smtClean="0"/>
              <a:t>Características da UBS Jardim Esmeralda;   </a:t>
            </a:r>
          </a:p>
          <a:p>
            <a:pPr marL="0" indent="0" algn="just">
              <a:buNone/>
            </a:pPr>
            <a:endParaRPr lang="pt-BR" sz="2500" dirty="0" smtClean="0"/>
          </a:p>
          <a:p>
            <a:pPr algn="just"/>
            <a:r>
              <a:rPr lang="pt-BR" sz="2500" dirty="0" smtClean="0"/>
              <a:t>Situação da ação programática antes da intervenção.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4484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692696"/>
            <a:ext cx="770485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/>
              <a:t>Neste indicador foi observada a falta de registros e informações no prontuário dos pacientes, e quando questionado os idosos não sabiam relatar mais detalhes sobre avaliações, exames. Durante a intervenção atingimos 102 (34%) avaliações multidimensionais e melhoramento dos registros. Os idosos foram avaliados durante a consulta de enfermagem contemplada o item multidimensional preconizado pelo Ministério da Saúde.</a:t>
            </a:r>
          </a:p>
        </p:txBody>
      </p:sp>
    </p:spTree>
    <p:extLst>
      <p:ext uri="{BB962C8B-B14F-4D97-AF65-F5344CB8AC3E}">
        <p14:creationId xmlns:p14="http://schemas.microsoft.com/office/powerpoint/2010/main" val="13467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548680"/>
            <a:ext cx="82089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Meta 11: </a:t>
            </a:r>
            <a:r>
              <a:rPr lang="pt-BR" sz="2000" dirty="0"/>
              <a:t>Capacitar 100% dos profissionais no atendimento ao idoso hipertenso e/ou diabético conforme protocolo adotado na UBS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/>
              <a:t> </a:t>
            </a:r>
            <a:r>
              <a:rPr lang="pt-BR" sz="2000" dirty="0" smtClean="0"/>
              <a:t>83,3 % dos </a:t>
            </a:r>
            <a:r>
              <a:rPr lang="pt-BR" sz="2000" dirty="0"/>
              <a:t>profissionais que trabalham na </a:t>
            </a:r>
            <a:r>
              <a:rPr lang="pt-BR" sz="2000" dirty="0" smtClean="0"/>
              <a:t>UBS participaram das capacitações.</a:t>
            </a:r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/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 smtClean="0"/>
          </a:p>
          <a:p>
            <a:pPr marL="342900" indent="-342900" algn="just">
              <a:buClr>
                <a:schemeClr val="accent1"/>
              </a:buClr>
            </a:pPr>
            <a:r>
              <a:rPr lang="pt-BR" sz="2000" b="1" dirty="0"/>
              <a:t>Meta 12: </a:t>
            </a:r>
            <a:r>
              <a:rPr lang="pt-BR" sz="2000" dirty="0"/>
              <a:t>Realizar exame clínico apropriado em 100% das consultas, incluindo exame físico dos pés, com palpação dos pulsos tibial posterior, pedioso e medida da sensibilidade a cada 03 meses para diabéticos.</a:t>
            </a:r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endParaRPr lang="pt-BR" sz="2000" dirty="0" smtClean="0"/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Dificuldade na realização desta meta;</a:t>
            </a:r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Foi realizado pelo médico, </a:t>
            </a:r>
            <a:r>
              <a:rPr lang="pt-BR" sz="2000" dirty="0"/>
              <a:t>em 102 (76,6%) </a:t>
            </a:r>
            <a:r>
              <a:rPr lang="pt-BR" sz="2000" dirty="0" smtClean="0"/>
              <a:t>idosos cadastrados, conforme </a:t>
            </a:r>
            <a:r>
              <a:rPr lang="pt-BR" sz="2000" dirty="0"/>
              <a:t>a técnica </a:t>
            </a:r>
            <a:r>
              <a:rPr lang="pt-BR" sz="2000" dirty="0" smtClean="0"/>
              <a:t>preconizada. </a:t>
            </a:r>
          </a:p>
          <a:p>
            <a:pPr algn="just"/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8262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395846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Meta 13: </a:t>
            </a:r>
            <a:r>
              <a:rPr lang="pt-BR" sz="2000" dirty="0"/>
              <a:t>Realizar a solicitação de exames complementares periódicos em 90% dos idosos hipertensos e/ou diabéticos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Solicitado </a:t>
            </a:r>
            <a:r>
              <a:rPr lang="pt-BR" sz="2000" dirty="0"/>
              <a:t>exames complementares para 102 idosos.</a:t>
            </a:r>
            <a:r>
              <a:rPr lang="pt-BR" sz="2000" dirty="0" smtClean="0"/>
              <a:t> 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000" dirty="0"/>
          </a:p>
          <a:p>
            <a:r>
              <a:rPr lang="pt-BR" sz="2000" b="1" dirty="0"/>
              <a:t>Meta 14: </a:t>
            </a:r>
            <a:r>
              <a:rPr lang="pt-BR" sz="2000" dirty="0"/>
              <a:t>Garantir tratamento medicamentoso para 100% dos idosos hipertensos com prescrição de medicamentos da Farmácia Popular/</a:t>
            </a:r>
            <a:r>
              <a:rPr lang="pt-BR" sz="2000" dirty="0" err="1"/>
              <a:t>Hiperdia</a:t>
            </a:r>
            <a:r>
              <a:rPr lang="pt-BR" sz="2000" dirty="0" smtClean="0"/>
              <a:t>.</a:t>
            </a:r>
          </a:p>
          <a:p>
            <a:endParaRPr lang="pt-BR" sz="2000" dirty="0"/>
          </a:p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100% dos idosos </a:t>
            </a:r>
            <a:r>
              <a:rPr lang="pt-BR" sz="2000" dirty="0"/>
              <a:t>tinham prescritos medicamentos do </a:t>
            </a:r>
            <a:r>
              <a:rPr lang="pt-BR" sz="2000" dirty="0" smtClean="0"/>
              <a:t>programa, sendo garantido o tratamento.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000" dirty="0"/>
          </a:p>
          <a:p>
            <a:pPr marL="342900" indent="-342900">
              <a:buFont typeface="Wingdings" pitchFamily="2" charset="2"/>
              <a:buChar char="§"/>
            </a:pPr>
            <a:endParaRPr lang="pt-BR" sz="2000" dirty="0" smtClean="0"/>
          </a:p>
          <a:p>
            <a:r>
              <a:rPr lang="pt-BR" sz="2000" b="1" dirty="0"/>
              <a:t>Meta 15: </a:t>
            </a:r>
            <a:r>
              <a:rPr lang="pt-BR" sz="2000" dirty="0"/>
              <a:t>Monitorar 100% os hipertensos e/ou diabéticos descompensados de acordo com o protocolo adotado</a:t>
            </a:r>
            <a:r>
              <a:rPr lang="pt-BR" sz="2000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0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Foram </a:t>
            </a:r>
            <a:r>
              <a:rPr lang="pt-BR" sz="2000" dirty="0"/>
              <a:t>identificados 19 idosos descompensados, todos encaminhados para avaliação médica </a:t>
            </a:r>
            <a:r>
              <a:rPr lang="pt-BR" sz="2000" dirty="0" smtClean="0"/>
              <a:t>e monitorados.</a:t>
            </a:r>
            <a:endParaRPr lang="pt-BR" sz="2000" dirty="0"/>
          </a:p>
          <a:p>
            <a:pPr marL="342900" indent="-342900" algn="ctr">
              <a:buFont typeface="Wingdings" pitchFamily="2" charset="2"/>
              <a:buChar char="§"/>
            </a:pPr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325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476672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pt-BR" sz="2000" b="1" dirty="0" smtClean="0"/>
          </a:p>
          <a:p>
            <a:pPr lvl="1"/>
            <a:r>
              <a:rPr lang="pt-BR" sz="2000" b="1" dirty="0" smtClean="0"/>
              <a:t>Meta </a:t>
            </a:r>
            <a:r>
              <a:rPr lang="pt-BR" sz="2000" b="1" dirty="0"/>
              <a:t>16: </a:t>
            </a:r>
            <a:r>
              <a:rPr lang="pt-BR" sz="2000" dirty="0"/>
              <a:t>Garantir consulta especializada a 80% de idosos hipertensos e/ou diabéticos que apresentarem esta </a:t>
            </a:r>
            <a:r>
              <a:rPr lang="pt-BR" sz="2000" dirty="0" smtClean="0"/>
              <a:t>necessidade.</a:t>
            </a:r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  Dificuldades em desenvolver essa meta.</a:t>
            </a:r>
            <a:r>
              <a:rPr lang="pt-BR" sz="2000" dirty="0"/>
              <a:t> </a:t>
            </a:r>
            <a:endParaRPr lang="pt-BR" sz="2000" dirty="0" smtClean="0"/>
          </a:p>
          <a:p>
            <a:pPr marL="800100" lvl="1" indent="-342900">
              <a:buFont typeface="Wingdings" pitchFamily="2" charset="2"/>
              <a:buChar char="§"/>
            </a:pPr>
            <a:endParaRPr lang="pt-BR" sz="2000" dirty="0" smtClean="0"/>
          </a:p>
          <a:p>
            <a:pPr marL="800100" lvl="1" indent="-342900">
              <a:buFont typeface="Wingdings" pitchFamily="2" charset="2"/>
              <a:buChar char="§"/>
            </a:pPr>
            <a:endParaRPr lang="pt-BR" sz="2000" dirty="0"/>
          </a:p>
          <a:p>
            <a:pPr lvl="1"/>
            <a:endParaRPr lang="pt-BR" sz="2000" b="1" dirty="0" smtClean="0"/>
          </a:p>
          <a:p>
            <a:pPr lvl="1"/>
            <a:endParaRPr lang="pt-BR" sz="2000" b="1" dirty="0" smtClean="0"/>
          </a:p>
          <a:p>
            <a:pPr lvl="1"/>
            <a:r>
              <a:rPr lang="pt-BR" sz="2000" b="1" dirty="0" smtClean="0"/>
              <a:t>Meta </a:t>
            </a:r>
            <a:r>
              <a:rPr lang="pt-BR" sz="2000" b="1" dirty="0"/>
              <a:t>17:</a:t>
            </a:r>
            <a:r>
              <a:rPr lang="pt-BR" sz="2000" dirty="0"/>
              <a:t> Melhorar registro em planilha e/ou prontuário de 100% das pessoas idosas</a:t>
            </a:r>
            <a:r>
              <a:rPr lang="pt-BR" sz="2000" dirty="0" smtClean="0"/>
              <a:t>.</a:t>
            </a:r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marL="800100" lvl="1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Melhora </a:t>
            </a:r>
            <a:r>
              <a:rPr lang="pt-BR" sz="2000" dirty="0"/>
              <a:t>significativa relacionadas aos registros que estavam </a:t>
            </a:r>
            <a:r>
              <a:rPr lang="pt-BR" sz="2000" dirty="0" smtClean="0"/>
              <a:t>incompletos a partir da </a:t>
            </a:r>
            <a:r>
              <a:rPr lang="pt-BR" sz="2000" dirty="0"/>
              <a:t>capacitação e detalhamento nos prontuários.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pt-BR" sz="2000" dirty="0" smtClean="0"/>
          </a:p>
          <a:p>
            <a:pPr lvl="1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 smtClean="0"/>
          </a:p>
          <a:p>
            <a:pPr algn="just"/>
            <a:endParaRPr lang="pt-BR" sz="2000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76" y="1988840"/>
            <a:ext cx="8856856" cy="76996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dirty="0" smtClean="0"/>
              <a:t>Objetivo 4: </a:t>
            </a:r>
            <a:r>
              <a:rPr lang="pt-BR" sz="2800" b="0" dirty="0" smtClean="0"/>
              <a:t>Melhorar os registros das informações</a:t>
            </a:r>
            <a:endParaRPr lang="pt-BR" sz="3000" b="0" dirty="0"/>
          </a:p>
        </p:txBody>
      </p:sp>
    </p:spTree>
    <p:extLst>
      <p:ext uri="{BB962C8B-B14F-4D97-AF65-F5344CB8AC3E}">
        <p14:creationId xmlns:p14="http://schemas.microsoft.com/office/powerpoint/2010/main" val="3690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76470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sz="2000" b="1" dirty="0"/>
              <a:t>Meta18: </a:t>
            </a:r>
            <a:r>
              <a:rPr lang="pt-BR" sz="2000" dirty="0"/>
              <a:t>Distribuir a Caderneta de Saúde da Pessoa Idosa a 100% dos idosos cadastrados.</a:t>
            </a:r>
          </a:p>
          <a:p>
            <a:pPr lvl="1">
              <a:lnSpc>
                <a:spcPct val="150000"/>
              </a:lnSpc>
            </a:pPr>
            <a:endParaRPr lang="pt-BR" sz="2000" dirty="0"/>
          </a:p>
          <a:p>
            <a:pPr algn="just">
              <a:lnSpc>
                <a:spcPct val="150000"/>
              </a:lnSpc>
            </a:pPr>
            <a:r>
              <a:rPr lang="pt-BR" sz="2000" dirty="0"/>
              <a:t>Durante a intervenção foi solicitadas aos ACS e idosos a informação sobre número de idosos com a Caderneta da pessoa idosa, dos 310 idosos apenas 140 (45%) tinham a caderneta e durante a intervenção foram distribuídas mais 90, totalizando 230 idosos com caderneta. 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endParaRPr lang="pt-B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Não </a:t>
            </a:r>
            <a:r>
              <a:rPr lang="pt-BR" sz="2000" dirty="0"/>
              <a:t>atingimos a meta de termos 100% dos idosos cadastrados com caderneta.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321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07902" y="127512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Meta 19: </a:t>
            </a:r>
            <a:r>
              <a:rPr lang="pt-BR" sz="2000" dirty="0"/>
              <a:t>investigar em 80% das pessoas idosas o risco de morbimortalidade</a:t>
            </a:r>
            <a:r>
              <a:rPr lang="pt-BR" sz="2000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000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Foram </a:t>
            </a:r>
            <a:r>
              <a:rPr lang="pt-BR" sz="2000" dirty="0"/>
              <a:t>avaliados 147 (</a:t>
            </a:r>
            <a:r>
              <a:rPr lang="pt-BR" sz="2000" dirty="0" smtClean="0"/>
              <a:t>48%) </a:t>
            </a:r>
            <a:r>
              <a:rPr lang="pt-BR" sz="2000" dirty="0"/>
              <a:t>idosos cadastrados no serviço a partir da triagem e consulta de enfermagem, e identificamos 4 idosos com maior risco que foram encaminhados para consulta médica.  </a:t>
            </a:r>
            <a:endParaRPr lang="pt-BR" sz="2000" dirty="0" smtClean="0"/>
          </a:p>
          <a:p>
            <a:r>
              <a:rPr lang="pt-BR" sz="2000" dirty="0"/>
              <a:t> </a:t>
            </a:r>
          </a:p>
          <a:p>
            <a:r>
              <a:rPr lang="pt-BR" sz="2000" b="1" dirty="0"/>
              <a:t>Meta 20: </a:t>
            </a:r>
            <a:r>
              <a:rPr lang="pt-BR" sz="2000" dirty="0"/>
              <a:t>Investigar a presença de indicadores de fragilização na velhice em 90% das pessoas idosas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Realizada em 147 </a:t>
            </a:r>
            <a:r>
              <a:rPr lang="pt-BR" sz="2000" dirty="0"/>
              <a:t>(48%) </a:t>
            </a:r>
            <a:r>
              <a:rPr lang="pt-BR" sz="2000" dirty="0" smtClean="0"/>
              <a:t> </a:t>
            </a:r>
            <a:r>
              <a:rPr lang="pt-BR" sz="2000" dirty="0"/>
              <a:t>idosos a partir das consultas</a:t>
            </a:r>
            <a:r>
              <a:rPr lang="pt-BR" sz="2000" dirty="0" smtClean="0"/>
              <a:t>. Após </a:t>
            </a:r>
            <a:r>
              <a:rPr lang="pt-BR" sz="2000" dirty="0"/>
              <a:t>a identificação, os idosos foram encaminhados a consulta médica (os dois idosos foram encaminhados, sendo que um foi a óbito).</a:t>
            </a:r>
          </a:p>
          <a:p>
            <a:endParaRPr lang="pt-BR" sz="2000" dirty="0"/>
          </a:p>
          <a:p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428228" cy="76996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dirty="0" smtClean="0"/>
              <a:t>Objetivo 5: </a:t>
            </a:r>
            <a:r>
              <a:rPr lang="pt-BR" sz="2800" b="0" dirty="0" smtClean="0"/>
              <a:t>Mapear os idosos de risco da área de abrangência</a:t>
            </a:r>
            <a:endParaRPr lang="pt-BR" sz="3000" b="0" dirty="0"/>
          </a:p>
        </p:txBody>
      </p:sp>
    </p:spTree>
    <p:extLst>
      <p:ext uri="{BB962C8B-B14F-4D97-AF65-F5344CB8AC3E}">
        <p14:creationId xmlns:p14="http://schemas.microsoft.com/office/powerpoint/2010/main" val="8476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47667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 </a:t>
            </a:r>
            <a:endParaRPr lang="pt-BR" sz="2000" dirty="0"/>
          </a:p>
          <a:p>
            <a:pPr algn="just"/>
            <a:r>
              <a:rPr lang="pt-BR" sz="2000" b="1" dirty="0"/>
              <a:t>Meta 21</a:t>
            </a:r>
            <a:r>
              <a:rPr lang="pt-BR" sz="2000" dirty="0"/>
              <a:t>: Acompanhar 100% dos idosos de maior risco de morbimortalidade e que apresentam indicadores de fragilização na velhice.</a:t>
            </a:r>
          </a:p>
          <a:p>
            <a:endParaRPr lang="pt-BR" sz="2000" dirty="0"/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/>
              <a:t>Dos 147 idosos avaliados para esses aspectos, 4 idosos identificamos com maior risco de morbimortalidade e destes 2 idosos foram identificado com sinal de </a:t>
            </a:r>
            <a:r>
              <a:rPr lang="pt-BR" sz="2000" dirty="0" smtClean="0"/>
              <a:t>fragilização e acompanhados.</a:t>
            </a:r>
          </a:p>
          <a:p>
            <a:pPr marL="342900" indent="-342900" algn="ctr">
              <a:buFont typeface="Wingdings" pitchFamily="2" charset="2"/>
              <a:buChar char="§"/>
            </a:pPr>
            <a:endParaRPr lang="pt-BR" sz="2000" dirty="0"/>
          </a:p>
          <a:p>
            <a:r>
              <a:rPr lang="pt-BR" sz="2000" b="1" dirty="0"/>
              <a:t>Meta 22: </a:t>
            </a:r>
            <a:r>
              <a:rPr lang="pt-BR" sz="2000" dirty="0"/>
              <a:t>Avaliar a rede social de 70% dos idosos.</a:t>
            </a:r>
          </a:p>
          <a:p>
            <a:r>
              <a:rPr lang="pt-BR" sz="2000" dirty="0"/>
              <a:t> 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/>
              <a:t>210 idosos tiveram avaliação de rede social a partir de informações dos ACS nas visitas </a:t>
            </a:r>
            <a:r>
              <a:rPr lang="pt-BR" sz="2000" dirty="0" smtClean="0"/>
              <a:t>domiciliares.</a:t>
            </a:r>
          </a:p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 smtClean="0"/>
              <a:t>este </a:t>
            </a:r>
            <a:r>
              <a:rPr lang="pt-BR" sz="2000" dirty="0"/>
              <a:t>indicador não era incorporado a rotina das ACS</a:t>
            </a:r>
            <a:r>
              <a:rPr lang="pt-BR" sz="2000" dirty="0" smtClean="0"/>
              <a:t> </a:t>
            </a:r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649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11351" y="1039571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Meta 23 e 24: </a:t>
            </a:r>
            <a:r>
              <a:rPr lang="pt-BR" sz="2000" dirty="0" smtClean="0"/>
              <a:t>Garantir orientação nutricional e prática de atividade física regular a 100% idosos.</a:t>
            </a:r>
          </a:p>
          <a:p>
            <a:endParaRPr lang="pt-BR" sz="20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940124527"/>
              </p:ext>
            </p:extLst>
          </p:nvPr>
        </p:nvGraphicFramePr>
        <p:xfrm>
          <a:off x="899592" y="1772816"/>
          <a:ext cx="6912768" cy="315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899592" y="505257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/>
              <a:t>Figura 8- Proporção de idosos que receberam orientação nutricional e da prática de atividades física  Santa Cruz do Sul, RS, 2013.</a:t>
            </a:r>
          </a:p>
          <a:p>
            <a:pPr algn="just"/>
            <a:r>
              <a:rPr lang="pt-BR" sz="1200" dirty="0"/>
              <a:t>Fonte: Planilha de indicadores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44300" y="214290"/>
            <a:ext cx="8856856" cy="76996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dirty="0" smtClean="0"/>
              <a:t>Objetivo 6: </a:t>
            </a:r>
            <a:r>
              <a:rPr lang="pt-BR" sz="2800" b="0" dirty="0" smtClean="0"/>
              <a:t>Realizar ações de promoção da saúde</a:t>
            </a:r>
            <a:endParaRPr lang="pt-BR" sz="3000" b="0" dirty="0"/>
          </a:p>
        </p:txBody>
      </p:sp>
    </p:spTree>
    <p:extLst>
      <p:ext uri="{BB962C8B-B14F-4D97-AF65-F5344CB8AC3E}">
        <p14:creationId xmlns:p14="http://schemas.microsoft.com/office/powerpoint/2010/main" val="33898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39552" y="125656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Meta 25: </a:t>
            </a:r>
            <a:r>
              <a:rPr lang="pt-BR" sz="2000" dirty="0"/>
              <a:t>Garantir consulta periódica com dentista a 100% dos idosos.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827584" y="2996952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itchFamily="2" charset="2"/>
              <a:buChar char="§"/>
            </a:pPr>
            <a:r>
              <a:rPr lang="pt-BR" sz="2000" dirty="0"/>
              <a:t>Apenas 37 (12,1%) idosos estavam realizando atendimento (tratamento inicial, manutenção ou concluído). </a:t>
            </a:r>
          </a:p>
        </p:txBody>
      </p:sp>
    </p:spTree>
    <p:extLst>
      <p:ext uri="{BB962C8B-B14F-4D97-AF65-F5344CB8AC3E}">
        <p14:creationId xmlns:p14="http://schemas.microsoft.com/office/powerpoint/2010/main" val="33528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134076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Meta 26: </a:t>
            </a:r>
            <a:r>
              <a:rPr lang="pt-BR" sz="2000" dirty="0"/>
              <a:t>Investigar em 90% das famílias dos idosos a cobertura vacinal de todos os indivíduos de sua família.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766107884"/>
              </p:ext>
            </p:extLst>
          </p:nvPr>
        </p:nvGraphicFramePr>
        <p:xfrm>
          <a:off x="755576" y="2077720"/>
          <a:ext cx="6912768" cy="293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827584" y="508518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Figura 9 –Proporção de idosos com a vacina da gripe em dia. Santa Cruz do Sul, RS, 2013</a:t>
            </a:r>
          </a:p>
          <a:p>
            <a:r>
              <a:rPr lang="pt-BR" sz="1200" dirty="0"/>
              <a:t>Fonte: Planilha de indicadores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4300" y="537708"/>
            <a:ext cx="8856856" cy="76996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000" dirty="0" smtClean="0"/>
              <a:t>Objetivo 7: </a:t>
            </a:r>
            <a:r>
              <a:rPr lang="pt-BR" sz="2800" b="0" dirty="0" smtClean="0"/>
              <a:t>Realizar ações de promoção à saúde e prevenção de doenças nas famílias dos idosos</a:t>
            </a:r>
            <a:endParaRPr lang="pt-BR" sz="3000" b="0" dirty="0"/>
          </a:p>
        </p:txBody>
      </p:sp>
    </p:spTree>
    <p:extLst>
      <p:ext uri="{BB962C8B-B14F-4D97-AF65-F5344CB8AC3E}">
        <p14:creationId xmlns:p14="http://schemas.microsoft.com/office/powerpoint/2010/main" val="13968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720" y="6400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/>
              <a:t>Objetivo Geral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00240"/>
            <a:ext cx="8183880" cy="41879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2600" dirty="0"/>
              <a:t>Melhorar a atenção à Saúde do Idoso na Unidade de Saúde Jardim Esmeralda do Município de Santa Cruz do Sul/RS.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https://encrypted-tbn1.gstatic.com/images?q=tbn:ANd9GcSzCL5hwHWFM5Svds15TCEMtCBgXWb_ZWJ0woI0kzAD2ElM8Vo7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857628"/>
            <a:ext cx="2247900" cy="202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1025" y="404664"/>
            <a:ext cx="828092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Na UBS há 274 famílias cadastradas, e dessas 200(73%) famílias estavam com as vacinas em </a:t>
            </a:r>
            <a:r>
              <a:rPr lang="pt-BR" dirty="0" smtClean="0"/>
              <a:t>dia - informações </a:t>
            </a:r>
            <a:r>
              <a:rPr lang="pt-BR" dirty="0"/>
              <a:t>colhidas dos ACS. </a:t>
            </a:r>
            <a:endParaRPr lang="pt-BR" dirty="0" smtClean="0"/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Em </a:t>
            </a:r>
            <a:r>
              <a:rPr lang="pt-BR" dirty="0"/>
              <a:t>relação aos idosos todos foram avaliados em relação a cobertura vacinal</a:t>
            </a:r>
            <a:r>
              <a:rPr lang="pt-BR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/>
              <a:t>210 idosos (69%) estavam com vacina em dia. </a:t>
            </a: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Essa </a:t>
            </a:r>
            <a:r>
              <a:rPr lang="pt-BR" dirty="0"/>
              <a:t>meta foi atingida em 100%, pois foi investigada a cobertura vacinal de todos os idosos, sendo encaminhados os que não estavam com as vacinas em dia. </a:t>
            </a: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pt-BR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A vacina </a:t>
            </a:r>
            <a:r>
              <a:rPr lang="pt-BR" dirty="0"/>
              <a:t>da gripe, </a:t>
            </a:r>
            <a:r>
              <a:rPr lang="pt-BR" dirty="0" smtClean="0"/>
              <a:t>dentro </a:t>
            </a:r>
            <a:r>
              <a:rPr lang="pt-BR" dirty="0"/>
              <a:t>dos idosos com as vacinas regulares, (84,4) dos idosos estavam com a vacina da gripe em dia.  </a:t>
            </a:r>
          </a:p>
        </p:txBody>
      </p:sp>
    </p:spTree>
    <p:extLst>
      <p:ext uri="{BB962C8B-B14F-4D97-AF65-F5344CB8AC3E}">
        <p14:creationId xmlns:p14="http://schemas.microsoft.com/office/powerpoint/2010/main" val="30412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62068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Meta 27, 28</a:t>
            </a:r>
            <a:r>
              <a:rPr lang="pt-BR" sz="2000" b="1" dirty="0" smtClean="0"/>
              <a:t>, 29</a:t>
            </a:r>
            <a:r>
              <a:rPr lang="pt-BR" sz="2000" b="1" dirty="0"/>
              <a:t>, </a:t>
            </a:r>
            <a:r>
              <a:rPr lang="pt-BR" sz="2000" b="1" dirty="0" smtClean="0"/>
              <a:t>30, 31, 32 e 33: </a:t>
            </a:r>
            <a:r>
              <a:rPr lang="pt-BR" sz="2000" dirty="0"/>
              <a:t>Investigar em 100% das famílias dos idosos: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000" dirty="0"/>
              <a:t>situação da prevenção do câncer de colo uterino e de mama de todas as mulheres;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000" dirty="0"/>
              <a:t>atendimento de puericultura das crianças;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000" dirty="0"/>
              <a:t>atendimento de adultos hipertensos e/ou diabéticos;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000" dirty="0"/>
              <a:t>atendimento programático aos demais idosos de sua família;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000" dirty="0"/>
              <a:t>hábitos alimentares e prática de atividade física regular;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000" dirty="0"/>
              <a:t>Avaliar a situação de risco e vulnerabilidade.</a:t>
            </a:r>
          </a:p>
          <a:p>
            <a:pPr algn="just">
              <a:buFont typeface="Wingdings" pitchFamily="2" charset="2"/>
              <a:buChar char="§"/>
            </a:pP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1403648" y="4509120"/>
            <a:ext cx="6624736" cy="13464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Todas as famílias cadastradas foram investigadas e avaliadas –  realizado encaminhamentos e atendimentos quando necessário. 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816424" cy="105156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/>
              <a:t>Resultados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>
            <a:normAutofit/>
          </a:bodyPr>
          <a:lstStyle/>
          <a:p>
            <a:pPr algn="just"/>
            <a:r>
              <a:rPr lang="pt-BR" sz="2400" u="sng" dirty="0" smtClean="0"/>
              <a:t>Metas Alcançadas </a:t>
            </a:r>
          </a:p>
          <a:p>
            <a:pPr marL="0" indent="0" algn="just">
              <a:buNone/>
            </a:pPr>
            <a:r>
              <a:rPr lang="pt-BR" sz="2400" dirty="0" smtClean="0"/>
              <a:t>Estruturação do programa</a:t>
            </a:r>
          </a:p>
          <a:p>
            <a:pPr marL="0" indent="0" algn="just">
              <a:buNone/>
            </a:pPr>
            <a:r>
              <a:rPr lang="pt-BR" sz="2400" dirty="0" smtClean="0"/>
              <a:t>Capacitação da equipe</a:t>
            </a:r>
          </a:p>
          <a:p>
            <a:pPr marL="0" indent="0" algn="just">
              <a:buNone/>
            </a:pPr>
            <a:r>
              <a:rPr lang="pt-BR" sz="2400" dirty="0" smtClean="0"/>
              <a:t>Qualificação dos registros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r"/>
            <a:r>
              <a:rPr lang="pt-BR" sz="2400" u="sng" dirty="0" smtClean="0"/>
              <a:t>Metas não alcançadas</a:t>
            </a:r>
          </a:p>
          <a:p>
            <a:pPr marL="0" indent="0" algn="r">
              <a:buNone/>
            </a:pPr>
            <a:r>
              <a:rPr lang="pt-BR" sz="2400" dirty="0" smtClean="0"/>
              <a:t>Realização das visitas domiciliares</a:t>
            </a:r>
          </a:p>
          <a:p>
            <a:pPr marL="0" indent="0" algn="r">
              <a:buNone/>
            </a:pPr>
            <a:r>
              <a:rPr lang="pt-BR" sz="2400" dirty="0" smtClean="0"/>
              <a:t>Garantia de atendimento especializado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" name="Arredondar Retângulo em um Canto Único 3"/>
          <p:cNvSpPr/>
          <p:nvPr/>
        </p:nvSpPr>
        <p:spPr>
          <a:xfrm>
            <a:off x="6300192" y="476672"/>
            <a:ext cx="2376264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 smtClean="0">
                <a:solidFill>
                  <a:schemeClr val="tx1"/>
                </a:solidFill>
              </a:rPr>
              <a:t>Aspectos Qualitativos</a:t>
            </a:r>
            <a:endParaRPr lang="pt-BR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292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/>
              <a:t>Discussão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2704" y="1560860"/>
            <a:ext cx="8183880" cy="48965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t-BR" sz="26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600" dirty="0" smtClean="0"/>
              <a:t>Importância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600" dirty="0" smtClean="0"/>
              <a:t>da intervenção</a:t>
            </a:r>
          </a:p>
        </p:txBody>
      </p:sp>
      <p:sp>
        <p:nvSpPr>
          <p:cNvPr id="4" name="AutoShape 2" descr="data:image/jpeg;base64,/9j/4AAQSkZJRgABAQAAAQABAAD/2wCEAAkGBxQSEhQUEhQWFRQUFBQWFRYUFRYXFBcUFxgWGBYXFxQYHCggGBwlGxUXITEhJSkrLi4uFx8zODMsNygtLisBCgoKDg0OGhAQGy0fHyQsLCwsLCwsLCwsLCwsLCwsLC0sLCwsLCwsLCwsLCwsLCwsLCwsLCwsLCwsLCw3LCw3LP/AABEIAMMA+AMBIgACEQEDEQH/xAAcAAEAAgMBAQEAAAAAAAAAAAAABgcBAgUDBAj/xABGEAABAwIEAgMMBQwCAgMAAAABAAIDBBEFBhIhMUETIlEHFBcyYXFzgZGSsbIjNFLR4RUWJDNCVHKCk6HB8FPiJcI1Q3T/xAAbAQEAAgMBAQAAAAAAAAAAAAAAAwQBAgUGB//EACoRAAICAQQBAwQCAwEAAAAAAAABAgMRBBIhMRMFMkEVIlFxM2EjkcEU/9oADAMBAAIRAxEAPwC8UREAREQBERAEREAREQGLosFVniHdKmjlkYIIyGPc0EvdchpI7PItoxcujDkl2Waiqvwozfu8Xvu+5Z8KM3/BH77/ALlv4Z/g13otNFVnhRm/d4/fd9yeFGb93j9933J4Z/gb4lprBKqzwoTfu8Xvu+5Yd3UZv3eP33fcnhmPIi1Qsr48LqTLDHIRYvY11hwGoA2/uvsURuEREAREQBERAEREAREQBERAEREAREQBERAEREAQoiA1X58xv6xN6aT53L9Br8+Y39Yn9NJ85VjT9kVvR8VkssorhCYslllFnJkxZalbrVywD9AZb+qU/oY/lC6a5mWvqlP6GP5QumuY+2WV0ERFgyEREAREQBERAEREAREQBERAEREAWCVlauQGbrKqXGM+Vkc8sbXR6WSOaLx3Ngbbm6+Twi1v2o/6Y+9SqmTWTTei5LpdU34Ra37Uf9MfenhErftR/wBMfes+CY8iLiK/PmNn9In9NJ85UgPdDrftR/0x96i9RMXvc93jOcXGwtuTc7KaqqUXyRzkmaIiKwaBERAFgrKwjMF/ZYP6JT+hj+ULqLlZW+p0/oY/lC6q5j7LS6CIiwZCIiAIiIAiIgCIiAIiIAiIgCIiALUrYrCA/P8AmP63Uemk+YrnLo5k+t1HppPmK51/MulHiKKr7MKXUnc9qpGNe10Wl7Q4Xcb2O/DSoiVbeF57omQxMdI7U1jAeo47gAFRXTkktptBJ9lZYzhj6aZ0MhaXNAvpJI3F+a+MLs5yxGOoq3yxG7HBljYjg0A7FcYKWDbSbNX2ERFsAiIgC1K2WChgvzKx/Q6b0EfyhdZcbKP1Km9DH8AuyuY+y0ugiIsGQiIgCIiAIiIAiIgCIiAIi1JQGyLW6XQGywsXQoD8/wCZPrVR6WT4lXhQ0MXRR/Rs8Rn7DfsjyKj8yfWqj0snxKsGlyhWFjSMQeAWtIFn7Ajh46s29R5IYdshee2BtdOGgAAiwFgPFHJW5glHGaeG8bD9FH+w2/AcdlTGZaV8NTLHJIZXNIBeb3dsDvc+r1Kd4dlKrfFG5te9ocxpDbO6oIFh4yW+2PIi+WRXuhsDa+UNAA0x7AADxByCjoXVzVRPhqXxyymZ7Qy7ze5u0W4krkhWIe1Gj7MosItzBlF7U1FJJ4jHO8wJHt4LNVh8sf6yNzR2kG3tQ13I8FgrCLVziu2TRpsmsxTZfeUfqVN6CP5QuwuHlB/6FTehZ/YLsgrnPtkvXDNii8Zpw0XcbBcxmOt1WIs3k4qrdq6qmlN4JI1yl0jshZXkx4O43B7FuCrCkmso0NkRFkBERAEREAREQBalbLUoCkcbxeq76nZHNLtK8BrXOOwJsAB5l8pxKuH7dT7JPuXZwM/+aP8A+ib4PVq4ifopPRv+UqzKe3CwQpNlHR43WONmzTu52a57jbzBbPxSuAJMlSAOJPSAD1kLudyT60/0J+LVPc9n9Aqf4P8A2CzOaUsYCi8ZyUhK8uJc43JNySdyT29qtalz+xrGN72qTpa0XEexsANlVB/wv0Nh7voo/Rs+UJqMLHAryUbmiuFRVSyBrmB5HVeLOHVA3Cn+GZ7YyGNhpqglrGNuI7g2FrhQrP31+o87flCuLAj+jw+ij+ULFjjtXBmOcvkpfNuJCoqnyhj2BwYNMgs4WbbcepcgBSTujf8AyE38MfyBRsKzD2ojfZgrt5WwcVD9T/1bLXHC5PALiFTvI1u93dvSOv7BZbohultjwSGOMNADQAANgOC86mRrWOL/ABACXdlgvZcfNhPektuxt/NqF1iyW2DaK+krVl0YN9srytmD3uc1uhpcbNHIf7v6142QFZXl5zc3ln1uiiFVahFcIkWTszyUkrWuJMLjZzT+zfg5vZZW7VYsxjRp6xI2H3r8/lWZhLiYYieOhnwVTW6+enrxHtnF9S0Fbmprj8nTqqt0hu438nILxCxdCvKWTlZLdN5ZXjBJYR9dFXuiOx25jkpJQ17ZBsd+Y5hRBbRyFpBBsRwsunoPVbNP9suYle/SRs5XDJzdAVw8OxoHqybH7XIrtNcvXafVV3xzBnJsrlW8SPRFrdbKyRhERAEREAWpWy1KApJuHNqcTfC4uaJJ5QS3iPGO1/MpbVdzaFrHuE092tc7i3kCfsqKRVMkeKPfFH0r2zzWjBtq8bmpjV5lrix4OHPaC1wJ17AEWJ8VWbM5RDHHJCMkYG2tmdHI5zLRl12WB4jbdSTMeQ4qemlmbNM4xtuA4t0k3A328qjuRK6WGZzoITO4xkaA6212733UnzNj9ZJSysloHRMc2znl99O43tpWbHLeI4wVu74K0KbubQuY1xnnu5rTsW23F+xVef8Ae1WfS5vrAxoGHSEBrQCC+xAHHxFvepcYMQwQPMmGtpqmSJpLmsIsX7uNwDyA7VOcO7nUMkUbzNMC9jXEAttuAbeLwUEzLVumqZZJIzE9xF2HiNgOYvyU7w7NtW2KNrcPkcGsaA4F9iABv4i1sctqEMZZCc1YU2lqXwtc5waGG77ajdoPJcldbNVa+apfJLEYXkNuw3uLAAcQOS5sMTnua1ouXGw86nh7Vk0eFyeZK72U8YELyx56j7b/AGXdp8i+pmSpLbytB5gAkD181sclP/5m+6VtyQTnCSwTMOuPP7PavKqgEjHMcOq4EHzKB1c0lE7o2VBJG5aG3a2/AbnivH8uuebTvkez7DbMB89uSrXauuMWuy5pvRtXNxsrXzlM5lbTdG9zb6mtcQHDxXW7Dz/BeIUodmOEt0mA6Rwb1bL4u/6W9+9z5tW3suvLu+bbez9H0Ki21QSnHLx2fJguGOneNuoD1ncrdnnVisbYADgNgorFmqNoAbEQByBFlv8Ane3/AI3e0Lk6qu+9+3grXwtteWuCUArN1x8IxxlQS0AtcN7HmO0Lqrl2VSreJLDKcouDw0b3RagpdaOJqZK+7D8UfFtxb2Hl5l8F1qSpqLrKZboPBpOqM1iRN6OrbILtN+0c/YvqBUChncw3abFSTDMaa+zX9V39ivV6H1WFv2z4kcm/RyhzHlHaui0BW67CZSCIiyAtStlqUBTmFTNZjBc9wa0TzXLjYAWdxJVl4hjFP0UgE8VzG8AdIz7J5XVXU+HsqMVfFKLsfPKHAEjhqPEKb1mQKJsb3CNwIY4j6R3ENNuansxlZIo5If3LalkdS4yOawdCRdzgBxbzJ4qb52xSB9DUNZNG5xZsA9pJ3HAAqvsgYPFVzuZONTRGXCxLd7tHEHdSvNWSqSCkmljjIext2kvcQDccitrNvkCztKvfz8xV9UOM04ijBniuGNv9I0chyuqGP+/7dW9R5AonRscY3Xc1pP0juJAPattRjjJrXkrzPEzXVs7muDmkixBBB6o5q2MFxeAU8IM8QIjYCDI0HgPKqhzXQsp6qWKIaWMI0i9+LQeKsTC8iUT4YnujcXOYxxPSO4kAla2KO1GYZyyD5/ma+ulcxwc0iOxaQR4ovuFjJNJrnLzwjaT/ADHYf5XhnHDY6arfFECGNDLAkk3LQTuVKMi0WmFpPGV9z/D4o+BPrVmHEUyve8cHcC1keGgk8ACT5gpDiNE0REhoBAUWr4elDYAbGd2i45MtqkPuNI9a08ycG18EENO1bGMuSuXU81VK90cb5C5xPVaSB2b8OFl5V2GTQ/rYns3tdzSB73D+6v3DcPZCwMjaGtaNgFvV0jZGlj2hzXbEEXC470+ctvk9nX65KvEIx+1H5zCyf9uuxmzCO9ap8Q8XZzL/AGXcB6iD/ZTruc4BA+j6SSMOdI5+7hfqg2AF1XjS5S2nc1HqMKqI3Yzkq1CujmOlbFVTxs8VkhDfNYG3tJXPso5LDaLlVnkgpr55PswWq6OZjuV7HzHZWICqusrCwWq6SFjudrHzjYrjep19TKWuhypHRBRaXWbrj4Ofg2WLrF1i6YGDa6KR5fpWOiu5oJ1HiPKup+T4/sN9gXap9GnZBTUsZObPXxjJxa6I7huMujsHdZv9x96k1NUteLtNwvP8nx/Yb7AvWGnazxWgX42C7ukoupW2cso591kJvMVg9giBFfIDK1K2WpQFJtfM3FJDTtD5hPLoa7gT1r33HLyqWVWIYwWPDqeEN0u1G48Wxv8A/Z2KMUVayHFnSSO0sbPLqPZfWOSntdnSiMcgE7bljgBZ3EtNuSsWdrgiiiuMkTVLJiaNjZJOjNw/hpuLniOakmY63FHU0oqIImwlvXc21wLjh1zzXD7nWKRU1Q58zwxpiLQTexNxtt5lL825rpJqOeOOYOe5lmgB25uD2LNnv6MRX29lUn/eCtClxHGNDdNPCW6W6bkcLC37fYqvPNXPR50omxsBqGghjQdncQADyW9/xxkxXz8lVZlkmdUymoaGykjW1vijYWtueSnWHV+LiKMR08RYGN0kkXLbbftjeyhWcKxk1XNJE7UxxGkjn1QPirLwrONEyCJrp2gtjYCLO4gC44LWxvauDMMZfJW+Ymzy1hFQwMmcY2lrOAuBbmeSsCmjDA0DgwNA/lt9yh+N41CcTNQ09JF1Nx2hlrgHsK7YzNTf8lv5SrEFmKyUdRlvgsIESR+Rzf8ACrquxTvfFKdj9mx3Die2QEA/D2qV4BibSAL3Y4XaeW/3rXNWU461tz1JALNeOzsI5hc+5SisI6ugsplNSs/DX6ySJrhyQuUAoXYpRjo+ibUxt2aQ7rW8/wCC9KyrxWqHRsp20zXbF7nXdbyHl7FDv/os/wDlefcsfnJFc+VHfWIaIesRpibbe7+J9l/7FWhhdK2jpGMJ2ij3PlAu4+34rl5Uycyj+kcekmN7vPAA8Q0f55qO90jNTXA0sLr7/SuB2/gB+Kj9mZSL8pPVShp6vbH5/wCkCxGp6WWSQ/tvc72m4/svALFkKot55PXwioRUV8BSfJtV48Z5WcP8riUmGSyjUxtx5wuxgGESxyh7+qACLXuTdUtZKEq3Fvkr6mUJQaySu6LQFZuvP4OTg2S61usakwCX5Y/U/wAx/wALsgLjZX/U/wAzl2gvc6L+CH6PN3/yS/YREVohCIiALUrZalAU1h1M2XF3MkaHMdPLdp4GweVYldlikEUhFPGCGPI6o4hpsqoxStfDXTSRnS9s0lja9rlwXvLnStcCDMbG4PVZwOx5K3KuUsNECklwfZ3M6COeoc2ZjXt6ImzhcXuN7etTLOOXqaOiqHsgja5rLhwbYg3Cq7CsUlpna4XaHFukmwO3rHkX3V2bKuaN0ckpcx4s4aW7j1BZnXNyyFJYwcV3P1q8aLLFIY2E08ZJY0k6eZAVHH/f9su/HnWtaABMbAADqt4DhyW10JS9piLS+DxzpTNirZ2RtDWtc3S0CwHVB29qtHB8tUjoInOgjJdGwklu5JaCSqcr6x80jpJDqe61ydtwLDYLrw5yrGNa1sxAaAANLdgAO0LE65OKRmLSbGe6RkVbIyNoY0Blg0WAu0E7Lg3X0YjXyTyGSV2p5tc2A4Cw2HkXzqaKaSyaSXyWfgf1eH0bfgpdgchMZub2Nh5lEsD+rw+jb8ApXl/xD/F/gKLU+zJW0z/ynUsgC2CyqJ0yJd0irfFROMbi0l8bSRxsXbi/lCpZXH3VPqJ9LF8yp1UdS/uPXegRXhbxzkXREKrHcwS/LB+gH8Tl19S4mWj9D/M5dXUvP6iP+VnItX3s99Sa14ak1KHYR7T31rBcvHUmpNg2k5yofoP5nfFdxcHKB+g/md8V3l7TR/wx/R5bUfyy/YREVkhCIiALRy3WrkBVGL5Cq5J5ZGiPS+R7hd+9iSRyXyeDmt7I/f8A+qlmKZ6eKmSmoaOSskht0pa5scbCeWtw3KkeXsRkqIRJNA+nfqcDHIQSNJte42sVMr5JYNNiKw8HNb2R+/8Agng6reyP3/wVw6kJTzzHjRTvg6rOyP3/APqs+Dmt7I/f/BWHheLTT1MzRDopojoEr9QfJLa7tDSN2C463bfsXeBTzzMeOJTvg6rOyP3/AME8HVZ2Re/+CnWe8wSUUcL4g0mSphidrBNmPdYkWOxUoBTzzM+NFPeDmt7I/f8AwTwdVnZH7/4K4tSJ55GPFEiGGYFNHFGxwF2sANncwAu/hFM6NpDuOq/wX3EqMZazBLUVlfA9rQylkYyMtBDiHNBOok2PFaztlJYZpDTwhLciVBZWgcsgqMnI3nvCpKqlMUQBeXxnc2FmkE7+pV54PK37LPf/AAVj50zKMPgbKYnS6pWRNY0gOLn3tx24r4MLzTVyysZJhdREx5s6R74y1g7SAbqOdUZvLL+l9Ru00dsOiD+Dut+yz3/wTwd1v2Y/f/BXMChco3p4Fj63qf6/0VrhGTqmOPS4MvcnZ3b6l935r1HY33vwU7DlnUq0vTKZPLIX6pe3nj/RA/zXqOxvvfgn5r1HY33vwUwxavEEUkpDnCNpdpY0ucSOADW7kkqJ5hzPV0uGtqpIYo53SQgxEucGNkcBZxuOuAd/KtfpVBj6lf8A0ef5rz9jfe/BPzXn7G+8pDjdfUxuphTwCZskgE5LrdFHYdfjvxK7YT6VQPqV/wDRy8uULoYtL+NydjfiuutAVuuhXBQiorpFGcnOTk/kIiLc1CIiALVyzdYcUBWOKYRXYbVVFZQsbUwVDhJPTuuJARxLCOPE9vHgpRgWaIa+jfNFIYQ0PZIX6Q6B4G5dfba4O6+HFsexOOWSOLDhM3UehlEzWtLdrGRp3G/mXAgyBUDCauBz299Vcpne1ptGHbfR37CBuUBw8xYrT08Lp6LFKuapiIddzjJBLY9ZrrMDRtfgVMs64rIPyQ5j3M6etpxIGkgOa5uotPa3yLjYzT4lV4e+jZhzaa0Ya4ulj0v026sQb2kcTZdvOWXJ56Kj6ADvijkp5msc4AOdGAHMLvUgPp7q1XJDh73xPcx/SwjUw2Ni8Ai/mXOznXzzVdFh0EroRPE6aeVh+kETdrMJ4EkHfyhc/OMGJ4nTiMUfe7WvY9zZJY3SSODhs3SbNaONzubLs5xwCoM1JXUbQ+opW6HxONhJE4dZod28fagIx3Q8vSUgpOjqZpad1ZThzKh4kLX626XsfYEA7gjf1Lq59zF/5CKhfVOpKcRdNPKzaV9y4Nja6x03txsvnzVSYniXe57073ihqIZHRvlY6Z5DgS/Y6Wta0cOJJXZzdgVS2tixGiYyWRsXQzQPIb0kVyQWuJADhc8fIgOHl7HGQYlBT01ZJV0tU17S2Vxe6GZoJaRIQDpcBwKtOWTS0u7AT7FGsBxKqmlHS4f3rEGuu+SSN0hf+yGNZy3NyVJpGggg8CCD5igKvyhh82LxvrqirqYhJJIKeOnk6NkcbHaQSLHUbg8V79y6KRlbirZ39JK2aMPeQBqs3Z1uRLbFMv0tfhXSUsVJ31TmR76eRsrWaA83LZNXAA9nl4r3yhlysY/E3VWlr6vdsjDdt3MI2F7gNJA3twQHJx6ej1TH8r1TqkF5aYXl0UbtyGGNjC3SOBub+VTbucYvJV4dTzzbyPa4PPaWPcy/r039aiGWaXEaSk7xZQNEgD299GSPoSHl3XcAdbndbh5lK+5phMtJh0EE7dMkZm1C4OzpZHNNxt4pCA4/drcRRwFou4VtOWi9ruBNhflcrpYNi2KPmY2ooIooSSHyNqNZaLG1mW33AHrTul4PNVQQsgZrcyqgkcLgWY03cd+KlgGyAgGcJaPvlwqcSqI3aW6aamksWWG7i1jS4k8d9lp3NcakmhronTPmbTSPbDK8WkdEWkt1XA3BXzYbQ1uH1dY5lD322pm6SOZsjGuAI8WTWbgDht2c10ckYJVwyYk+qY0PqZNbSwgscXM3DfICbXPYSgOBlLBqivw7p562pa5ol6ARyaQNDnHW/a7yTcbngPWvTLGHVWJ0PfNTWzskDXthEDhG0dFcdJIADre4jf4KVZDwiWmwxsEzNMoE123B8Zzy3cbcCFjufYPLTYa2CdmiUdNdtwfGc4t3G3MIZycOnx6eXLstQ556dkEzTI02drjdp1bcDsvDPsrn5fpXPJc5woHOJ3JcdBJJ5klfVhmWqluAz0jo7VD21AazU3i9xLdwbcDde+asvVE2DU9LHHeaMUepmpu3Rade97G1uSGD6O6BWSRyYWI3uaJK1jX6SRqboJs63EL6M9y046PvqukpWdb6KF4ZJMdrcGl1hvw7eKZ3weaokw50TNQgq2yS7gaWBpBO53sTbZczMeF1UOKNr4abvyMwCLow9jXxOvfUwP23+9AfBkPGbYk+lhqZqmlfTmVnfAPSRyNIBAc4AuaQexWqFXWC4ZWyYsytqYGxR97Pja0Pa4x7jS155uPHbYKxAUBlFi6XQGUWLogMo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71" y="3786190"/>
            <a:ext cx="3413413" cy="2026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have direita 4"/>
          <p:cNvSpPr/>
          <p:nvPr/>
        </p:nvSpPr>
        <p:spPr>
          <a:xfrm>
            <a:off x="3491880" y="1700808"/>
            <a:ext cx="576064" cy="20665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355976" y="17008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/>
              <a:t> equipe</a:t>
            </a:r>
          </a:p>
          <a:p>
            <a:pPr algn="just">
              <a:lnSpc>
                <a:spcPct val="150000"/>
              </a:lnSpc>
            </a:pPr>
            <a:r>
              <a:rPr lang="pt-BR" sz="2600" dirty="0"/>
              <a:t> serviço</a:t>
            </a:r>
          </a:p>
          <a:p>
            <a:pPr algn="just">
              <a:lnSpc>
                <a:spcPct val="150000"/>
              </a:lnSpc>
            </a:pPr>
            <a:r>
              <a:rPr lang="pt-BR" sz="2600" dirty="0"/>
              <a:t> </a:t>
            </a:r>
            <a:r>
              <a:rPr lang="pt-BR" sz="2600" dirty="0" smtClean="0"/>
              <a:t>comunidade</a:t>
            </a:r>
            <a:endParaRPr lang="pt-BR" sz="2600" dirty="0"/>
          </a:p>
          <a:p>
            <a:pPr algn="ctr"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13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292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/>
              <a:t>Discussão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201" y="1268760"/>
            <a:ext cx="8183880" cy="489654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Continuação das ações: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equipe está integrada </a:t>
            </a:r>
            <a:r>
              <a:rPr lang="pt-BR" sz="2400" dirty="0" smtClean="0"/>
              <a:t>parcialmente.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Intervenção </a:t>
            </a:r>
            <a:r>
              <a:rPr lang="pt-BR" sz="2400" dirty="0"/>
              <a:t>foi incorporada a rotina do serviço.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Ampliação do trabalho </a:t>
            </a:r>
            <a:r>
              <a:rPr lang="pt-BR" sz="2400" dirty="0"/>
              <a:t>de sensibilização da comunidade em relação a necessidade de priorização da atenção dos idosos, em especial os de alto risco. </a:t>
            </a:r>
          </a:p>
          <a:p>
            <a:pPr algn="ctr">
              <a:lnSpc>
                <a:spcPct val="150000"/>
              </a:lnSpc>
            </a:pPr>
            <a:endParaRPr lang="pt-BR" sz="2600" dirty="0" smtClean="0"/>
          </a:p>
        </p:txBody>
      </p:sp>
      <p:sp>
        <p:nvSpPr>
          <p:cNvPr id="4" name="AutoShape 2" descr="data:image/jpeg;base64,/9j/4AAQSkZJRgABAQAAAQABAAD/2wCEAAkGBxQSEhQUEhQWFRQUFBQWFRYUFRYXFBcUFxgWGBYXFxQYHCggGBwlGxUXITEhJSkrLi4uFx8zODMsNygtLisBCgoKDg0OGhAQGy0fHyQsLCwsLCwsLCwsLCwsLCwsLC0sLCwsLCwsLCwsLCwsLCwsLCwsLCwsLCwsLCw3LCw3LP/AABEIAMMA+AMBIgACEQEDEQH/xAAcAAEAAgMBAQEAAAAAAAAAAAAABgcBAgUDBAj/xABGEAABAwIEAgMMBQwCAgMAAAABAAIDBBEFBhIhMUETIlEHFBcyYXFzgZGSsbIjNFLR4RUWJDNCVHKCk6HB8FPiJcI1Q3T/xAAbAQEAAgMBAQAAAAAAAAAAAAAAAwQBAgUGB//EACoRAAICAQQBAwQCAwEAAAAAAAABAgMRBBIhMRMFMkEVIlFxM2EjkcEU/9oADAMBAAIRAxEAPwC8UREAREQBERAEREAREQGLosFVniHdKmjlkYIIyGPc0EvdchpI7PItoxcujDkl2Waiqvwozfu8Xvu+5Z8KM3/BH77/ALlv4Z/g13otNFVnhRm/d4/fd9yeFGb93j9933J4Z/gb4lprBKqzwoTfu8Xvu+5Yd3UZv3eP33fcnhmPIi1Qsr48LqTLDHIRYvY11hwGoA2/uvsURuEREAREQBERAEREAREQBERAEREAREQBERAEREAQoiA1X58xv6xN6aT53L9Br8+Y39Yn9NJ85VjT9kVvR8VkssorhCYslllFnJkxZalbrVywD9AZb+qU/oY/lC6a5mWvqlP6GP5QumuY+2WV0ERFgyEREAREQBERAEREAREQBERAEREAWCVlauQGbrKqXGM+Vkc8sbXR6WSOaLx3Ngbbm6+Twi1v2o/6Y+9SqmTWTTei5LpdU34Ra37Uf9MfenhErftR/wBMfes+CY8iLiK/PmNn9In9NJ85UgPdDrftR/0x96i9RMXvc93jOcXGwtuTc7KaqqUXyRzkmaIiKwaBERAFgrKwjMF/ZYP6JT+hj+ULqLlZW+p0/oY/lC6q5j7LS6CIiwZCIiAIiIAiIgCIiAIiIAiIgCIiALUrYrCA/P8AmP63Uemk+YrnLo5k+t1HppPmK51/MulHiKKr7MKXUnc9qpGNe10Wl7Q4Xcb2O/DSoiVbeF57omQxMdI7U1jAeo47gAFRXTkktptBJ9lZYzhj6aZ0MhaXNAvpJI3F+a+MLs5yxGOoq3yxG7HBljYjg0A7FcYKWDbSbNX2ERFsAiIgC1K2WChgvzKx/Q6b0EfyhdZcbKP1Km9DH8AuyuY+y0ugiIsGQiIgCIiAIiIAiIgCIiAIi1JQGyLW6XQGywsXQoD8/wCZPrVR6WT4lXhQ0MXRR/Rs8Rn7DfsjyKj8yfWqj0snxKsGlyhWFjSMQeAWtIFn7Ajh46s29R5IYdshee2BtdOGgAAiwFgPFHJW5glHGaeG8bD9FH+w2/AcdlTGZaV8NTLHJIZXNIBeb3dsDvc+r1Kd4dlKrfFG5te9ocxpDbO6oIFh4yW+2PIi+WRXuhsDa+UNAA0x7AADxByCjoXVzVRPhqXxyymZ7Qy7ze5u0W4krkhWIe1Gj7MosItzBlF7U1FJJ4jHO8wJHt4LNVh8sf6yNzR2kG3tQ13I8FgrCLVziu2TRpsmsxTZfeUfqVN6CP5QuwuHlB/6FTehZ/YLsgrnPtkvXDNii8Zpw0XcbBcxmOt1WIs3k4qrdq6qmlN4JI1yl0jshZXkx4O43B7FuCrCkmso0NkRFkBERAEREAREQBalbLUoCkcbxeq76nZHNLtK8BrXOOwJsAB5l8pxKuH7dT7JPuXZwM/+aP8A+ib4PVq4ifopPRv+UqzKe3CwQpNlHR43WONmzTu52a57jbzBbPxSuAJMlSAOJPSAD1kLudyT60/0J+LVPc9n9Aqf4P8A2CzOaUsYCi8ZyUhK8uJc43JNySdyT29qtalz+xrGN72qTpa0XEexsANlVB/wv0Nh7voo/Rs+UJqMLHAryUbmiuFRVSyBrmB5HVeLOHVA3Cn+GZ7YyGNhpqglrGNuI7g2FrhQrP31+o87flCuLAj+jw+ij+ULFjjtXBmOcvkpfNuJCoqnyhj2BwYNMgs4WbbcepcgBSTujf8AyE38MfyBRsKzD2ojfZgrt5WwcVD9T/1bLXHC5PALiFTvI1u93dvSOv7BZbohultjwSGOMNADQAANgOC86mRrWOL/ABACXdlgvZcfNhPektuxt/NqF1iyW2DaK+krVl0YN9srytmD3uc1uhpcbNHIf7v6142QFZXl5zc3ln1uiiFVahFcIkWTszyUkrWuJMLjZzT+zfg5vZZW7VYsxjRp6xI2H3r8/lWZhLiYYieOhnwVTW6+enrxHtnF9S0Fbmprj8nTqqt0hu438nILxCxdCvKWTlZLdN5ZXjBJYR9dFXuiOx25jkpJQ17ZBsd+Y5hRBbRyFpBBsRwsunoPVbNP9suYle/SRs5XDJzdAVw8OxoHqybH7XIrtNcvXafVV3xzBnJsrlW8SPRFrdbKyRhERAEREAWpWy1KApJuHNqcTfC4uaJJ5QS3iPGO1/MpbVdzaFrHuE092tc7i3kCfsqKRVMkeKPfFH0r2zzWjBtq8bmpjV5lrix4OHPaC1wJ17AEWJ8VWbM5RDHHJCMkYG2tmdHI5zLRl12WB4jbdSTMeQ4qemlmbNM4xtuA4t0k3A328qjuRK6WGZzoITO4xkaA6212733UnzNj9ZJSysloHRMc2znl99O43tpWbHLeI4wVu74K0KbubQuY1xnnu5rTsW23F+xVef8Ae1WfS5vrAxoGHSEBrQCC+xAHHxFvepcYMQwQPMmGtpqmSJpLmsIsX7uNwDyA7VOcO7nUMkUbzNMC9jXEAttuAbeLwUEzLVumqZZJIzE9xF2HiNgOYvyU7w7NtW2KNrcPkcGsaA4F9iABv4i1sctqEMZZCc1YU2lqXwtc5waGG77ajdoPJcldbNVa+apfJLEYXkNuw3uLAAcQOS5sMTnua1ouXGw86nh7Vk0eFyeZK72U8YELyx56j7b/AGXdp8i+pmSpLbytB5gAkD181sclP/5m+6VtyQTnCSwTMOuPP7PavKqgEjHMcOq4EHzKB1c0lE7o2VBJG5aG3a2/AbnivH8uuebTvkez7DbMB89uSrXauuMWuy5pvRtXNxsrXzlM5lbTdG9zb6mtcQHDxXW7Dz/BeIUodmOEt0mA6Rwb1bL4u/6W9+9z5tW3suvLu+bbez9H0Ki21QSnHLx2fJguGOneNuoD1ncrdnnVisbYADgNgorFmqNoAbEQByBFlv8Ane3/AI3e0Lk6qu+9+3grXwtteWuCUArN1x8IxxlQS0AtcN7HmO0Lqrl2VSreJLDKcouDw0b3RagpdaOJqZK+7D8UfFtxb2Hl5l8F1qSpqLrKZboPBpOqM1iRN6OrbILtN+0c/YvqBUChncw3abFSTDMaa+zX9V39ivV6H1WFv2z4kcm/RyhzHlHaui0BW67CZSCIiyAtStlqUBTmFTNZjBc9wa0TzXLjYAWdxJVl4hjFP0UgE8VzG8AdIz7J5XVXU+HsqMVfFKLsfPKHAEjhqPEKb1mQKJsb3CNwIY4j6R3ENNuansxlZIo5If3LalkdS4yOawdCRdzgBxbzJ4qb52xSB9DUNZNG5xZsA9pJ3HAAqvsgYPFVzuZONTRGXCxLd7tHEHdSvNWSqSCkmljjIext2kvcQDccitrNvkCztKvfz8xV9UOM04ijBniuGNv9I0chyuqGP+/7dW9R5AonRscY3Xc1pP0juJAPattRjjJrXkrzPEzXVs7muDmkixBBB6o5q2MFxeAU8IM8QIjYCDI0HgPKqhzXQsp6qWKIaWMI0i9+LQeKsTC8iUT4YnujcXOYxxPSO4kAla2KO1GYZyyD5/ma+ulcxwc0iOxaQR4ovuFjJNJrnLzwjaT/ADHYf5XhnHDY6arfFECGNDLAkk3LQTuVKMi0WmFpPGV9z/D4o+BPrVmHEUyve8cHcC1keGgk8ACT5gpDiNE0REhoBAUWr4elDYAbGd2i45MtqkPuNI9a08ycG18EENO1bGMuSuXU81VK90cb5C5xPVaSB2b8OFl5V2GTQ/rYns3tdzSB73D+6v3DcPZCwMjaGtaNgFvV0jZGlj2hzXbEEXC470+ctvk9nX65KvEIx+1H5zCyf9uuxmzCO9ap8Q8XZzL/AGXcB6iD/ZTruc4BA+j6SSMOdI5+7hfqg2AF1XjS5S2nc1HqMKqI3Yzkq1CujmOlbFVTxs8VkhDfNYG3tJXPso5LDaLlVnkgpr55PswWq6OZjuV7HzHZWICqusrCwWq6SFjudrHzjYrjep19TKWuhypHRBRaXWbrj4Ofg2WLrF1i6YGDa6KR5fpWOiu5oJ1HiPKup+T4/sN9gXap9GnZBTUsZObPXxjJxa6I7huMujsHdZv9x96k1NUteLtNwvP8nx/Yb7AvWGnazxWgX42C7ukoupW2cso591kJvMVg9giBFfIDK1K2WpQFJtfM3FJDTtD5hPLoa7gT1r33HLyqWVWIYwWPDqeEN0u1G48Wxv8A/Z2KMUVayHFnSSO0sbPLqPZfWOSntdnSiMcgE7bljgBZ3EtNuSsWdrgiiiuMkTVLJiaNjZJOjNw/hpuLniOakmY63FHU0oqIImwlvXc21wLjh1zzXD7nWKRU1Q58zwxpiLQTexNxtt5lL825rpJqOeOOYOe5lmgB25uD2LNnv6MRX29lUn/eCtClxHGNDdNPCW6W6bkcLC37fYqvPNXPR50omxsBqGghjQdncQADyW9/xxkxXz8lVZlkmdUymoaGykjW1vijYWtueSnWHV+LiKMR08RYGN0kkXLbbftjeyhWcKxk1XNJE7UxxGkjn1QPirLwrONEyCJrp2gtjYCLO4gC44LWxvauDMMZfJW+Ymzy1hFQwMmcY2lrOAuBbmeSsCmjDA0DgwNA/lt9yh+N41CcTNQ09JF1Nx2hlrgHsK7YzNTf8lv5SrEFmKyUdRlvgsIESR+Rzf8ACrquxTvfFKdj9mx3Die2QEA/D2qV4BibSAL3Y4XaeW/3rXNWU461tz1JALNeOzsI5hc+5SisI6ugsplNSs/DX6ySJrhyQuUAoXYpRjo+ibUxt2aQ7rW8/wCC9KyrxWqHRsp20zXbF7nXdbyHl7FDv/os/wDlefcsfnJFc+VHfWIaIesRpibbe7+J9l/7FWhhdK2jpGMJ2ij3PlAu4+34rl5Uycyj+kcekmN7vPAA8Q0f55qO90jNTXA0sLr7/SuB2/gB+Kj9mZSL8pPVShp6vbH5/wCkCxGp6WWSQ/tvc72m4/svALFkKot55PXwioRUV8BSfJtV48Z5WcP8riUmGSyjUxtx5wuxgGESxyh7+qACLXuTdUtZKEq3Fvkr6mUJQaySu6LQFZuvP4OTg2S61usakwCX5Y/U/wAx/wALsgLjZX/U/wAzl2gvc6L+CH6PN3/yS/YREVohCIiALUrZalAU1h1M2XF3MkaHMdPLdp4GweVYldlikEUhFPGCGPI6o4hpsqoxStfDXTSRnS9s0lja9rlwXvLnStcCDMbG4PVZwOx5K3KuUsNECklwfZ3M6COeoc2ZjXt6ImzhcXuN7etTLOOXqaOiqHsgja5rLhwbYg3Cq7CsUlpna4XaHFukmwO3rHkX3V2bKuaN0ckpcx4s4aW7j1BZnXNyyFJYwcV3P1q8aLLFIY2E08ZJY0k6eZAVHH/f9su/HnWtaABMbAADqt4DhyW10JS9piLS+DxzpTNirZ2RtDWtc3S0CwHVB29qtHB8tUjoInOgjJdGwklu5JaCSqcr6x80jpJDqe61ydtwLDYLrw5yrGNa1sxAaAANLdgAO0LE65OKRmLSbGe6RkVbIyNoY0Blg0WAu0E7Lg3X0YjXyTyGSV2p5tc2A4Cw2HkXzqaKaSyaSXyWfgf1eH0bfgpdgchMZub2Nh5lEsD+rw+jb8ApXl/xD/F/gKLU+zJW0z/ynUsgC2CyqJ0yJd0irfFROMbi0l8bSRxsXbi/lCpZXH3VPqJ9LF8yp1UdS/uPXegRXhbxzkXREKrHcwS/LB+gH8Tl19S4mWj9D/M5dXUvP6iP+VnItX3s99Sa14ak1KHYR7T31rBcvHUmpNg2k5yofoP5nfFdxcHKB+g/md8V3l7TR/wx/R5bUfyy/YREVkhCIiALRy3WrkBVGL5Cq5J5ZGiPS+R7hd+9iSRyXyeDmt7I/f8A+qlmKZ6eKmSmoaOSskht0pa5scbCeWtw3KkeXsRkqIRJNA+nfqcDHIQSNJte42sVMr5JYNNiKw8HNb2R+/8Agng6reyP3/wVw6kJTzzHjRTvg6rOyP3/APqs+Dmt7I/f/BWHheLTT1MzRDopojoEr9QfJLa7tDSN2C463bfsXeBTzzMeOJTvg6rOyP3/AME8HVZ2Re/+CnWe8wSUUcL4g0mSphidrBNmPdYkWOxUoBTzzM+NFPeDmt7I/f8AwTwdVnZH7/4K4tSJ55GPFEiGGYFNHFGxwF2sANncwAu/hFM6NpDuOq/wX3EqMZazBLUVlfA9rQylkYyMtBDiHNBOok2PFaztlJYZpDTwhLciVBZWgcsgqMnI3nvCpKqlMUQBeXxnc2FmkE7+pV54PK37LPf/AAVj50zKMPgbKYnS6pWRNY0gOLn3tx24r4MLzTVyysZJhdREx5s6R74y1g7SAbqOdUZvLL+l9Ru00dsOiD+Dut+yz3/wTwd1v2Y/f/BXMChco3p4Fj63qf6/0VrhGTqmOPS4MvcnZ3b6l935r1HY33vwU7DlnUq0vTKZPLIX6pe3nj/RA/zXqOxvvfgn5r1HY33vwUwxavEEUkpDnCNpdpY0ucSOADW7kkqJ5hzPV0uGtqpIYo53SQgxEucGNkcBZxuOuAd/KtfpVBj6lf8A0ef5rz9jfe/BPzXn7G+8pDjdfUxuphTwCZskgE5LrdFHYdfjvxK7YT6VQPqV/wDRy8uULoYtL+NydjfiuutAVuuhXBQiorpFGcnOTk/kIiLc1CIiALVyzdYcUBWOKYRXYbVVFZQsbUwVDhJPTuuJARxLCOPE9vHgpRgWaIa+jfNFIYQ0PZIX6Q6B4G5dfba4O6+HFsexOOWSOLDhM3UehlEzWtLdrGRp3G/mXAgyBUDCauBz299Vcpne1ptGHbfR37CBuUBw8xYrT08Lp6LFKuapiIddzjJBLY9ZrrMDRtfgVMs64rIPyQ5j3M6etpxIGkgOa5uotPa3yLjYzT4lV4e+jZhzaa0Ya4ulj0v026sQb2kcTZdvOWXJ56Kj6ADvijkp5msc4AOdGAHMLvUgPp7q1XJDh73xPcx/SwjUw2Ni8Ai/mXOznXzzVdFh0EroRPE6aeVh+kETdrMJ4EkHfyhc/OMGJ4nTiMUfe7WvY9zZJY3SSODhs3SbNaONzubLs5xwCoM1JXUbQ+opW6HxONhJE4dZod28fagIx3Q8vSUgpOjqZpad1ZThzKh4kLX626XsfYEA7gjf1Lq59zF/5CKhfVOpKcRdNPKzaV9y4Nja6x03txsvnzVSYniXe57073ihqIZHRvlY6Z5DgS/Y6Wta0cOJJXZzdgVS2tixGiYyWRsXQzQPIb0kVyQWuJADhc8fIgOHl7HGQYlBT01ZJV0tU17S2Vxe6GZoJaRIQDpcBwKtOWTS0u7AT7FGsBxKqmlHS4f3rEGuu+SSN0hf+yGNZy3NyVJpGggg8CCD5igKvyhh82LxvrqirqYhJJIKeOnk6NkcbHaQSLHUbg8V79y6KRlbirZ39JK2aMPeQBqs3Z1uRLbFMv0tfhXSUsVJ31TmR76eRsrWaA83LZNXAA9nl4r3yhlysY/E3VWlr6vdsjDdt3MI2F7gNJA3twQHJx6ej1TH8r1TqkF5aYXl0UbtyGGNjC3SOBub+VTbucYvJV4dTzzbyPa4PPaWPcy/r039aiGWaXEaSk7xZQNEgD299GSPoSHl3XcAdbndbh5lK+5phMtJh0EE7dMkZm1C4OzpZHNNxt4pCA4/drcRRwFou4VtOWi9ruBNhflcrpYNi2KPmY2ooIooSSHyNqNZaLG1mW33AHrTul4PNVQQsgZrcyqgkcLgWY03cd+KlgGyAgGcJaPvlwqcSqI3aW6aamksWWG7i1jS4k8d9lp3NcakmhronTPmbTSPbDK8WkdEWkt1XA3BXzYbQ1uH1dY5lD322pm6SOZsjGuAI8WTWbgDht2c10ckYJVwyYk+qY0PqZNbSwgscXM3DfICbXPYSgOBlLBqivw7p562pa5ol6ARyaQNDnHW/a7yTcbngPWvTLGHVWJ0PfNTWzskDXthEDhG0dFcdJIADre4jf4KVZDwiWmwxsEzNMoE123B8Zzy3cbcCFjufYPLTYa2CdmiUdNdtwfGc4t3G3MIZycOnx6eXLstQ556dkEzTI02drjdp1bcDsvDPsrn5fpXPJc5woHOJ3JcdBJJ5klfVhmWqluAz0jo7VD21AazU3i9xLdwbcDde+asvVE2DU9LHHeaMUepmpu3Rade97G1uSGD6O6BWSRyYWI3uaJK1jX6SRqboJs63EL6M9y046PvqukpWdb6KF4ZJMdrcGl1hvw7eKZ3weaokw50TNQgq2yS7gaWBpBO53sTbZczMeF1UOKNr4abvyMwCLow9jXxOvfUwP23+9AfBkPGbYk+lhqZqmlfTmVnfAPSRyNIBAc4AuaQexWqFXWC4ZWyYsytqYGxR97Pja0Pa4x7jS155uPHbYKxAUBlFi6XQGUWLogMo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8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Reflexão crítica sobre processo pessoal de aprendizagem e na implantação da intervenção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844824"/>
            <a:ext cx="8183880" cy="418795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Aprimoramento das </a:t>
            </a:r>
            <a:r>
              <a:rPr lang="pt-BR" sz="2400" dirty="0"/>
              <a:t>práticas no serviço com instrumentos utilizados nas </a:t>
            </a:r>
            <a:r>
              <a:rPr lang="pt-BR" sz="2400" dirty="0" smtClean="0"/>
              <a:t>aulas;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Revisão de temáticas acerca da saúde primária a </a:t>
            </a:r>
            <a:r>
              <a:rPr lang="pt-BR" sz="2400" dirty="0"/>
              <a:t>partir </a:t>
            </a:r>
            <a:r>
              <a:rPr lang="pt-BR" sz="2400" dirty="0" smtClean="0"/>
              <a:t>de estudos </a:t>
            </a:r>
            <a:r>
              <a:rPr lang="pt-BR" sz="2400" dirty="0"/>
              <a:t>de caso, </a:t>
            </a:r>
            <a:r>
              <a:rPr lang="pt-BR" sz="2400" dirty="0" smtClean="0"/>
              <a:t> </a:t>
            </a:r>
            <a:r>
              <a:rPr lang="pt-BR" sz="2400" dirty="0"/>
              <a:t>práticas clínicas, </a:t>
            </a:r>
            <a:r>
              <a:rPr lang="pt-BR" sz="2400" dirty="0" smtClean="0"/>
              <a:t>fóruns e atividades discursivas;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u="sng" dirty="0" smtClean="0"/>
              <a:t> Oportunizou:</a:t>
            </a:r>
            <a:r>
              <a:rPr lang="pt-BR" sz="2400" dirty="0" smtClean="0"/>
              <a:t> reflexões </a:t>
            </a:r>
            <a:r>
              <a:rPr lang="pt-BR" sz="2400" dirty="0"/>
              <a:t>sobre </a:t>
            </a:r>
            <a:r>
              <a:rPr lang="pt-BR" sz="2400" dirty="0" smtClean="0"/>
              <a:t>o trabalho multiprofissional, participação </a:t>
            </a:r>
            <a:r>
              <a:rPr lang="pt-BR" sz="2400" dirty="0"/>
              <a:t>comunitária nas </a:t>
            </a:r>
            <a:r>
              <a:rPr lang="pt-BR" sz="2400" dirty="0" smtClean="0"/>
              <a:t>ações e organização do serviço.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129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453650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Sabe-se que cada UBS tem uma realidade específica, no entanto cabe a nós, incentivar e integrar o trabalho pautado nas prioridades e definir em comum acordo pela </a:t>
            </a:r>
            <a:r>
              <a:rPr lang="pt-BR" sz="2400" b="1" dirty="0"/>
              <a:t>equipe, gestão municipal e comunidade</a:t>
            </a:r>
            <a:r>
              <a:rPr lang="pt-BR" sz="2400" dirty="0"/>
              <a:t> sobre ações em saúde.   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No </a:t>
            </a:r>
            <a:r>
              <a:rPr lang="pt-BR" sz="2400" dirty="0"/>
              <a:t>intuito de melhores adequações no serviço e contribuições que visem a continuidade de práticas qualificadas como também o fortalecimento da atenção básica.</a:t>
            </a:r>
          </a:p>
        </p:txBody>
      </p:sp>
      <p:sp>
        <p:nvSpPr>
          <p:cNvPr id="2" name="AutoShape 2" descr="data:image/jpeg;base64,/9j/4AAQSkZJRgABAQAAAQABAAD/2wCEAAkGBhESEBUUExMVFBQUEBQSEhcVEhAVFBQXFBAWFRQQFRcYGyYeFxojGRQUHy8gIycpLCwsFR4xNTAqNSYrLCkBCQoKDgwOGg8PGi0lHyQwLCwsLTQtLS0yMDUsLCwsLCw0LC8pLCwsLCwsLCwsLCwsLCwpLCwsLywsLCwsLCwtLP/AABEIAMsA+AMBIgACEQEDEQH/xAAcAAEAAwEBAQEBAAAAAAAAAAAABAUGBwMBAgj/xABCEAABAwIDBQYEAgcHBAMAAAABAAIDBBEFEiEGMUFRYQcTInGBkTJCocFSsRQjM3KC0fAWU5KisuHxYrPC0iQ0Y//EABsBAQACAwEBAAAAAAAAAAAAAAAEBQIDBgEH/8QAMxEAAgIBAgUBBwIFBQAAAAAAAAECAxEEIQUSMUFRYRMicYGhsfCR0RQVIzLBBkJD4fH/2gAMAwEAAhEDEQA/AO4oiIAiIgCIiAIiIAiIgCIiAIiIAiIgCIiAIiIAiIgCIiAIiIAiIgCIiAIiIAiIgCIiAIiIAiIgCIoFbjcMRs5/i/C3xO9hu9V42luzGU4wWZPBPRZup2jmd+yjDR+J5ufYaD3KqajGph8c5H7uVv5BR5amK6bkCziNcOib/PU3SLnX9prH/wCw/wDxlWFDtjJmDdJeelj7jd6rz+Kit5bGFfE65vGH9/tubVFUux8WGVpvbjYW6ab1+BjDjxaPT+ahWca0kHyqWfh+/Qu46exrODw2g22p6OQRyB7nuZnswDQEkAkkjiD7Kvj7TqU/JKPSM/8AkvmP4JTVuUzAFzRZr2ktdbfluN4vrYqhf2ZUx+CWZv8AGxw+rVLo43w2SSmpZ/PDIF+l13M3W1g1VP2g0bt5ezq6N1v8t1d0WJwzC8UjX88rgSPMbx6rmMnZxMz9lVej4/u132UCpp6mjc104yjNlZNE42B4A7iL9QrOm/h+qfLRb73h7fdIhSt1tC5roJryv/WdnRZPZba8yERTEZz+zkFg2ToeTvz/AD1ixtqlVLlkTqL4Xw5oBERajeEREAREQBERAEREAREQBERAEREAXwlfVice2jMzzHGf1YNiR85/9fzUPV6uGlhzS69l5NtVTseETtp9pD3T2UxJkNhmA0Av4sp4m19Vm8JmcBpE4u3kkHU8ySptMwWXvPXNjaS42AXNPil1j3S9D3UcJrvnGXM1jb826nnNC9wLpJMjeTbfUlVAmY4lscTHg/PK3OfNoOnuPRectU+oNz4YxqB9ylNI6Q5YgGtGheRv8uamQcq17W+WPT86lvp+DaWiOZxTfrv+fBHtFg8Xesa5jHl5sRlGgO9wtutv0Wpp8OihZla1rRyAA/5UXB8PEVyPE8jV7vi8hyC+4yHiN7icrWRueTxOVpOVo5nmfqqjV3PV2KNafhZ6fEwv9jGXNFJJLdpJZ/Qqsc2jZGcrdXchw8+SrqOaebXNYHgFkoJS51ybkm5W3wKUZQrPTcOppjuk35ZwWp4tqNVdyxk4w7JPD+bW/wDg+VOG1DW3a8332J0P8lQx7Y1THFroJLg2Ni0/ddAkmGRc+2pxVsUl27yLWUj+W03TUVDd+Njb/NNXpsRhPmz53+vX6lrT7dv+aOQfwj+a89oNo2VdOYNW5nNJcbaZXBw0v0WQjqpJTcn0GgVpS4WXBXlH+lFVKNqniS3XXBqv45qrIuuSjv4W/wByxwvCC1gAmzWILTYXBG4jVdWwbEe9jbmI7wNGcdeLh0P3XCsRfNSkOBOW+vT+YWu2U2q7y3is4bitmpu1MJcl++Ph9zRotR7GXM1s9vzwzq6KFhmJCVvJw+IfcdFNSLUllHUQmprmiERF6ZBERAEREAREQBERAEREAX5Ll9JUKsqLBAV21uL91TOsbOf+rHTNvPsCsDSSqdtjiJdkbyJP0A+6psLgfK/Kz1PABclxeTnc14x+5aaVYhnyaWlmvuWcxau76YRg+Fh16lXePuFJSnL8RFutzxWR2duSXkXHP7rDhumlZJzSzgtNHFOTm+xYYxiIYGQtNi/4ugG/+uq0OBNGUeSxeN0nj77iCB6f8q/wHEhlGq08UzNrHY8vs5pteDfUoGilTwNc0ggEEEEHcQRqCqKlxiMb3tHmQrSOva8aEHyIK0VS5Ye8iutqlnONjj+L0X6PUyRcGv8AD+6Rmb9CFNw/FSxbTans9NVaeFwbNazmuJyPA+Gx+U205HpvWFn2Wro3ZXU0vm1he30cy4XSVRn7OMmuqR891+hsruk4LbLxgtKjaR2XRYGqrXSyue7i4gdANB/XVdAwTs9q6hw71pgj+YvFnno1m+/U2HmqDtH2VFDVjICIJWNMZJJ8TWhsjSed/F/Gr3g8MXNyXbYUaa1Qdli9CHQOC1+ESNssBR1KvqTEi0b11ko86wQpxdc+bBebTRMfEQeIsueYHiDoZgL6E6dFo8VxnwG54aeazL6FxaHNFyOSharSq2pwfXsSKWpqXNsmdYrbzUoe24cG5mkGxBAvoR6j1WfZ2hV1OxzRLnBaQDIM5YSNHNJ1uORuOi9NmNoR3GR+nnw5hZnHIz3biOGqreEQcqrK7I7J5WV56/YxrucLVyvD7m52S28qWuaZ5DJG4gOzAEtv8wIF9OS6nS1bJG5mOa9vNpBHkuD4E3NAPK6tabE5qaUvhcW66je13Rw4hT9RoY2vMNn9C8t138MouSymdpRVOze0DKuEPbo4eGRvFrvuDwKtlQzg4ScZdUWkJxsipRezCIixMwiIgCIiAIiID8SKqxDcrZ+5VVeNEBznaphzsA43A87jRanAcNbDEBbW13HmeJVbitHmljd+F9/pp9QFeSzBkRcdwaSfIC5XG8WytS18H9MFpp960YntGr25A0ne7d5Ku2LqmuY5nMaLNbSVr5pC93Emw5DgF+dlcSySDXiui4JX7JOD6vcvVR7OGO7NnUxNyHNY5XWN+R3FZaOpPeFrHHKHWB5q42xDu5L4rkOAzW5cSs1g0moXutpUbG2uu6M66YSnzvrg2uGUmis4s7DmaSCP6seajYS8WCtaqRjWEnkovImtzdZPfGDb4JibZ4Q4CxHhcORA3eW4+qsFxOl2/lh7xlPl8ZF3EXy5b6tB0vrxupFLi9RKbvmkcf33fQA2CvaKZTrUnsUFnC27JcrxHsdkXIe13bCOV36ExjX5Hh0ryLljxujj5Gxs49bc1dUOLVUQu15cPwvu4fXUehXHMWiljqnd6buc8vzfizOJLve6stDp4+0zJ9OhT8R0tlEM9U+5fYRQggK3mwcEblEwGUEBakvYGb+CtpzcXsVKgpLDJexmxtFUUczXXfLIDFISBmi4tMY4fK6/G1uFlz2Cgkp55KeUeON5aeR4hw6EEEeavsC2xFFVykAvD4SMgOheHAxlx4D4teRKjgy1Ez6iY3e83cbWAAFg1o4AAAei01QsjdJt+6/zBXcQlVGlQitz0a1oGoVJjlc0ju2i7n+EDlfeVZVWIxiRocHFubxBmXORxtfQHqfqvxh2AB8xlyljSfC1zs5aORdYXPWwUpyx1IGi0bsam+iJ2G0uSBo52CmGmzNUhmBVFSHinDf1bfmdlBJ+UG2+11QYTj2VxY7QglrgeBBsVpUk20nv4J3EU/dytvJotj6401awH4JT3TuXiPgPo63uV1hcZxAXaHt4EEEcCF1rCK8TwRyj52Bx6G3iHobj0VXxKGXGz5MkcHswpVPtuvmTERFUl6EREAREQBEXwlAfHlVGIygAqfU1AAXJNudujI50MBs0Eh7wfi5tb068fzwnNQWWSNPp53z5YlnU7QxPqWwtdd1ySRuBHy35q+xhpNHLb+5f/pK4zhtV3UzH8GvBPkdD9Cu300jXw9C2x8iFyXE23erH4+zLqzTrTcqW5x6vpLsusyJDHID11W6bCC23oszjOGEElXVc3CSki7kuZYNRguKNkZkdxGio8Wwo0787PgJvp8v+ypcNrnRuA9v5LXw4mJI7HXRdDKMNVXn8RHi+VkSi2gLQo2P7SSPZlF9RZVgq2NkIy2F9ytIqeJ+42WFXBeaCk57/AA2KbU8c9jc61Dp3zh/YqcNl3LZYNUgWVF/Z8jVik0zJGbwVaOiaWMGdPFNPNYbx8fzB0SnrGlnosD2hxNLA8b2vFvJ2hH5eymxYqQOXnovGrw0VbHNdKIwLEEltr33WJGiwgvZS5pbGzVSqlprMSTyvK69vqZjDKiYtBYNOZNr+St2GofoXWHRQ2PkiPdtb3mTwhzPhdbiCVNhgq37mZfM/yVupRayfNrHqm2oLCJNNRRR6uOu88SfMr7Pib5DkiF+Gm4eZXvS7JvcbyvJ6DQLQUeGxxCzQAAsHakeVcOk3zWsqsJ2eDfHIbu3n+SuIWmV4jis0fM8/C0c+p6L81Mmik4Y0SxZWeF7NHAceT/X81D1NsoQ58Z/wXNUI/wBq6G4ww01NCGh7WtGrnPc0Zjxc4niVwSrhzSS5XBz45pMrmkEPAkJ0I3gjUL2xzCKh07mzl2hOTNfLlvoW8LWUSgwV8Un6s5sx+EXJJ6WWOkpcP6jeeYrNdqYz/prZroX2C4jnjyniPquidmuJXjkgJ1jdnZ+646j0d/qXMKvC5aOoa2VpZ3rBMwHhckFp5G43cLhafZjEO6rIX7muPdu8n+HXyJB9Fv1EFdS8fH5og6eb02oi3sv8P9jrqIi5k68IiIAiIgPhKj1E9gv3LIqiuqEBl9v8fdFTOymznnu28xmBzH2B91yVrFtu0eS4iH/6O/0rIwMu63VV+pfv4Or4RBKjm8s/LKMuWiw0VIjyd6/Ja2W+luV99lJw3DhlzHQL5NjTQ7LE0vd0F1GcFLqifOSfboSYKKwXjX4W1zSF+GU1XLxZGOpufZt1K/spUEXbUtLuRY4A9L3NvZblVNroRHraYvea+5g8WwJ7DoPIqPQ1xabO0PFbVlblf3NSzI8c7WPJwO4jqF7TbORF7XujEjAbkXIzDi241C3abUSol6dyRJqSyvl6mVlomSi9lXSUM0Ruy5C0DaHupHtGbJnd3ea2bLfw3tpe1rqW2MELpK7duaDIOo0dWoX9SO/1M5SbRyRmzgR5q+pNrY3fEAv1JhLHcAoz9l43cLeWikx1L/3LP0Kazgj/AOOf6l9BiVM8agKSynpXcG+wWVGyEoPgefIi69nYBWM1Dmn0cs1qIeqIUuFamPZP5mviigG6ymMyW0WFZBMG3dNkcODoZC0no9hJHq1edJtDVNdZ0ZI6EL3mhLpL9SNLSaiDw4P5LP2N2+SyiTT23lV0OJSvGjDfqpkOEEnNM/Tfbh7LCd0IepKo4bdZ/f7q9ev6HnGXSHwjTnwXnDWSQTB43t0cODgd7T/XJT5MUaBkiHqq6dhJud6zonK3POvdGv09FCSrfvd/zsbZmJd5G17W5mEXFwDbmCOYOiq8R7QoqPfF4z8LWta0n14BQtkcbFPKWS/sZDr/ANDtwf5cD6Hgrnbjs9NUWSwFoe1uUtcbNeL3BB4H6G6q7NPGq5Rm/dfcgynJ1uUF7xzDbTtDfWuiLoGxiJzsrgXOdZ1rgnQW0B3Kbh1ZmYCN4IIV2zsxqzoYWDzkZ9lf7L9l3cyB8zm2aQ4RsuQSN2Ynh0G9WUb6KI4UljwUN2nv1TWYNPyzoMZuBffYX9l+kRc6dQEREAXxy+r4UBEqCqOvKvahqo69qA59t5HeNjvwyj6tKyeH/tf4ltdros0D+lnezhf6XWMoB+s9VX6le8dTwiWaMeGzQYzVFsQa3jov3h8AY0Aep5niSomLa90Ob2/mFPiK26ZdWQ+LTa5YL1ZZwPVhFNZVMb16moUsoyRitHFUMyyC9tWuGjmHm0/bcVQNqKij3/roRxG9o5ubw89QrGSqVDtHWnuXNB1ecnpvP0FvVa5Uqx+pO0mpshJQjun2/OhbR1tPU/CQCeBXnNg7hu3f1xWCiw6RurHEdOCu8L2rqYiGvaSPcJ7DUUPMPz5HSKfZ/nzLzKRoRZTaSO6inFBNazbc9Fa0MKsaLJzhmawxLCR7SubGy5UCphrg1sjI87CL2abvA5lm/dyupbIu+qAz5GeJ/I8m+p+61sC8ss5HhFXq9W6ZKMevVnPodoYd0rcruIIsfYqWMWoxwC6IyNrvia137zQ781LgwqnGohiB5iKMH8lh7ZeDQuJLvH6/9HOIa572uNPA94aCS5rCQABc68T0Wfo8ZNU7U2HJd3AC432h7L/oNUKqEWgmfZ4G6OQ6kDk12pHIgjkpejshOzlkvgQdXr7ZR9zZd/P6ntHTBq+Pav1SVIewHovkquO5SkWVgW92BxkyRGF5u6IDKebNwH8J08iFgXOV5sfLkq4z+IuYfItP3A9lH1danU89tzKuWJHTkRFzZOCIiAIiIAiIgPOViqK+n0V2o9TT3CA57jFPcEEaEEH1XPo4ckxbyIC65i+Gk30XNcepDHODbfvUXUxzHJccIt5bXB9/uiHtBOWsa4GxbqD1C9dnsRdNFmdvDiLjS9uP9cl+q2mEjRpcXFxzHEKFWYkYW5YmAdXfYBaqJqPVk7iFE7mowj8/BphJovw6VZvBcffI5zH2uBcEC3HcQrkOU2MlJZRz9tUqpOMup6vcs/jD80ob+Ea+bv8Aay0MbFnKcZ3uf+JxPpfQeylaeOZZJvDa+axy8Emmg0UyOAcl9jjsF+f0xoNlPOgLOkgCsw/I0nkFX0EgKl4ibR+a1vqa3u8E7Z6O0ec75HZj5DRo/M+qu2SquhiyNa38LQPYWXq2RV0nltnLXT9pY5eWXEFQp8NSs/HMpkVUsTSaGKpVdtfhYqqGeLeTE5zOj2DOw/4mheUdSpTKtZRbi00eNZWDh+zmKEiy0Ln3WDwqXLIRycR7Gy18NTZhJ4NJPoLrrZbrJWx8FXTYznmeODXWHotpsgc1XD0cT7McVyTBqy8rjzcSfUrq/Z469XGej/8AtlaLpZok/RmcP7kjqyIi5csAiIgCIiAIiIAiIgPKWnDlQY/sbDUt1u08CN4WkReNZ2Z7GTi8rqcql7Op2GzZWkdWuuqyu7PZDq+QnyFvzXZXRAqNNQg8FqVEF2Jz4jqGsc30Rx2DZhsO5uvE8SvZlKugYlhI5LNVlLlW7oQm23llFiHhhkP/AEEe+n3VHhseiuMbrGd25vE2H+YKvw1mim6boy74Yvck/Um0uHvqJmQR6F51PBrQLuefIfZaXbHYOCHD88DD3kBEj3k3fI3dJm8h4rDQZTbeV97Owz9JmJ+PumhvPKX+Mj1DF0GaBsjHMdq17XMd5OBB+hWFtjU9uxp1mpnG5JdF9TiGCVN7LRujzPib+KRg93hY2jjdDK+N3xRyOjPmxxafyW1w6W8tMT/fxj3cFJn0yW037vMvBqpcPUKakIWrdSqJPRKsOTMsWkL6yQhW9Rh6rpqUhDw9aeVTWNJ91WU51XzE9uqKhIbM8l9r5I25nAcC7UAepWUYSk8RWTxtLdnEy3JUyt4tmkb7SEfZamKikmgkbGCXGI2A39bel1k5q1s1VLI3QSTySDnZ8hcL+hXU+zE//IAP92/8l005uNDkuqRXxSc8HJcOw97JHBzSNeXJdt7MsHfbvnNLWhpDL6ZidCR0tfVbeXCIHOzOhjc78RjYXe5ClgKos1znXyJYz1JUaeWWcn1ERVxvCIiAIiIAiIgCIiAIiIAiIgPGeAELH7R0DgDYLbLwqKRrxYhAfz7joII/fF/YqRQS6LpmO9ncU1yLtJ5Klg7Mww+KRxHIAD6qTTaoLDLXRayFUHGZ49n0R/SJpflDBGOpLg4+waPddKppgVmqPD2wMDGCzR7k8STxKS46yPe6y0zlzSyQtRb7WxyMHt9Q9zikhAsJmsmHmRld/mYT6qdR3dEC34mkOHmDcFQ9v8aiqJIXM+JjXMceFiQW/XN7r22dqNLKbW8wRf6SXPRF+Dc7O7fR1M3cujdFJrluQ5rsouRewtoCtSWBYLZvBQa1sgHwAvd5kZQPc39Fv1Etioywil1tUKrOWHg8JKUFQKnDVbItRCMTitK9jSWjVcL2upJRO9zrkuN7lf1LLTNdvCyu0nZ3DVNNvC7gVI093sp5fQ12Q51g/nnBY9R5rr/ZjGTVaDRsbifUW+6j4d2NTNk8T2NYDv1Jt5LpOAbOQ0jMsYJJtmcfidb8h0VpfrKlS4QeWyPCqXNllqiIqMmBERAEREAREQBERAEREAREQBERAEREAX5dGDwX6RARZcPaVR4nskyTgtMiA5VifZxKfg1VhgOwU7SC9wYPcroqLZGyUVhEmnVWUpxgyJh2GshbZvHVxO8qWiLBvO7NEpOTy+oREXhi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hESEBUUExMVFBQUEBQSEhcVEhAVFBQXFBAWFRQQFRcYGyYeFxojGRQUHy8gIycpLCwsFR4xNTAqNSYrLCkBCQoKDgwOGg8PGi0lHyQwLCwsLTQtLS0yMDUsLCwsLCw0LC8pLCwsLCwsLCwsLCwsLCwpLCwsLywsLCwsLCwtLP/AABEIAMsA+AMBIgACEQEDEQH/xAAcAAEAAwEBAQEBAAAAAAAAAAAABAUGBwMBAgj/xABCEAABAwIDBQYEAgcHBAMAAAABAAIDBBEFEiEGMUFRYQcTInGBkTJCocFSsRQjM3KC0fAWU5KisuHxYrPC0iQ0Y//EABsBAQACAwEBAAAAAAAAAAAAAAAEBQIDBgEH/8QAMxEAAgIBAgUBBwIFBQAAAAAAAAECAxEEIQUSMUFRYRMicYGhsfCR0RQVIzLBBkJD4fH/2gAMAwEAAhEDEQA/AO4oiIAiIgCIiAIiIAiIgCIiAIiIAiIgCIiAIiIAiIgCIiAIiIAiIgCIiAIiIAiIgCIiAIiIAiIgCIoFbjcMRs5/i/C3xO9hu9V42luzGU4wWZPBPRZup2jmd+yjDR+J5ufYaD3KqajGph8c5H7uVv5BR5amK6bkCziNcOib/PU3SLnX9prH/wCw/wDxlWFDtjJmDdJeelj7jd6rz+Kit5bGFfE65vGH9/tubVFUux8WGVpvbjYW6ab1+BjDjxaPT+ahWca0kHyqWfh+/Qu46exrODw2g22p6OQRyB7nuZnswDQEkAkkjiD7Kvj7TqU/JKPSM/8AkvmP4JTVuUzAFzRZr2ktdbfluN4vrYqhf2ZUx+CWZv8AGxw+rVLo43w2SSmpZ/PDIF+l13M3W1g1VP2g0bt5ezq6N1v8t1d0WJwzC8UjX88rgSPMbx6rmMnZxMz9lVej4/u132UCpp6mjc104yjNlZNE42B4A7iL9QrOm/h+qfLRb73h7fdIhSt1tC5roJryv/WdnRZPZba8yERTEZz+zkFg2ToeTvz/AD1ixtqlVLlkTqL4Xw5oBERajeEREAREQBERAEREAREQBERAEREAXwlfVice2jMzzHGf1YNiR85/9fzUPV6uGlhzS69l5NtVTseETtp9pD3T2UxJkNhmA0Av4sp4m19Vm8JmcBpE4u3kkHU8ySptMwWXvPXNjaS42AXNPil1j3S9D3UcJrvnGXM1jb826nnNC9wLpJMjeTbfUlVAmY4lscTHg/PK3OfNoOnuPRectU+oNz4YxqB9ylNI6Q5YgGtGheRv8uamQcq17W+WPT86lvp+DaWiOZxTfrv+fBHtFg8Xesa5jHl5sRlGgO9wtutv0Wpp8OihZla1rRyAA/5UXB8PEVyPE8jV7vi8hyC+4yHiN7icrWRueTxOVpOVo5nmfqqjV3PV2KNafhZ6fEwv9jGXNFJJLdpJZ/Qqsc2jZGcrdXchw8+SrqOaebXNYHgFkoJS51ybkm5W3wKUZQrPTcOppjuk35ZwWp4tqNVdyxk4w7JPD+bW/wDg+VOG1DW3a8332J0P8lQx7Y1THFroJLg2Ni0/ddAkmGRc+2pxVsUl27yLWUj+W03TUVDd+Njb/NNXpsRhPmz53+vX6lrT7dv+aOQfwj+a89oNo2VdOYNW5nNJcbaZXBw0v0WQjqpJTcn0GgVpS4WXBXlH+lFVKNqniS3XXBqv45qrIuuSjv4W/wByxwvCC1gAmzWILTYXBG4jVdWwbEe9jbmI7wNGcdeLh0P3XCsRfNSkOBOW+vT+YWu2U2q7y3is4bitmpu1MJcl++Ph9zRotR7GXM1s9vzwzq6KFhmJCVvJw+IfcdFNSLUllHUQmprmiERF6ZBERAEREAREQBERAEREAX5Ll9JUKsqLBAV21uL91TOsbOf+rHTNvPsCsDSSqdtjiJdkbyJP0A+6psLgfK/Kz1PABclxeTnc14x+5aaVYhnyaWlmvuWcxau76YRg+Fh16lXePuFJSnL8RFutzxWR2duSXkXHP7rDhumlZJzSzgtNHFOTm+xYYxiIYGQtNi/4ugG/+uq0OBNGUeSxeN0nj77iCB6f8q/wHEhlGq08UzNrHY8vs5pteDfUoGilTwNc0ggEEEEHcQRqCqKlxiMb3tHmQrSOva8aEHyIK0VS5Ye8iutqlnONjj+L0X6PUyRcGv8AD+6Rmb9CFNw/FSxbTans9NVaeFwbNazmuJyPA+Gx+U205HpvWFn2Wro3ZXU0vm1he30cy4XSVRn7OMmuqR891+hsruk4LbLxgtKjaR2XRYGqrXSyue7i4gdANB/XVdAwTs9q6hw71pgj+YvFnno1m+/U2HmqDtH2VFDVjICIJWNMZJJ8TWhsjSed/F/Gr3g8MXNyXbYUaa1Qdli9CHQOC1+ESNssBR1KvqTEi0b11ko86wQpxdc+bBebTRMfEQeIsueYHiDoZgL6E6dFo8VxnwG54aeazL6FxaHNFyOSharSq2pwfXsSKWpqXNsmdYrbzUoe24cG5mkGxBAvoR6j1WfZ2hV1OxzRLnBaQDIM5YSNHNJ1uORuOi9NmNoR3GR+nnw5hZnHIz3biOGqreEQcqrK7I7J5WV56/YxrucLVyvD7m52S28qWuaZ5DJG4gOzAEtv8wIF9OS6nS1bJG5mOa9vNpBHkuD4E3NAPK6tabE5qaUvhcW66je13Rw4hT9RoY2vMNn9C8t138MouSymdpRVOze0DKuEPbo4eGRvFrvuDwKtlQzg4ScZdUWkJxsipRezCIixMwiIgCIiAIiID8SKqxDcrZ+5VVeNEBznaphzsA43A87jRanAcNbDEBbW13HmeJVbitHmljd+F9/pp9QFeSzBkRcdwaSfIC5XG8WytS18H9MFpp960YntGr25A0ne7d5Ku2LqmuY5nMaLNbSVr5pC93Emw5DgF+dlcSySDXiui4JX7JOD6vcvVR7OGO7NnUxNyHNY5XWN+R3FZaOpPeFrHHKHWB5q42xDu5L4rkOAzW5cSs1g0moXutpUbG2uu6M66YSnzvrg2uGUmis4s7DmaSCP6seajYS8WCtaqRjWEnkovImtzdZPfGDb4JibZ4Q4CxHhcORA3eW4+qsFxOl2/lh7xlPl8ZF3EXy5b6tB0vrxupFLi9RKbvmkcf33fQA2CvaKZTrUnsUFnC27JcrxHsdkXIe13bCOV36ExjX5Hh0ryLljxujj5Gxs49bc1dUOLVUQu15cPwvu4fXUehXHMWiljqnd6buc8vzfizOJLve6stDp4+0zJ9OhT8R0tlEM9U+5fYRQggK3mwcEblEwGUEBakvYGb+CtpzcXsVKgpLDJexmxtFUUczXXfLIDFISBmi4tMY4fK6/G1uFlz2Cgkp55KeUeON5aeR4hw6EEEeavsC2xFFVykAvD4SMgOheHAxlx4D4teRKjgy1Ez6iY3e83cbWAAFg1o4AAAei01QsjdJt+6/zBXcQlVGlQitz0a1oGoVJjlc0ju2i7n+EDlfeVZVWIxiRocHFubxBmXORxtfQHqfqvxh2AB8xlyljSfC1zs5aORdYXPWwUpyx1IGi0bsam+iJ2G0uSBo52CmGmzNUhmBVFSHinDf1bfmdlBJ+UG2+11QYTj2VxY7QglrgeBBsVpUk20nv4J3EU/dytvJotj6401awH4JT3TuXiPgPo63uV1hcZxAXaHt4EEEcCF1rCK8TwRyj52Bx6G3iHobj0VXxKGXGz5MkcHswpVPtuvmTERFUl6EREAREQBEXwlAfHlVGIygAqfU1AAXJNudujI50MBs0Eh7wfi5tb068fzwnNQWWSNPp53z5YlnU7QxPqWwtdd1ySRuBHy35q+xhpNHLb+5f/pK4zhtV3UzH8GvBPkdD9Cu300jXw9C2x8iFyXE23erH4+zLqzTrTcqW5x6vpLsusyJDHID11W6bCC23oszjOGEElXVc3CSki7kuZYNRguKNkZkdxGio8Wwo0787PgJvp8v+ypcNrnRuA9v5LXw4mJI7HXRdDKMNVXn8RHi+VkSi2gLQo2P7SSPZlF9RZVgq2NkIy2F9ytIqeJ+42WFXBeaCk57/AA2KbU8c9jc61Dp3zh/YqcNl3LZYNUgWVF/Z8jVik0zJGbwVaOiaWMGdPFNPNYbx8fzB0SnrGlnosD2hxNLA8b2vFvJ2hH5eymxYqQOXnovGrw0VbHNdKIwLEEltr33WJGiwgvZS5pbGzVSqlprMSTyvK69vqZjDKiYtBYNOZNr+St2GofoXWHRQ2PkiPdtb3mTwhzPhdbiCVNhgq37mZfM/yVupRayfNrHqm2oLCJNNRRR6uOu88SfMr7Pib5DkiF+Gm4eZXvS7JvcbyvJ6DQLQUeGxxCzQAAsHakeVcOk3zWsqsJ2eDfHIbu3n+SuIWmV4jis0fM8/C0c+p6L81Mmik4Y0SxZWeF7NHAceT/X81D1NsoQ58Z/wXNUI/wBq6G4ww01NCGh7WtGrnPc0Zjxc4niVwSrhzSS5XBz45pMrmkEPAkJ0I3gjUL2xzCKh07mzl2hOTNfLlvoW8LWUSgwV8Un6s5sx+EXJJ6WWOkpcP6jeeYrNdqYz/prZroX2C4jnjyniPquidmuJXjkgJ1jdnZ+646j0d/qXMKvC5aOoa2VpZ3rBMwHhckFp5G43cLhafZjEO6rIX7muPdu8n+HXyJB9Fv1EFdS8fH5og6eb02oi3sv8P9jrqIi5k68IiIAiIgPhKj1E9gv3LIqiuqEBl9v8fdFTOymznnu28xmBzH2B91yVrFtu0eS4iH/6O/0rIwMu63VV+pfv4Or4RBKjm8s/LKMuWiw0VIjyd6/Ja2W+luV99lJw3DhlzHQL5NjTQ7LE0vd0F1GcFLqifOSfboSYKKwXjX4W1zSF+GU1XLxZGOpufZt1K/spUEXbUtLuRY4A9L3NvZblVNroRHraYvea+5g8WwJ7DoPIqPQ1xabO0PFbVlblf3NSzI8c7WPJwO4jqF7TbORF7XujEjAbkXIzDi241C3abUSol6dyRJqSyvl6mVlomSi9lXSUM0Ruy5C0DaHupHtGbJnd3ea2bLfw3tpe1rqW2MELpK7duaDIOo0dWoX9SO/1M5SbRyRmzgR5q+pNrY3fEAv1JhLHcAoz9l43cLeWikx1L/3LP0Kazgj/AOOf6l9BiVM8agKSynpXcG+wWVGyEoPgefIi69nYBWM1Dmn0cs1qIeqIUuFamPZP5mviigG6ymMyW0WFZBMG3dNkcODoZC0no9hJHq1edJtDVNdZ0ZI6EL3mhLpL9SNLSaiDw4P5LP2N2+SyiTT23lV0OJSvGjDfqpkOEEnNM/Tfbh7LCd0IepKo4bdZ/f7q9ev6HnGXSHwjTnwXnDWSQTB43t0cODgd7T/XJT5MUaBkiHqq6dhJud6zonK3POvdGv09FCSrfvd/zsbZmJd5G17W5mEXFwDbmCOYOiq8R7QoqPfF4z8LWta0n14BQtkcbFPKWS/sZDr/ANDtwf5cD6Hgrnbjs9NUWSwFoe1uUtcbNeL3BB4H6G6q7NPGq5Rm/dfcgynJ1uUF7xzDbTtDfWuiLoGxiJzsrgXOdZ1rgnQW0B3Kbh1ZmYCN4IIV2zsxqzoYWDzkZ9lf7L9l3cyB8zm2aQ4RsuQSN2Ynh0G9WUb6KI4UljwUN2nv1TWYNPyzoMZuBffYX9l+kRc6dQEREAXxy+r4UBEqCqOvKvahqo69qA59t5HeNjvwyj6tKyeH/tf4ltdros0D+lnezhf6XWMoB+s9VX6le8dTwiWaMeGzQYzVFsQa3jov3h8AY0Aep5niSomLa90Ob2/mFPiK26ZdWQ+LTa5YL1ZZwPVhFNZVMb16moUsoyRitHFUMyyC9tWuGjmHm0/bcVQNqKij3/roRxG9o5ubw89QrGSqVDtHWnuXNB1ecnpvP0FvVa5Uqx+pO0mpshJQjun2/OhbR1tPU/CQCeBXnNg7hu3f1xWCiw6RurHEdOCu8L2rqYiGvaSPcJ7DUUPMPz5HSKfZ/nzLzKRoRZTaSO6inFBNazbc9Fa0MKsaLJzhmawxLCR7SubGy5UCphrg1sjI87CL2abvA5lm/dyupbIu+qAz5GeJ/I8m+p+61sC8ss5HhFXq9W6ZKMevVnPodoYd0rcruIIsfYqWMWoxwC6IyNrvia137zQ781LgwqnGohiB5iKMH8lh7ZeDQuJLvH6/9HOIa572uNPA94aCS5rCQABc68T0Wfo8ZNU7U2HJd3AC432h7L/oNUKqEWgmfZ4G6OQ6kDk12pHIgjkpejshOzlkvgQdXr7ZR9zZd/P6ntHTBq+Pav1SVIewHovkquO5SkWVgW92BxkyRGF5u6IDKebNwH8J08iFgXOV5sfLkq4z+IuYfItP3A9lH1danU89tzKuWJHTkRFzZOCIiAIiIAiIgPOViqK+n0V2o9TT3CA57jFPcEEaEEH1XPo4ckxbyIC65i+Gk30XNcepDHODbfvUXUxzHJccIt5bXB9/uiHtBOWsa4GxbqD1C9dnsRdNFmdvDiLjS9uP9cl+q2mEjRpcXFxzHEKFWYkYW5YmAdXfYBaqJqPVk7iFE7mowj8/BphJovw6VZvBcffI5zH2uBcEC3HcQrkOU2MlJZRz9tUqpOMup6vcs/jD80ob+Ea+bv8Aay0MbFnKcZ3uf+JxPpfQeylaeOZZJvDa+axy8Emmg0UyOAcl9jjsF+f0xoNlPOgLOkgCsw/I0nkFX0EgKl4ibR+a1vqa3u8E7Z6O0ec75HZj5DRo/M+qu2SquhiyNa38LQPYWXq2RV0nltnLXT9pY5eWXEFQp8NSs/HMpkVUsTSaGKpVdtfhYqqGeLeTE5zOj2DOw/4mheUdSpTKtZRbi00eNZWDh+zmKEiy0Ln3WDwqXLIRycR7Gy18NTZhJ4NJPoLrrZbrJWx8FXTYznmeODXWHotpsgc1XD0cT7McVyTBqy8rjzcSfUrq/Z469XGej/8AtlaLpZok/RmcP7kjqyIi5csAiIgCIiAIiIAiIgPKWnDlQY/sbDUt1u08CN4WkReNZ2Z7GTi8rqcql7Op2GzZWkdWuuqyu7PZDq+QnyFvzXZXRAqNNQg8FqVEF2Jz4jqGsc30Rx2DZhsO5uvE8SvZlKugYlhI5LNVlLlW7oQm23llFiHhhkP/AEEe+n3VHhseiuMbrGd25vE2H+YKvw1mim6boy74Yvck/Um0uHvqJmQR6F51PBrQLuefIfZaXbHYOCHD88DD3kBEj3k3fI3dJm8h4rDQZTbeV97Owz9JmJ+PumhvPKX+Mj1DF0GaBsjHMdq17XMd5OBB+hWFtjU9uxp1mpnG5JdF9TiGCVN7LRujzPib+KRg93hY2jjdDK+N3xRyOjPmxxafyW1w6W8tMT/fxj3cFJn0yW037vMvBqpcPUKakIWrdSqJPRKsOTMsWkL6yQhW9Rh6rpqUhDw9aeVTWNJ91WU51XzE9uqKhIbM8l9r5I25nAcC7UAepWUYSk8RWTxtLdnEy3JUyt4tmkb7SEfZamKikmgkbGCXGI2A39bel1k5q1s1VLI3QSTySDnZ8hcL+hXU+zE//IAP92/8l005uNDkuqRXxSc8HJcOw97JHBzSNeXJdt7MsHfbvnNLWhpDL6ZidCR0tfVbeXCIHOzOhjc78RjYXe5ClgKos1znXyJYz1JUaeWWcn1ERVxvCIiAIiIAiIgCIiAIiIAiIgPGeAELH7R0DgDYLbLwqKRrxYhAfz7joII/fF/YqRQS6LpmO9ncU1yLtJ5Klg7Mww+KRxHIAD6qTTaoLDLXRayFUHGZ49n0R/SJpflDBGOpLg4+waPddKppgVmqPD2wMDGCzR7k8STxKS46yPe6y0zlzSyQtRb7WxyMHt9Q9zikhAsJmsmHmRld/mYT6qdR3dEC34mkOHmDcFQ9v8aiqJIXM+JjXMceFiQW/XN7r22dqNLKbW8wRf6SXPRF+Dc7O7fR1M3cujdFJrluQ5rsouRewtoCtSWBYLZvBQa1sgHwAvd5kZQPc39Fv1Etioywil1tUKrOWHg8JKUFQKnDVbItRCMTitK9jSWjVcL2upJRO9zrkuN7lf1LLTNdvCyu0nZ3DVNNvC7gVI093sp5fQ12Q51g/nnBY9R5rr/ZjGTVaDRsbifUW+6j4d2NTNk8T2NYDv1Jt5LpOAbOQ0jMsYJJtmcfidb8h0VpfrKlS4QeWyPCqXNllqiIqMmBERAEREAREQBERAEREAREQBERAEREAX5dGDwX6RARZcPaVR4nskyTgtMiA5VifZxKfg1VhgOwU7SC9wYPcroqLZGyUVhEmnVWUpxgyJh2GshbZvHVxO8qWiLBvO7NEpOTy+oREXhi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 descr="C:\Users\Helen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2626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0068" y="5373216"/>
            <a:ext cx="8183880" cy="1051560"/>
          </a:xfrm>
        </p:spPr>
        <p:txBody>
          <a:bodyPr/>
          <a:lstStyle/>
          <a:p>
            <a:pPr algn="r"/>
            <a:r>
              <a:rPr lang="pt-BR" i="1" dirty="0" smtClean="0"/>
              <a:t>OBRIGADA</a:t>
            </a:r>
            <a:endParaRPr lang="pt-BR" i="1" dirty="0"/>
          </a:p>
        </p:txBody>
      </p:sp>
      <p:pic>
        <p:nvPicPr>
          <p:cNvPr id="4" name="Imagem 3" descr="E:\FOTO PSJM\foto PSJM\PICT007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57256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98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9776" y="285728"/>
            <a:ext cx="4392488" cy="648072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/>
              <a:t>Metodologia</a:t>
            </a:r>
            <a:endParaRPr lang="pt-BR" sz="3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753036"/>
            <a:ext cx="828680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 smtClean="0"/>
          </a:p>
          <a:p>
            <a:pPr algn="ctr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400" dirty="0" smtClean="0"/>
              <a:t>Intervenção na </a:t>
            </a:r>
            <a:r>
              <a:rPr lang="pt-BR" sz="2400" dirty="0"/>
              <a:t>UBS Jardim </a:t>
            </a:r>
            <a:r>
              <a:rPr lang="pt-BR" sz="2400" dirty="0" smtClean="0"/>
              <a:t>Esmeralda ocorreu de fevereiro a junho </a:t>
            </a:r>
            <a:r>
              <a:rPr lang="pt-BR" sz="2400" dirty="0"/>
              <a:t>de </a:t>
            </a:r>
            <a:r>
              <a:rPr lang="pt-BR" sz="2400" dirty="0" smtClean="0"/>
              <a:t>2013.</a:t>
            </a:r>
          </a:p>
          <a:p>
            <a:pPr algn="ctr"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endParaRPr lang="pt-BR" sz="2400" dirty="0" smtClean="0"/>
          </a:p>
          <a:p>
            <a:pPr>
              <a:lnSpc>
                <a:spcPct val="15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pt-BR" sz="2400" dirty="0" smtClean="0"/>
              <a:t> Ações organizadas em 4 eixos de trabalho: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  - Monitoramento e Avaliação;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  - Organização e Gestão de Serviço;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  - Engajamento Público;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  - Qualificação da Prática Clínica. </a:t>
            </a:r>
          </a:p>
          <a:p>
            <a:endParaRPr lang="pt-BR" sz="2400" dirty="0" smtClean="0"/>
          </a:p>
          <a:p>
            <a:endParaRPr lang="pt-BR" sz="2600" dirty="0" smtClean="0"/>
          </a:p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2794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4986" y="260648"/>
            <a:ext cx="3024336" cy="72008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/>
              <a:t>Logística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74522"/>
            <a:ext cx="8183880" cy="504056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500" dirty="0" smtClean="0"/>
              <a:t>Discussão </a:t>
            </a:r>
            <a:r>
              <a:rPr lang="pt-BR" sz="2500" dirty="0"/>
              <a:t>com a  equipe sobre o foco de intervenção</a:t>
            </a:r>
            <a:r>
              <a:rPr lang="pt-BR" sz="2500" dirty="0" smtClean="0"/>
              <a:t>;</a:t>
            </a:r>
          </a:p>
          <a:p>
            <a:pPr algn="just">
              <a:lnSpc>
                <a:spcPct val="150000"/>
              </a:lnSpc>
            </a:pPr>
            <a:endParaRPr lang="pt-BR" sz="2500" dirty="0" smtClean="0"/>
          </a:p>
          <a:p>
            <a:pPr algn="just">
              <a:lnSpc>
                <a:spcPct val="150000"/>
              </a:lnSpc>
            </a:pPr>
            <a:r>
              <a:rPr lang="pt-BR" sz="2500" dirty="0" smtClean="0"/>
              <a:t>Apresentação do Projeto de Intervenção a equipe; </a:t>
            </a:r>
          </a:p>
          <a:p>
            <a:pPr algn="just">
              <a:lnSpc>
                <a:spcPct val="150000"/>
              </a:lnSpc>
            </a:pPr>
            <a:endParaRPr lang="pt-BR" sz="2500" dirty="0" smtClean="0"/>
          </a:p>
          <a:p>
            <a:pPr algn="just">
              <a:lnSpc>
                <a:spcPct val="150000"/>
              </a:lnSpc>
            </a:pPr>
            <a:r>
              <a:rPr lang="pt-BR" sz="2500" dirty="0" smtClean="0"/>
              <a:t>Prontuário do paciente (avaliação </a:t>
            </a:r>
            <a:r>
              <a:rPr lang="pt-BR" sz="2500" dirty="0"/>
              <a:t>breve do </a:t>
            </a:r>
            <a:r>
              <a:rPr lang="pt-BR" sz="2500" dirty="0" smtClean="0"/>
              <a:t>idoso); </a:t>
            </a:r>
          </a:p>
          <a:p>
            <a:pPr algn="just">
              <a:lnSpc>
                <a:spcPct val="150000"/>
              </a:lnSpc>
            </a:pPr>
            <a:endParaRPr lang="pt-BR" sz="2500" dirty="0" smtClean="0"/>
          </a:p>
          <a:p>
            <a:pPr algn="just">
              <a:lnSpc>
                <a:spcPct val="150000"/>
              </a:lnSpc>
            </a:pPr>
            <a:r>
              <a:rPr lang="pt-BR" sz="2500" dirty="0" smtClean="0"/>
              <a:t>Organização dos registros – ACS;</a:t>
            </a:r>
          </a:p>
          <a:p>
            <a:pPr marL="0" indent="0" algn="just">
              <a:buNone/>
            </a:pPr>
            <a:endParaRPr lang="pt-BR" sz="2600" dirty="0" smtClean="0"/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133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9234" y="260648"/>
            <a:ext cx="3024336" cy="720080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/>
              <a:t>Logística</a:t>
            </a:r>
            <a:endParaRPr lang="pt-BR" sz="3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17398"/>
            <a:ext cx="8183880" cy="504056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t-BR" sz="2400" dirty="0" smtClean="0"/>
              <a:t>Solicitação </a:t>
            </a:r>
            <a:r>
              <a:rPr lang="pt-BR" sz="2400" dirty="0"/>
              <a:t>da caderneta do idoso;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Organização </a:t>
            </a:r>
            <a:r>
              <a:rPr lang="pt-BR" sz="2400" dirty="0"/>
              <a:t>do acolhimento ao idoso;</a:t>
            </a:r>
          </a:p>
          <a:p>
            <a:pPr algn="just">
              <a:lnSpc>
                <a:spcPct val="200000"/>
              </a:lnSpc>
            </a:pPr>
            <a:r>
              <a:rPr lang="pt-BR" sz="2400" dirty="0"/>
              <a:t>Contato com a associação dos moradores; </a:t>
            </a:r>
          </a:p>
          <a:p>
            <a:pPr algn="just">
              <a:lnSpc>
                <a:spcPct val="200000"/>
              </a:lnSpc>
            </a:pPr>
            <a:r>
              <a:rPr lang="pt-BR" sz="2400" dirty="0"/>
              <a:t>Capacitação - Material do MS – Saúde do </a:t>
            </a:r>
            <a:r>
              <a:rPr lang="pt-BR" sz="2400" dirty="0" smtClean="0"/>
              <a:t>Idoso;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Utilização da planilha de coleta do </a:t>
            </a:r>
            <a:r>
              <a:rPr lang="pt-BR" sz="2400" dirty="0" err="1" smtClean="0"/>
              <a:t>excel</a:t>
            </a:r>
            <a:r>
              <a:rPr lang="pt-BR" sz="2400" dirty="0" smtClean="0"/>
              <a:t> (curso).</a:t>
            </a:r>
          </a:p>
          <a:p>
            <a:pPr algn="just">
              <a:lnSpc>
                <a:spcPct val="150000"/>
              </a:lnSpc>
            </a:pPr>
            <a:endParaRPr lang="pt-BR" sz="2600" dirty="0"/>
          </a:p>
          <a:p>
            <a:pPr marL="0" indent="0" algn="just"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7952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8703" y="0"/>
            <a:ext cx="9649072" cy="105156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Apresentação do Projeto a Equipe</a:t>
            </a:r>
            <a:endParaRPr lang="pt-BR" sz="2800" dirty="0"/>
          </a:p>
        </p:txBody>
      </p:sp>
      <p:pic>
        <p:nvPicPr>
          <p:cNvPr id="1026" name="Picture 2" descr="C:\Users\lebes\Desktop\Lediana\foto\PROVAB\DSCF3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7" y="1052736"/>
            <a:ext cx="6451332" cy="4838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393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Capacitação das ACS</a:t>
            </a:r>
            <a:endParaRPr lang="pt-BR" sz="2800" dirty="0"/>
          </a:p>
        </p:txBody>
      </p:sp>
      <p:pic>
        <p:nvPicPr>
          <p:cNvPr id="2050" name="Picture 2" descr="C:\Users\lebes\Desktop\Lediana\foto\PROVAB\DSCF33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87" y="1230988"/>
            <a:ext cx="6195045" cy="4646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0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Grupos dos idosos</a:t>
            </a:r>
            <a:endParaRPr lang="pt-BR" dirty="0"/>
          </a:p>
        </p:txBody>
      </p:sp>
      <p:pic>
        <p:nvPicPr>
          <p:cNvPr id="3074" name="Picture 2" descr="C:\Users\lebes\Desktop\Lediana\foto\PROVAB\100_2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9" y="1714488"/>
            <a:ext cx="4000528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bes\Desktop\Lediana\foto\PROVAB\100_2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9" y="1714488"/>
            <a:ext cx="4000528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547</TotalTime>
  <Words>1821</Words>
  <Application>Microsoft Office PowerPoint</Application>
  <PresentationFormat>Apresentação na tela (4:3)</PresentationFormat>
  <Paragraphs>233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Aspecto</vt:lpstr>
      <vt:lpstr>Melhoria na atenção à saúde do idoso na UBS Jardim Esmeralda do município de Santa Cruz do Sul/RS</vt:lpstr>
      <vt:lpstr>Introdução</vt:lpstr>
      <vt:lpstr>Objetivo Geral</vt:lpstr>
      <vt:lpstr>Metodologia</vt:lpstr>
      <vt:lpstr>Logística</vt:lpstr>
      <vt:lpstr>Logística</vt:lpstr>
      <vt:lpstr>Apresentação do Projeto a Equipe</vt:lpstr>
      <vt:lpstr>Capacitação das ACS</vt:lpstr>
      <vt:lpstr>Grupos dos idosos</vt:lpstr>
      <vt:lpstr>Equipe de coordenação </vt:lpstr>
      <vt:lpstr>Objetivos, Metas e Resultados</vt:lpstr>
      <vt:lpstr>Apresentação do PowerPoint</vt:lpstr>
      <vt:lpstr>Objetivo 1: Ampliar a cobertura de acompanhamento de   idosos </vt:lpstr>
      <vt:lpstr>Apresentação do PowerPoint</vt:lpstr>
      <vt:lpstr>Apresentação do PowerPoint</vt:lpstr>
      <vt:lpstr>Apresentação do PowerPoint</vt:lpstr>
      <vt:lpstr>Apresentação do PowerPoint</vt:lpstr>
      <vt:lpstr>Objetivo 2: Melhorar a adesão ao programa</vt:lpstr>
      <vt:lpstr>Apresentação do PowerPoint</vt:lpstr>
      <vt:lpstr>Apresentação do PowerPoint</vt:lpstr>
      <vt:lpstr>Apresentação do PowerPoint</vt:lpstr>
      <vt:lpstr>Apresentação do PowerPoint</vt:lpstr>
      <vt:lpstr>Objetivo 4: Melhorar os registros das informações</vt:lpstr>
      <vt:lpstr>Apresentação do PowerPoint</vt:lpstr>
      <vt:lpstr>Objetivo 5: Mapear os idosos de risco da área de abrangência</vt:lpstr>
      <vt:lpstr>Apresentação do PowerPoint</vt:lpstr>
      <vt:lpstr>Objetivo 6: Realizar ações de promoção da saúde</vt:lpstr>
      <vt:lpstr>Apresentação do PowerPoint</vt:lpstr>
      <vt:lpstr>Objetivo 7: Realizar ações de promoção à saúde e prevenção de doenças nas famílias dos idosos</vt:lpstr>
      <vt:lpstr>Apresentação do PowerPoint</vt:lpstr>
      <vt:lpstr>Apresentação do PowerPoint</vt:lpstr>
      <vt:lpstr>Resultados</vt:lpstr>
      <vt:lpstr>Discussão</vt:lpstr>
      <vt:lpstr>Discussão</vt:lpstr>
      <vt:lpstr>Reflexão crítica sobre processo pessoal de aprendizagem e na implantação da intervenção</vt:lpstr>
      <vt:lpstr>Apresentação do PowerPoint</vt:lpstr>
      <vt:lpstr>OBRIGADA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na atenção à saúde do idoso na UBS Jardim Esmeralda do município de Santa Cruz do Sul/RS.</dc:title>
  <dc:creator>L&amp;d!@n@</dc:creator>
  <cp:lastModifiedBy>L&amp;d!@n@</cp:lastModifiedBy>
  <cp:revision>53</cp:revision>
  <dcterms:created xsi:type="dcterms:W3CDTF">2013-12-01T17:12:52Z</dcterms:created>
  <dcterms:modified xsi:type="dcterms:W3CDTF">2013-12-07T19:25:49Z</dcterms:modified>
</cp:coreProperties>
</file>