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8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86" r:id="rId17"/>
    <p:sldId id="270" r:id="rId18"/>
    <p:sldId id="271" r:id="rId19"/>
    <p:sldId id="287" r:id="rId20"/>
    <p:sldId id="272" r:id="rId21"/>
    <p:sldId id="273" r:id="rId22"/>
    <p:sldId id="274" r:id="rId23"/>
    <p:sldId id="275" r:id="rId24"/>
    <p:sldId id="288" r:id="rId25"/>
    <p:sldId id="276" r:id="rId26"/>
    <p:sldId id="277" r:id="rId27"/>
    <p:sldId id="289" r:id="rId28"/>
    <p:sldId id="278" r:id="rId29"/>
    <p:sldId id="279" r:id="rId30"/>
    <p:sldId id="291" r:id="rId31"/>
    <p:sldId id="290" r:id="rId32"/>
    <p:sldId id="280" r:id="rId33"/>
    <p:sldId id="281" r:id="rId34"/>
    <p:sldId id="282" r:id="rId35"/>
    <p:sldId id="283" r:id="rId36"/>
    <p:sldId id="285" r:id="rId37"/>
    <p:sldId id="292" r:id="rId38"/>
    <p:sldId id="293" r:id="rId3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an%20K\Desktop\Planilhas\C&#243;pia%20de%20C&#243;pia%20de%20Planilha%20de%20Coleta%20de%20Dados%20-%20Leidiane%20Alves%20Ferreira-1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an%20K\Desktop\Planilhas\C&#243;pia%20de%20C&#243;pia%20de%20Planilha%20de%20Coleta%20de%20Dados%20-%20Leidiane%20Alves%20Ferreira-1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an%20K\Desktop\Planilhas\C&#243;pia%20de%20C&#243;pia%20de%20Planilha%20de%20Coleta%20de%20Dados%20-%20Leidiane%20Alves%20Ferreira-1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an%20K\Desktop\Planilhas\C&#243;pia%20de%20C&#243;pia%20de%20Planilha%20de%20Coleta%20de%20Dados%20-%20Leidiane%20Alves%20Ferreira-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an%20K\Desktop\Planilhas\C&#243;pia%20de%20C&#243;pia%20de%20Planilha%20de%20Coleta%20de%20Dados%20-%20Leidiane%20Alves%20Ferreira-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an%20K\Desktop\Planilhas\C&#243;pia%20de%20C&#243;pia%20de%20Planilha%20de%20Coleta%20de%20Dados%20-%20Leidiane%20Alves%20Ferreira-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an%20K\Desktop\Planilhas\C&#243;pia%20de%20C&#243;pia%20de%20Planilha%20de%20Coleta%20de%20Dados%20-%20Leidiane%20Alves%20Ferreira-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an%20K\Desktop\Planilhas\C&#243;pia%20de%20C&#243;pia%20de%20Planilha%20de%20Coleta%20de%20Dados%20-%20Leidiane%20Alves%20Ferreira-1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an%20K\Desktop\Planilhas\C&#243;pia%20de%20C&#243;pia%20de%20Planilha%20de%20Coleta%20de%20Dados%20-%20Leidiane%20Alves%20Ferreira-1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an%20K\Desktop\Planilhas\C&#243;pia%20de%20C&#243;pia%20de%20Planilha%20de%20Coleta%20de%20Dados%20-%20Leidiane%20Alves%20Ferreira-1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an%20K\Desktop\Planilhas\C&#243;pia%20de%20C&#243;pia%20de%20Planilha%20de%20Coleta%20de%20Dados%20-%20Leidiane%20Alves%20Ferreira-1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an%20K\Desktop\Planilhas\C&#243;pia%20de%20C&#243;pia%20de%20Planilha%20de%20Coleta%20de%20Dados%20-%20Leidiane%20Alves%20Ferreira-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0.35707410972088582</c:v>
                </c:pt>
                <c:pt idx="1">
                  <c:v>0.51203079884504299</c:v>
                </c:pt>
                <c:pt idx="2">
                  <c:v>0.57747834456207892</c:v>
                </c:pt>
                <c:pt idx="3">
                  <c:v>0.61693936477382094</c:v>
                </c:pt>
              </c:numCache>
            </c:numRef>
          </c:val>
        </c:ser>
        <c:axId val="36944896"/>
        <c:axId val="38490880"/>
      </c:barChart>
      <c:catAx>
        <c:axId val="369448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490880"/>
        <c:crosses val="autoZero"/>
        <c:auto val="1"/>
        <c:lblAlgn val="ctr"/>
        <c:lblOffset val="100"/>
      </c:catAx>
      <c:valAx>
        <c:axId val="3849088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69448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Indicadores!$C$76</c:f>
              <c:strCache>
                <c:ptCount val="1"/>
                <c:pt idx="0">
                  <c:v>Proporção de mulheres entre 25 e 64 anos que receberam orientação sobre fatores de risco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Indicadores!$D$75:$G$75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Indicadores!$D$76:$G$76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40101760"/>
        <c:axId val="40103296"/>
      </c:barChart>
      <c:catAx>
        <c:axId val="401017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103296"/>
        <c:crosses val="autoZero"/>
        <c:auto val="1"/>
        <c:lblAlgn val="ctr"/>
        <c:lblOffset val="100"/>
      </c:catAx>
      <c:valAx>
        <c:axId val="4010329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1017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Indicadores!$C$81</c:f>
              <c:strCache>
                <c:ptCount val="1"/>
                <c:pt idx="0">
                  <c:v>Proporção de mulheres entre 50 e 69 anos que receberam orientação sobre os fatores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Indicadores!$D$80:$G$80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Indicadores!$D$81:$G$81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40119296"/>
        <c:axId val="40133376"/>
      </c:barChart>
      <c:catAx>
        <c:axId val="401192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133376"/>
        <c:crosses val="autoZero"/>
        <c:auto val="1"/>
        <c:lblAlgn val="ctr"/>
        <c:lblOffset val="100"/>
      </c:catAx>
      <c:valAx>
        <c:axId val="4013337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1192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Indicadores!$C$71</c:f>
              <c:strCache>
                <c:ptCount val="1"/>
                <c:pt idx="0">
                  <c:v>Proporção de mulheres entre 25 e 64 anos que receberam orientação sobre DSTs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Indicadores!$D$70:$G$70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Indicadores!$D$71:$G$71</c:f>
              <c:numCache>
                <c:formatCode>0.0%</c:formatCode>
                <c:ptCount val="4"/>
                <c:pt idx="0">
                  <c:v>0.99619047619047674</c:v>
                </c:pt>
                <c:pt idx="1">
                  <c:v>0.99709724238026121</c:v>
                </c:pt>
                <c:pt idx="2">
                  <c:v>0.99743589743589789</c:v>
                </c:pt>
                <c:pt idx="3">
                  <c:v>0.99759036144578317</c:v>
                </c:pt>
              </c:numCache>
            </c:numRef>
          </c:val>
        </c:ser>
        <c:axId val="40182144"/>
        <c:axId val="40183680"/>
      </c:barChart>
      <c:catAx>
        <c:axId val="401821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183680"/>
        <c:crosses val="autoZero"/>
        <c:auto val="1"/>
        <c:lblAlgn val="ctr"/>
        <c:lblOffset val="100"/>
      </c:catAx>
      <c:valAx>
        <c:axId val="4018368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1821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0.20481927710843381</c:v>
                </c:pt>
                <c:pt idx="1">
                  <c:v>0.28915662650602403</c:v>
                </c:pt>
                <c:pt idx="2">
                  <c:v>0.33734939759036164</c:v>
                </c:pt>
                <c:pt idx="3">
                  <c:v>0.35843373493975922</c:v>
                </c:pt>
              </c:numCache>
            </c:numRef>
          </c:val>
        </c:ser>
        <c:axId val="38535552"/>
        <c:axId val="38537088"/>
      </c:barChart>
      <c:catAx>
        <c:axId val="385355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537088"/>
        <c:crosses val="autoZero"/>
        <c:auto val="1"/>
        <c:lblAlgn val="ctr"/>
        <c:lblOffset val="100"/>
      </c:catAx>
      <c:valAx>
        <c:axId val="3853708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53555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exame citopatológico alterado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1.3477088948787071E-2</c:v>
                </c:pt>
                <c:pt idx="1">
                  <c:v>9.3984962406015119E-3</c:v>
                </c:pt>
                <c:pt idx="2">
                  <c:v>8.3333333333333367E-3</c:v>
                </c:pt>
                <c:pt idx="3">
                  <c:v>1.2480499219968817E-2</c:v>
                </c:pt>
              </c:numCache>
            </c:numRef>
          </c:val>
        </c:ser>
        <c:axId val="38561280"/>
        <c:axId val="38562816"/>
      </c:barChart>
      <c:catAx>
        <c:axId val="385612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562816"/>
        <c:crosses val="autoZero"/>
        <c:auto val="1"/>
        <c:lblAlgn val="ctr"/>
        <c:lblOffset val="100"/>
      </c:catAx>
      <c:valAx>
        <c:axId val="3856281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5612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Indicadores!$C$25</c:f>
              <c:strCache>
                <c:ptCount val="1"/>
                <c:pt idx="0">
                  <c:v>Proporção de mulheres com mamografia alterada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Indicadores!$D$24:$G$24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Indicadores!$D$25:$G$25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38571392"/>
        <c:axId val="38872192"/>
      </c:barChart>
      <c:catAx>
        <c:axId val="385713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872192"/>
        <c:crosses val="autoZero"/>
        <c:auto val="1"/>
        <c:lblAlgn val="ctr"/>
        <c:lblOffset val="100"/>
      </c:catAx>
      <c:valAx>
        <c:axId val="3887219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5713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mulheres com amostras satisfatórias do exame citopatológico do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Indicadores!$D$44:$G$44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Indicadores!$D$45:$G$45</c:f>
              <c:numCache>
                <c:formatCode>0.0%</c:formatCode>
                <c:ptCount val="4"/>
                <c:pt idx="0">
                  <c:v>0.99191374663072751</c:v>
                </c:pt>
                <c:pt idx="1">
                  <c:v>0.98872180451127856</c:v>
                </c:pt>
                <c:pt idx="2">
                  <c:v>0.98666666666666658</c:v>
                </c:pt>
                <c:pt idx="3">
                  <c:v>0.98283931357254295</c:v>
                </c:pt>
              </c:numCache>
            </c:numRef>
          </c:val>
        </c:ser>
        <c:axId val="38895616"/>
        <c:axId val="38897152"/>
      </c:barChart>
      <c:catAx>
        <c:axId val="388956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897152"/>
        <c:crosses val="autoZero"/>
        <c:auto val="1"/>
        <c:lblAlgn val="ctr"/>
        <c:lblOffset val="100"/>
      </c:catAx>
      <c:valAx>
        <c:axId val="3889715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89561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mulheres com registro adequado do exame citopatológico de colo do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Indicadores!$D$49:$G$49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Indicadores!$D$50:$G$50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38925440"/>
        <c:axId val="38926976"/>
      </c:barChart>
      <c:catAx>
        <c:axId val="389254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926976"/>
        <c:crosses val="autoZero"/>
        <c:auto val="1"/>
        <c:lblAlgn val="ctr"/>
        <c:lblOffset val="100"/>
      </c:catAx>
      <c:valAx>
        <c:axId val="3892697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9254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Indicadores!$C$55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Indicadores!$D$54:$G$54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Indicadores!$D$55:$G$55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39995648"/>
        <c:axId val="40005632"/>
      </c:barChart>
      <c:catAx>
        <c:axId val="399956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005632"/>
        <c:crosses val="autoZero"/>
        <c:auto val="1"/>
        <c:lblAlgn val="ctr"/>
        <c:lblOffset val="100"/>
      </c:catAx>
      <c:valAx>
        <c:axId val="4000563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999564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Indicadores!$C$60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Indicadores!$D$59:$G$59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Indicadores!$D$60:$G$60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40021376"/>
        <c:axId val="40039552"/>
      </c:barChart>
      <c:catAx>
        <c:axId val="400213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039552"/>
        <c:crosses val="autoZero"/>
        <c:auto val="1"/>
        <c:lblAlgn val="ctr"/>
        <c:lblOffset val="100"/>
      </c:catAx>
      <c:valAx>
        <c:axId val="4003955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0213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mulheres entre 50 e 69 anos com avaliação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Indicadores!$D$64:$G$64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Indicadores!$D$65:$G$65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40063744"/>
        <c:axId val="40065280"/>
      </c:barChart>
      <c:catAx>
        <c:axId val="400637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065280"/>
        <c:crosses val="autoZero"/>
        <c:auto val="1"/>
        <c:lblAlgn val="ctr"/>
        <c:lblOffset val="100"/>
      </c:catAx>
      <c:valAx>
        <c:axId val="4006528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0637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879DE-656B-47C6-BC7E-C1878E27476F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5B277-AF42-4AE1-B844-821CAEC0A39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879DE-656B-47C6-BC7E-C1878E27476F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5B277-AF42-4AE1-B844-821CAEC0A3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879DE-656B-47C6-BC7E-C1878E27476F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5B277-AF42-4AE1-B844-821CAEC0A3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879DE-656B-47C6-BC7E-C1878E27476F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5B277-AF42-4AE1-B844-821CAEC0A3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879DE-656B-47C6-BC7E-C1878E27476F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5B277-AF42-4AE1-B844-821CAEC0A39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879DE-656B-47C6-BC7E-C1878E27476F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5B277-AF42-4AE1-B844-821CAEC0A3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879DE-656B-47C6-BC7E-C1878E27476F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5B277-AF42-4AE1-B844-821CAEC0A3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879DE-656B-47C6-BC7E-C1878E27476F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5B277-AF42-4AE1-B844-821CAEC0A3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879DE-656B-47C6-BC7E-C1878E27476F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5B277-AF42-4AE1-B844-821CAEC0A39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879DE-656B-47C6-BC7E-C1878E27476F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5B277-AF42-4AE1-B844-821CAEC0A3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879DE-656B-47C6-BC7E-C1878E27476F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5B277-AF42-4AE1-B844-821CAEC0A39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6879DE-656B-47C6-BC7E-C1878E27476F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325B277-AF42-4AE1-B844-821CAEC0A39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142852"/>
            <a:ext cx="7410472" cy="2214578"/>
          </a:xfrm>
        </p:spPr>
        <p:txBody>
          <a:bodyPr>
            <a:noAutofit/>
          </a:bodyPr>
          <a:lstStyle/>
          <a:p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>                                  UNIVERSIDADE ABERTA DO SUS – UNASUS</a:t>
            </a:r>
            <a:br>
              <a:rPr lang="pt-BR" sz="1800" dirty="0" smtClean="0"/>
            </a:br>
            <a:r>
              <a:rPr lang="pt-BR" sz="1800" dirty="0" smtClean="0"/>
              <a:t>                                  UNIVERSIDADE FESERAL DE PELOTAS – UFPEL</a:t>
            </a:r>
            <a:br>
              <a:rPr lang="pt-BR" sz="1800" dirty="0" smtClean="0"/>
            </a:br>
            <a:r>
              <a:rPr lang="pt-BR" sz="1800" dirty="0" smtClean="0"/>
              <a:t>                                  ESPECIALIZAÇÃO EM SAÚDE DA FAMÍLIA</a:t>
            </a:r>
            <a:br>
              <a:rPr lang="pt-BR" sz="1800" dirty="0" smtClean="0"/>
            </a:br>
            <a:r>
              <a:rPr lang="pt-BR" sz="1800" dirty="0" smtClean="0"/>
              <a:t>                                  MODALIDADE À DISTÂNCIA</a:t>
            </a:r>
            <a:br>
              <a:rPr lang="pt-BR" sz="1800" dirty="0" smtClean="0"/>
            </a:br>
            <a:r>
              <a:rPr lang="pt-BR" sz="1800" dirty="0" smtClean="0"/>
              <a:t>                                  TURMA 4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728" y="2643182"/>
            <a:ext cx="7406640" cy="3714776"/>
          </a:xfrm>
        </p:spPr>
        <p:txBody>
          <a:bodyPr>
            <a:normAutofit fontScale="92500"/>
          </a:bodyPr>
          <a:lstStyle/>
          <a:p>
            <a:pPr algn="ctr"/>
            <a:r>
              <a:rPr lang="pt-BR" b="1" dirty="0" smtClean="0"/>
              <a:t>Qualificação da atenção à saúde da mulher: melhoria na detecção precoce do câncer de colo uterino e do câncer de mama na unidade de saúde da família Jorge Souza em Itambé/BA</a:t>
            </a:r>
          </a:p>
          <a:p>
            <a:pPr algn="r"/>
            <a:endParaRPr lang="pt-BR" b="1" dirty="0" smtClean="0"/>
          </a:p>
          <a:p>
            <a:pPr algn="r"/>
            <a:endParaRPr lang="pt-BR" b="1" dirty="0" smtClean="0"/>
          </a:p>
          <a:p>
            <a:pPr algn="r"/>
            <a:r>
              <a:rPr lang="pt-BR" sz="2400" b="1" dirty="0" smtClean="0"/>
              <a:t>Leidiane Alves Ferreira</a:t>
            </a:r>
          </a:p>
          <a:p>
            <a:pPr algn="r"/>
            <a:endParaRPr lang="pt-BR" sz="2400" b="1" dirty="0" smtClean="0"/>
          </a:p>
          <a:p>
            <a:pPr algn="r"/>
            <a:r>
              <a:rPr lang="pt-BR" sz="2400" b="1" dirty="0" smtClean="0"/>
              <a:t>Orientadora: Camila Irigonhé Ramos</a:t>
            </a:r>
          </a:p>
          <a:p>
            <a:pPr algn="ctr"/>
            <a:endParaRPr lang="pt-BR" dirty="0"/>
          </a:p>
        </p:txBody>
      </p:sp>
      <p:pic>
        <p:nvPicPr>
          <p:cNvPr id="4" name="Imagem 1" descr="http://www.minhapos.com.br/data/artigos/images/ufpe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85728"/>
            <a:ext cx="1381125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* Entrega das fichas de monitoramento</a:t>
            </a:r>
          </a:p>
          <a:p>
            <a:pPr>
              <a:buNone/>
            </a:pPr>
            <a:r>
              <a:rPr lang="pt-BR" sz="2800" dirty="0" smtClean="0"/>
              <a:t>* Elaboração e envio de ofícios ao CRAS</a:t>
            </a:r>
          </a:p>
          <a:p>
            <a:pPr>
              <a:buNone/>
            </a:pPr>
            <a:r>
              <a:rPr lang="pt-BR" sz="2800" dirty="0" smtClean="0"/>
              <a:t>* Palestras no CRAS</a:t>
            </a:r>
          </a:p>
          <a:p>
            <a:pPr>
              <a:buNone/>
            </a:pPr>
            <a:r>
              <a:rPr lang="pt-BR" sz="2800" dirty="0" smtClean="0"/>
              <a:t>* Avaliação das fichas de monitoramento</a:t>
            </a:r>
          </a:p>
          <a:p>
            <a:pPr>
              <a:buNone/>
            </a:pPr>
            <a:r>
              <a:rPr lang="pt-BR" sz="2800" dirty="0" smtClean="0"/>
              <a:t>* Monitoramento e avaliação dos exames</a:t>
            </a:r>
          </a:p>
          <a:p>
            <a:pPr>
              <a:buNone/>
            </a:pPr>
            <a:r>
              <a:rPr lang="pt-BR" sz="2800" dirty="0" smtClean="0"/>
              <a:t>*  Vinheta educativa </a:t>
            </a:r>
          </a:p>
          <a:p>
            <a:pPr>
              <a:buNone/>
            </a:pPr>
            <a:r>
              <a:rPr lang="pt-BR" sz="2800" dirty="0" smtClean="0"/>
              <a:t>* Fixação de gráficos – qualidade dos serviços</a:t>
            </a:r>
          </a:p>
          <a:p>
            <a:pPr>
              <a:buFontTx/>
              <a:buChar char="-"/>
            </a:pPr>
            <a:endParaRPr lang="pt-BR" sz="2800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* Utilização de ficha espelho e ficha complementar </a:t>
            </a:r>
          </a:p>
          <a:p>
            <a:pPr>
              <a:buNone/>
            </a:pPr>
            <a:r>
              <a:rPr lang="pt-BR" sz="2800" dirty="0" smtClean="0"/>
              <a:t>* Livro de registro para exames de mamografia</a:t>
            </a:r>
          </a:p>
          <a:p>
            <a:pPr>
              <a:buNone/>
            </a:pPr>
            <a:r>
              <a:rPr lang="pt-BR" sz="2800" dirty="0" smtClean="0"/>
              <a:t>* Ofício e reunião com os gestores</a:t>
            </a:r>
          </a:p>
          <a:p>
            <a:pPr>
              <a:buNone/>
            </a:pPr>
            <a:r>
              <a:rPr lang="pt-BR" sz="2800" dirty="0" smtClean="0"/>
              <a:t>* Revisão dos livros de registros e prontuários</a:t>
            </a:r>
          </a:p>
          <a:p>
            <a:pPr>
              <a:buNone/>
            </a:pPr>
            <a:r>
              <a:rPr lang="pt-BR" sz="2800" dirty="0" smtClean="0"/>
              <a:t>* Reunião com equipe</a:t>
            </a:r>
          </a:p>
          <a:p>
            <a:pPr>
              <a:buNone/>
            </a:pPr>
            <a:r>
              <a:rPr lang="pt-BR" sz="2800" dirty="0" smtClean="0"/>
              <a:t>* Capacitações com a equipe</a:t>
            </a:r>
          </a:p>
          <a:p>
            <a:pPr>
              <a:buFontTx/>
              <a:buChar char="-"/>
            </a:pPr>
            <a:endParaRPr lang="pt-BR" sz="2800" dirty="0" smtClean="0"/>
          </a:p>
          <a:p>
            <a:pPr>
              <a:buFontTx/>
              <a:buChar char="-"/>
            </a:pPr>
            <a:endParaRPr lang="pt-BR" sz="2800" dirty="0" smtClean="0"/>
          </a:p>
          <a:p>
            <a:pPr>
              <a:buFontTx/>
              <a:buChar char="-"/>
            </a:pPr>
            <a:endParaRPr lang="pt-B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* Mutirão de coleta de exames citopatológicos</a:t>
            </a:r>
          </a:p>
          <a:p>
            <a:pPr>
              <a:buNone/>
            </a:pPr>
            <a:r>
              <a:rPr lang="pt-BR" sz="2800" dirty="0" smtClean="0"/>
              <a:t>* Impressão das fichas espelho e complementares</a:t>
            </a:r>
          </a:p>
          <a:p>
            <a:pPr>
              <a:buNone/>
            </a:pPr>
            <a:r>
              <a:rPr lang="pt-BR" sz="2800" dirty="0" smtClean="0"/>
              <a:t>* Confecção da caixa de sugestão</a:t>
            </a:r>
          </a:p>
          <a:p>
            <a:pPr>
              <a:buNone/>
            </a:pPr>
            <a:r>
              <a:rPr lang="pt-BR" sz="2800" dirty="0" smtClean="0"/>
              <a:t>* Disponibilização de manuais para a equipe</a:t>
            </a:r>
          </a:p>
          <a:p>
            <a:pPr>
              <a:buNone/>
            </a:pPr>
            <a:r>
              <a:rPr lang="pt-BR" sz="2800" dirty="0" smtClean="0"/>
              <a:t>* Confecção de cartazes informativos</a:t>
            </a:r>
          </a:p>
          <a:p>
            <a:pPr>
              <a:buNone/>
            </a:pPr>
            <a:r>
              <a:rPr lang="pt-BR" sz="2800" dirty="0" smtClean="0"/>
              <a:t>* Coleta de informações nas residências pelos ACS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pt-BR" sz="2800" dirty="0" smtClean="0"/>
              <a:t>Ampliar a cobertura de detecção precoce do câncer de colo de útero e do câncer de mama</a:t>
            </a:r>
          </a:p>
          <a:p>
            <a:pPr marL="596646" indent="-514350">
              <a:buNone/>
            </a:pPr>
            <a:endParaRPr lang="pt-BR" sz="2800" dirty="0" smtClean="0"/>
          </a:p>
          <a:p>
            <a:pPr marL="596646" indent="-514350">
              <a:buNone/>
            </a:pPr>
            <a:r>
              <a:rPr lang="pt-BR" sz="2800" dirty="0" smtClean="0"/>
              <a:t>Metas 1</a:t>
            </a:r>
          </a:p>
          <a:p>
            <a:pPr marL="596646" indent="-514350">
              <a:buNone/>
            </a:pPr>
            <a:endParaRPr lang="pt-BR" sz="2800" dirty="0" smtClean="0"/>
          </a:p>
          <a:p>
            <a:pPr marL="596646" indent="-514350">
              <a:buNone/>
            </a:pPr>
            <a:r>
              <a:rPr lang="pt-BR" sz="2800" dirty="0" smtClean="0"/>
              <a:t>      Ampliar a cobertura de detecção precoce do câncer de colo uterino das mulheres na faixa etária entre 25 e 64 anos de idade para 80% em quatro meses, 90% em oito meses e 100% em doze meses.</a:t>
            </a:r>
          </a:p>
          <a:p>
            <a:pPr marL="596646" indent="-514350">
              <a:buNone/>
            </a:pPr>
            <a:endParaRPr lang="pt-BR" sz="2800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</a:t>
            </a:r>
          </a:p>
          <a:p>
            <a:pPr algn="just">
              <a:buNone/>
            </a:pPr>
            <a:r>
              <a:rPr lang="pt-BR" sz="2800" dirty="0" smtClean="0"/>
              <a:t>   Ampliar a cobertura de detecção precoce do câncer de mama das mulheres na faixa etária entre 50 a 69 anos de idade para 65% em quatro meses, 80% em oito meses e 100% em doze meses.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1785918" y="1357298"/>
          <a:ext cx="6719904" cy="4033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1714480" y="1214422"/>
          <a:ext cx="6791342" cy="4319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sz="2800" dirty="0" smtClean="0"/>
              <a:t>2. Melhorar a adesão das mulheres à realização de exame citopatológico de colo uterino e mamografia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Meta 2</a:t>
            </a:r>
          </a:p>
          <a:p>
            <a:pPr algn="just">
              <a:buNone/>
            </a:pPr>
            <a:r>
              <a:rPr lang="pt-BR" sz="2800" dirty="0" smtClean="0"/>
              <a:t>   Buscar 100% das mulheres que tiveram exame alterado e que não retornaram a unidade de saúde.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2"/>
          <p:cNvGraphicFramePr>
            <a:graphicFrameLocks noGrp="1"/>
          </p:cNvGraphicFramePr>
          <p:nvPr>
            <p:ph idx="1"/>
          </p:nvPr>
        </p:nvGraphicFramePr>
        <p:xfrm>
          <a:off x="1714480" y="1500174"/>
          <a:ext cx="6577028" cy="4105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Chart 4"/>
          <p:cNvGraphicFramePr>
            <a:graphicFrameLocks noGrp="1"/>
          </p:cNvGraphicFramePr>
          <p:nvPr>
            <p:ph idx="1"/>
          </p:nvPr>
        </p:nvGraphicFramePr>
        <p:xfrm>
          <a:off x="1785918" y="1928802"/>
          <a:ext cx="6791342" cy="4105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* Neoplasia de colo de útero e neoplasia de mama  problemas de saúde pública</a:t>
            </a:r>
          </a:p>
          <a:p>
            <a:pPr>
              <a:buNone/>
            </a:pPr>
            <a:r>
              <a:rPr lang="pt-BR" sz="2800" dirty="0" smtClean="0"/>
              <a:t>* Neoplasia de colo terceiro tipo de câncer mais comum </a:t>
            </a:r>
          </a:p>
          <a:p>
            <a:pPr>
              <a:buNone/>
            </a:pPr>
            <a:r>
              <a:rPr lang="pt-BR" sz="2800" dirty="0" smtClean="0"/>
              <a:t>* Neoplasia de mama é a terceira causa de morte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3. Melhorar a qualidade do atendimento das mulheres que realizam detecção precoce de câncer de colo de útero e de mama na unidade de saúde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Meta 3</a:t>
            </a:r>
          </a:p>
          <a:p>
            <a:pPr>
              <a:buNone/>
            </a:pPr>
            <a:r>
              <a:rPr lang="pt-BR" sz="2800" dirty="0" smtClean="0"/>
              <a:t>   Obter 100% de coleta de amostras satisfatórias do exame citopatológico de colo uterino.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8"/>
          <p:cNvGraphicFramePr>
            <a:graphicFrameLocks noGrp="1"/>
          </p:cNvGraphicFramePr>
          <p:nvPr>
            <p:ph idx="1"/>
          </p:nvPr>
        </p:nvGraphicFramePr>
        <p:xfrm>
          <a:off x="1714480" y="1214422"/>
          <a:ext cx="6934218" cy="4391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800" dirty="0" smtClean="0"/>
              <a:t>4</a:t>
            </a:r>
            <a:r>
              <a:rPr lang="pt-BR" sz="2800" b="1" dirty="0" smtClean="0"/>
              <a:t>. </a:t>
            </a:r>
            <a:r>
              <a:rPr lang="pt-BR" sz="2800" dirty="0" smtClean="0"/>
              <a:t>Melhorar registros das informações</a:t>
            </a:r>
          </a:p>
          <a:p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Meta 4</a:t>
            </a:r>
          </a:p>
          <a:p>
            <a:pPr>
              <a:buNone/>
            </a:pPr>
            <a:r>
              <a:rPr lang="pt-BR" sz="2800" dirty="0" smtClean="0"/>
              <a:t>   Manter registro da coleta de exame citopatológico de colo uterino e realização da mamografia em registro específico em 100% das mulheres cadastradas nos programas da unidade de saúde.</a:t>
            </a:r>
          </a:p>
          <a:p>
            <a:pPr>
              <a:buNone/>
            </a:pPr>
            <a:endParaRPr lang="pt-BR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9"/>
          <p:cNvGraphicFramePr>
            <a:graphicFrameLocks noGrp="1"/>
          </p:cNvGraphicFramePr>
          <p:nvPr>
            <p:ph idx="1"/>
          </p:nvPr>
        </p:nvGraphicFramePr>
        <p:xfrm>
          <a:off x="1500166" y="1071546"/>
          <a:ext cx="7005656" cy="4319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"/>
          <p:cNvGraphicFramePr>
            <a:graphicFrameLocks noGrp="1"/>
          </p:cNvGraphicFramePr>
          <p:nvPr>
            <p:ph idx="1"/>
          </p:nvPr>
        </p:nvGraphicFramePr>
        <p:xfrm>
          <a:off x="1500166" y="1071546"/>
          <a:ext cx="7219970" cy="4176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800" dirty="0" smtClean="0"/>
              <a:t>5. Mapear as mulheres de risco para câncer de colo de útero e de mama.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2800" dirty="0" smtClean="0"/>
              <a:t>Meta 5</a:t>
            </a:r>
          </a:p>
          <a:p>
            <a:pPr>
              <a:buNone/>
            </a:pPr>
            <a:r>
              <a:rPr lang="pt-BR" dirty="0" smtClean="0"/>
              <a:t>   </a:t>
            </a:r>
            <a:r>
              <a:rPr lang="pt-BR" sz="2800" dirty="0" smtClean="0"/>
              <a:t>Realizar avaliação de risco (ou pesquisar sinais de alerta para identificação de câncer de colo de útero e de mama) em 100% das mulheres nas faixas etárias-alvo.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11"/>
          <p:cNvGraphicFramePr>
            <a:graphicFrameLocks noGrp="1"/>
          </p:cNvGraphicFramePr>
          <p:nvPr>
            <p:ph idx="1"/>
          </p:nvPr>
        </p:nvGraphicFramePr>
        <p:xfrm>
          <a:off x="1714480" y="1214422"/>
          <a:ext cx="6719904" cy="4033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2"/>
          <p:cNvGraphicFramePr>
            <a:graphicFrameLocks noGrp="1"/>
          </p:cNvGraphicFramePr>
          <p:nvPr>
            <p:ph idx="1"/>
          </p:nvPr>
        </p:nvGraphicFramePr>
        <p:xfrm>
          <a:off x="1571604" y="1071546"/>
          <a:ext cx="7005656" cy="4248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800" dirty="0" smtClean="0"/>
              <a:t>6. Promover a saúde das mulheres que realizam detecção precoce de câncer de colo de útero e de mama na unidade de saúde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Meta 6</a:t>
            </a:r>
          </a:p>
          <a:p>
            <a:pPr>
              <a:buNone/>
            </a:pPr>
            <a:r>
              <a:rPr lang="pt-BR" sz="2800" dirty="0" smtClean="0"/>
              <a:t>   Orientar 100% das mulheres cadastradas sobre doenças sexualmente transmissíveis (DST) e fatores de risco para câncer de colo de útero e de mama.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3"/>
          <p:cNvGraphicFramePr>
            <a:graphicFrameLocks noGrp="1"/>
          </p:cNvGraphicFramePr>
          <p:nvPr>
            <p:ph idx="1"/>
          </p:nvPr>
        </p:nvGraphicFramePr>
        <p:xfrm>
          <a:off x="1643042" y="1071546"/>
          <a:ext cx="7148532" cy="4319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Itambé</a:t>
            </a:r>
            <a:endParaRPr lang="pt-BR" dirty="0"/>
          </a:p>
        </p:txBody>
      </p:sp>
      <p:pic>
        <p:nvPicPr>
          <p:cNvPr id="2050" name="Picture 2" descr="C:\Users\Alan K\Pictures\Itambé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428736"/>
            <a:ext cx="64008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4"/>
          <p:cNvGraphicFramePr>
            <a:graphicFrameLocks noGrp="1"/>
          </p:cNvGraphicFramePr>
          <p:nvPr>
            <p:ph idx="1"/>
          </p:nvPr>
        </p:nvGraphicFramePr>
        <p:xfrm>
          <a:off x="1571604" y="1071546"/>
          <a:ext cx="6934218" cy="4033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571604" y="1071546"/>
          <a:ext cx="7005656" cy="4176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Discussão/Importância para comunidade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* Melhoria a detecção precoce dos cânceres de colo uterino e mama</a:t>
            </a:r>
          </a:p>
          <a:p>
            <a:pPr>
              <a:buNone/>
            </a:pPr>
            <a:r>
              <a:rPr lang="pt-BR" sz="2800" dirty="0" smtClean="0"/>
              <a:t>* Melhoria da adesão das mulheres à realização do exame citopatológico e mamografia</a:t>
            </a:r>
          </a:p>
          <a:p>
            <a:pPr>
              <a:buNone/>
            </a:pPr>
            <a:r>
              <a:rPr lang="pt-BR" sz="2800" dirty="0" smtClean="0"/>
              <a:t>* Melhoria da qualidade do atendimento</a:t>
            </a:r>
          </a:p>
          <a:p>
            <a:pPr>
              <a:buNone/>
            </a:pPr>
            <a:r>
              <a:rPr lang="pt-BR" sz="2800" dirty="0" smtClean="0"/>
              <a:t>* Mapeamento das mulheres de risco</a:t>
            </a:r>
          </a:p>
          <a:p>
            <a:pPr>
              <a:buNone/>
            </a:pPr>
            <a:r>
              <a:rPr lang="pt-BR" sz="2800" dirty="0" smtClean="0"/>
              <a:t>* Aumento do vínculo com a equipe</a:t>
            </a:r>
          </a:p>
          <a:p>
            <a:pPr>
              <a:buNone/>
            </a:pPr>
            <a:endParaRPr lang="pt-BR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Discussão/Importância para comunidade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pt-BR" sz="2800" dirty="0" smtClean="0"/>
          </a:p>
          <a:p>
            <a:pPr>
              <a:buFontTx/>
              <a:buChar char="-"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* Melhoria no registro das informações</a:t>
            </a:r>
          </a:p>
          <a:p>
            <a:pPr>
              <a:buNone/>
            </a:pPr>
            <a:r>
              <a:rPr lang="pt-BR" sz="2800" dirty="0" smtClean="0"/>
              <a:t>* Ações propostas na intervenção foram incorporadas na rotina do serviço</a:t>
            </a:r>
          </a:p>
          <a:p>
            <a:pPr>
              <a:buNone/>
            </a:pPr>
            <a:r>
              <a:rPr lang="pt-BR" sz="2800" dirty="0" smtClean="0"/>
              <a:t>* Livre-expressão por meio da caixa de sugestões</a:t>
            </a:r>
            <a:endParaRPr lang="pt-BR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Discussão/ Importância para equipe e serviço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* Qualificação da equipe</a:t>
            </a:r>
          </a:p>
          <a:p>
            <a:pPr>
              <a:buNone/>
            </a:pPr>
            <a:r>
              <a:rPr lang="pt-BR" sz="2800" dirty="0" smtClean="0"/>
              <a:t>* Melhoria do vínculo com a comunidade</a:t>
            </a:r>
          </a:p>
          <a:p>
            <a:pPr>
              <a:buNone/>
            </a:pPr>
            <a:r>
              <a:rPr lang="pt-BR" sz="2800" dirty="0" smtClean="0"/>
              <a:t>* Melhoria na priorização dos atendimentos</a:t>
            </a:r>
          </a:p>
          <a:p>
            <a:pPr>
              <a:buNone/>
            </a:pPr>
            <a:r>
              <a:rPr lang="pt-BR" sz="2800" dirty="0" smtClean="0"/>
              <a:t>* Melhoria nos registros das consultas</a:t>
            </a:r>
          </a:p>
          <a:p>
            <a:pPr>
              <a:buNone/>
            </a:pPr>
            <a:r>
              <a:rPr lang="pt-BR" sz="2800" dirty="0" smtClean="0"/>
              <a:t>* Organização dos serviços</a:t>
            </a:r>
          </a:p>
          <a:p>
            <a:pPr>
              <a:buNone/>
            </a:pPr>
            <a:r>
              <a:rPr lang="pt-BR" sz="2800" dirty="0" smtClean="0"/>
              <a:t>* Maior precisão na tomada de decisões e elaboração de estratégias</a:t>
            </a:r>
          </a:p>
          <a:p>
            <a:pPr>
              <a:buFontTx/>
              <a:buChar char="-"/>
            </a:pPr>
            <a:endParaRPr lang="pt-BR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Reflexão crítica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* Mudança de conceitos</a:t>
            </a:r>
          </a:p>
          <a:p>
            <a:pPr>
              <a:buNone/>
            </a:pPr>
            <a:r>
              <a:rPr lang="pt-BR" sz="2800" dirty="0" smtClean="0"/>
              <a:t>* Aquisição de conhecimentos</a:t>
            </a:r>
          </a:p>
          <a:p>
            <a:pPr>
              <a:buNone/>
            </a:pPr>
            <a:r>
              <a:rPr lang="pt-BR" sz="2800" dirty="0" smtClean="0"/>
              <a:t>* Superação</a:t>
            </a:r>
          </a:p>
          <a:p>
            <a:pPr>
              <a:buNone/>
            </a:pPr>
            <a:r>
              <a:rPr lang="pt-BR" sz="2800" dirty="0" smtClean="0"/>
              <a:t>* Auto-avaliação</a:t>
            </a:r>
          </a:p>
          <a:p>
            <a:pPr>
              <a:buNone/>
            </a:pPr>
            <a:r>
              <a:rPr lang="pt-BR" sz="2800" dirty="0" smtClean="0"/>
              <a:t>* Aumento do vínculo com a equipe, comunidade e outros setores</a:t>
            </a:r>
          </a:p>
          <a:p>
            <a:pPr>
              <a:buNone/>
            </a:pPr>
            <a:r>
              <a:rPr lang="pt-BR" sz="2800" dirty="0" smtClean="0"/>
              <a:t>* Impacto positivo para a comunidade</a:t>
            </a:r>
          </a:p>
          <a:p>
            <a:pPr>
              <a:buNone/>
            </a:pPr>
            <a:endParaRPr lang="pt-BR" sz="2800" dirty="0" smtClean="0"/>
          </a:p>
          <a:p>
            <a:pPr>
              <a:buFontTx/>
              <a:buChar char="-"/>
            </a:pPr>
            <a:endParaRPr lang="pt-BR" sz="2800" dirty="0" smtClean="0"/>
          </a:p>
          <a:p>
            <a:pPr>
              <a:buFontTx/>
              <a:buChar char="-"/>
            </a:pPr>
            <a:endParaRPr lang="pt-BR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Fotos</a:t>
            </a:r>
            <a:endParaRPr lang="pt-BR" dirty="0"/>
          </a:p>
        </p:txBody>
      </p:sp>
      <p:pic>
        <p:nvPicPr>
          <p:cNvPr id="3074" name="Picture 2" descr="C:\Users\Alan K\Pictures\Jequié 2013 03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357298"/>
            <a:ext cx="3429024" cy="2571768"/>
          </a:xfrm>
          <a:prstGeom prst="rect">
            <a:avLst/>
          </a:prstGeom>
          <a:noFill/>
        </p:spPr>
      </p:pic>
      <p:pic>
        <p:nvPicPr>
          <p:cNvPr id="5" name="Imagem 4" descr="C:\Users\Lysane Gusmão\Desktop\Fotos Leide\DSC02416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214942" y="3357562"/>
            <a:ext cx="3643338" cy="2857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C:\Users\ALANK~1\AppData\Local\Temp\DSC0174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142984"/>
            <a:ext cx="3707449" cy="2437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C:\Users\Alan K\Pictures\2013-10-24 Atendimento\Atendimento 00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3643314"/>
            <a:ext cx="3786214" cy="285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 algn="ctr">
              <a:buNone/>
            </a:pPr>
            <a:r>
              <a:rPr lang="pt-BR" sz="8000" smtClean="0"/>
              <a:t>Obrigada</a:t>
            </a:r>
            <a:r>
              <a:rPr lang="pt-BR" sz="8000" dirty="0" smtClean="0"/>
              <a:t>!</a:t>
            </a:r>
            <a:endParaRPr lang="pt-BR" sz="8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* Sudoeste da Bahia</a:t>
            </a:r>
          </a:p>
          <a:p>
            <a:pPr>
              <a:buNone/>
            </a:pPr>
            <a:r>
              <a:rPr lang="pt-BR" sz="2800" dirty="0" smtClean="0"/>
              <a:t>* População de 22.650 habitantes</a:t>
            </a:r>
          </a:p>
          <a:p>
            <a:pPr>
              <a:buNone/>
            </a:pPr>
            <a:r>
              <a:rPr lang="pt-BR" sz="2800" dirty="0" smtClean="0"/>
              <a:t>* Economia: agricultura, comércio e indústria</a:t>
            </a:r>
          </a:p>
          <a:p>
            <a:pPr>
              <a:buNone/>
            </a:pPr>
            <a:r>
              <a:rPr lang="pt-BR" sz="2800" dirty="0" smtClean="0"/>
              <a:t>* Cobertura da ESF 90,68% - 5 USF</a:t>
            </a:r>
          </a:p>
          <a:p>
            <a:pPr>
              <a:buNone/>
            </a:pPr>
            <a:r>
              <a:rPr lang="pt-BR" sz="2800" dirty="0" smtClean="0"/>
              <a:t>* Cobertura de SB 45,34% - 3 equipes</a:t>
            </a:r>
          </a:p>
          <a:p>
            <a:pPr>
              <a:buNone/>
            </a:pPr>
            <a:r>
              <a:rPr lang="pt-BR" sz="2800" dirty="0" smtClean="0"/>
              <a:t>* Hospital filantrópico, SAMU e Central de Regulação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Unidade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2800" dirty="0" smtClean="0"/>
              <a:t>*  Fundada em 1988</a:t>
            </a:r>
          </a:p>
          <a:p>
            <a:pPr>
              <a:buNone/>
            </a:pPr>
            <a:r>
              <a:rPr lang="pt-BR" sz="2800" dirty="0" smtClean="0"/>
              <a:t>*  Zona urbana de Itambé</a:t>
            </a:r>
          </a:p>
          <a:p>
            <a:pPr>
              <a:buNone/>
            </a:pPr>
            <a:r>
              <a:rPr lang="pt-BR" sz="2800" dirty="0" smtClean="0"/>
              <a:t>*  Acompanha 3998 pessoas</a:t>
            </a:r>
          </a:p>
          <a:p>
            <a:pPr>
              <a:buNone/>
            </a:pPr>
            <a:r>
              <a:rPr lang="pt-BR" sz="2800" dirty="0" smtClean="0"/>
              <a:t>*  Vinculada ao PMAQ</a:t>
            </a:r>
          </a:p>
          <a:p>
            <a:pPr>
              <a:buNone/>
            </a:pPr>
            <a:r>
              <a:rPr lang="pt-BR" sz="2800" dirty="0" smtClean="0"/>
              <a:t>* 1equipe de Saúde Bucal</a:t>
            </a:r>
          </a:p>
          <a:p>
            <a:pPr>
              <a:buNone/>
            </a:pPr>
            <a:r>
              <a:rPr lang="pt-BR" sz="2800" dirty="0" smtClean="0"/>
              <a:t>* Dispositivos sociais: CRAS, Associação de bairro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Antes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2800" dirty="0" smtClean="0"/>
              <a:t>* 1039 mulheres acompanhadas 25 a 64 anos</a:t>
            </a:r>
          </a:p>
          <a:p>
            <a:pPr>
              <a:buNone/>
            </a:pPr>
            <a:r>
              <a:rPr lang="pt-BR" sz="2800" dirty="0" smtClean="0"/>
              <a:t>* 757 mulheres para prevenção de neoplasia colo de útero (73%)</a:t>
            </a:r>
          </a:p>
          <a:p>
            <a:pPr>
              <a:buNone/>
            </a:pPr>
            <a:r>
              <a:rPr lang="pt-BR" sz="2800" dirty="0" smtClean="0"/>
              <a:t>* 48% de cobertura para exame citopatológico</a:t>
            </a:r>
          </a:p>
          <a:p>
            <a:pPr>
              <a:buNone/>
            </a:pPr>
            <a:r>
              <a:rPr lang="pt-BR" sz="2800" dirty="0" smtClean="0"/>
              <a:t>* 39% mais de 6 meses de atraso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Antes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* 338 mulheres acompanhadas entre 50 e 69 anos</a:t>
            </a:r>
          </a:p>
          <a:p>
            <a:pPr>
              <a:buNone/>
            </a:pPr>
            <a:r>
              <a:rPr lang="pt-BR" sz="2800" dirty="0" smtClean="0"/>
              <a:t>* 183 acompanhadas para prevenção de neoplasia de mama (55%)</a:t>
            </a:r>
          </a:p>
          <a:p>
            <a:pPr>
              <a:buNone/>
            </a:pPr>
            <a:r>
              <a:rPr lang="pt-BR" sz="2800" dirty="0" smtClean="0"/>
              <a:t>* 27% com mamografia em dia</a:t>
            </a:r>
          </a:p>
          <a:p>
            <a:pPr>
              <a:buNone/>
            </a:pPr>
            <a:r>
              <a:rPr lang="pt-BR" sz="2800" dirty="0" smtClean="0"/>
              <a:t>* 34% com mamografia em atraso com mais de três meses</a:t>
            </a:r>
            <a:endParaRPr lang="pt-B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</a:t>
            </a:r>
          </a:p>
          <a:p>
            <a:pPr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  </a:t>
            </a:r>
          </a:p>
          <a:p>
            <a:pPr algn="ctr">
              <a:buNone/>
            </a:pPr>
            <a:r>
              <a:rPr lang="pt-BR" sz="2800" dirty="0" smtClean="0"/>
              <a:t>Melhorar a detecção de câncer de colo </a:t>
            </a:r>
          </a:p>
          <a:p>
            <a:pPr algn="ctr">
              <a:buNone/>
            </a:pPr>
            <a:r>
              <a:rPr lang="pt-BR" sz="2800" dirty="0" smtClean="0"/>
              <a:t>  do útero e de mama.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* Busca ativa, atendimento clínico</a:t>
            </a:r>
          </a:p>
          <a:p>
            <a:pPr>
              <a:buNone/>
            </a:pPr>
            <a:r>
              <a:rPr lang="pt-BR" sz="2800" dirty="0" smtClean="0"/>
              <a:t>* Acolhimento, sala de espera</a:t>
            </a:r>
          </a:p>
          <a:p>
            <a:pPr>
              <a:buNone/>
            </a:pPr>
            <a:r>
              <a:rPr lang="pt-BR" sz="2800" dirty="0" smtClean="0"/>
              <a:t>* Fixação de avisos e cartazes</a:t>
            </a:r>
          </a:p>
          <a:p>
            <a:pPr>
              <a:buNone/>
            </a:pPr>
            <a:r>
              <a:rPr lang="pt-BR" sz="2800" dirty="0" smtClean="0"/>
              <a:t>* Entrega das fichas de cadastros pelos ACS</a:t>
            </a:r>
          </a:p>
          <a:p>
            <a:pPr>
              <a:buNone/>
            </a:pPr>
            <a:r>
              <a:rPr lang="pt-BR" sz="2800" dirty="0" smtClean="0"/>
              <a:t>* Instalação e abertura da caixa de sugestões, </a:t>
            </a:r>
          </a:p>
          <a:p>
            <a:pPr>
              <a:buNone/>
            </a:pPr>
            <a:r>
              <a:rPr lang="pt-BR" sz="2800" dirty="0" smtClean="0"/>
              <a:t>* Atualização das fichas de monitoramento</a:t>
            </a:r>
          </a:p>
          <a:p>
            <a:pPr>
              <a:buNone/>
            </a:pPr>
            <a:r>
              <a:rPr lang="pt-BR" sz="2800" dirty="0" smtClean="0"/>
              <a:t>* Revisão dos livros de registros, prontuários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809</TotalTime>
  <Words>1122</Words>
  <Application>Microsoft Office PowerPoint</Application>
  <PresentationFormat>Apresentação na tela (4:3)</PresentationFormat>
  <Paragraphs>163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39" baseType="lpstr">
      <vt:lpstr>Solstício</vt:lpstr>
      <vt:lpstr>                                       UNIVERSIDADE ABERTA DO SUS – UNASUS                                   UNIVERSIDADE FESERAL DE PELOTAS – UFPEL                                   ESPECIALIZAÇÃO EM SAÚDE DA FAMÍLIA                                   MODALIDADE À DISTÂNCIA                                   TURMA 4  </vt:lpstr>
      <vt:lpstr>Introdução</vt:lpstr>
      <vt:lpstr>Itambé</vt:lpstr>
      <vt:lpstr>Slide 4</vt:lpstr>
      <vt:lpstr>Unidade</vt:lpstr>
      <vt:lpstr>Antes da intervenção</vt:lpstr>
      <vt:lpstr>Antes da intervenção</vt:lpstr>
      <vt:lpstr>Objetivo</vt:lpstr>
      <vt:lpstr>Ações</vt:lpstr>
      <vt:lpstr>Ações</vt:lpstr>
      <vt:lpstr>Logística</vt:lpstr>
      <vt:lpstr>Logística</vt:lpstr>
      <vt:lpstr>Objetivos, metas e resultados</vt:lpstr>
      <vt:lpstr>Slide 14</vt:lpstr>
      <vt:lpstr>Slide 15</vt:lpstr>
      <vt:lpstr>Slide 16</vt:lpstr>
      <vt:lpstr>Objetivos, metas e resultados</vt:lpstr>
      <vt:lpstr>Slide 18</vt:lpstr>
      <vt:lpstr>Slide 19</vt:lpstr>
      <vt:lpstr>Objetivos, metas e resultados</vt:lpstr>
      <vt:lpstr>Slide 21</vt:lpstr>
      <vt:lpstr>Objetivos, metas e resultados</vt:lpstr>
      <vt:lpstr>Slide 23</vt:lpstr>
      <vt:lpstr>Slide 24</vt:lpstr>
      <vt:lpstr>Objetivos, metas e resultados</vt:lpstr>
      <vt:lpstr>Slide 26</vt:lpstr>
      <vt:lpstr>Slide 27</vt:lpstr>
      <vt:lpstr>Objetivos, metas e resultados</vt:lpstr>
      <vt:lpstr>Slide 29</vt:lpstr>
      <vt:lpstr>Slide 30</vt:lpstr>
      <vt:lpstr>Slide 31</vt:lpstr>
      <vt:lpstr>Discussão/Importância para comunidade</vt:lpstr>
      <vt:lpstr>Discussão/Importância para comunidade</vt:lpstr>
      <vt:lpstr>Discussão/ Importância para equipe e serviço</vt:lpstr>
      <vt:lpstr>Reflexão crítica</vt:lpstr>
      <vt:lpstr>Fotos</vt:lpstr>
      <vt:lpstr>Slide 37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</dc:title>
  <dc:creator>Alan K</dc:creator>
  <cp:lastModifiedBy>Alan K</cp:lastModifiedBy>
  <cp:revision>182</cp:revision>
  <dcterms:created xsi:type="dcterms:W3CDTF">2014-03-23T12:49:43Z</dcterms:created>
  <dcterms:modified xsi:type="dcterms:W3CDTF">2014-03-27T23:03:46Z</dcterms:modified>
</cp:coreProperties>
</file>